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4"/>
    <p:sldMasterId id="2147483780" r:id="rId5"/>
    <p:sldMasterId id="2147483845" r:id="rId6"/>
  </p:sldMasterIdLst>
  <p:notesMasterIdLst>
    <p:notesMasterId r:id="rId11"/>
  </p:notesMasterIdLst>
  <p:handoutMasterIdLst>
    <p:handoutMasterId r:id="rId12"/>
  </p:handoutMasterIdLst>
  <p:sldIdLst>
    <p:sldId id="1547" r:id="rId7"/>
    <p:sldId id="1530" r:id="rId8"/>
    <p:sldId id="1531" r:id="rId9"/>
    <p:sldId id="1546" r:id="rId10"/>
  </p:sldIdLst>
  <p:sldSz cx="12192000" cy="6858000"/>
  <p:notesSz cx="9928225" cy="1430337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rpi Kärkkäinen" initials="VK" lastIdx="1" clrIdx="0">
    <p:extLst>
      <p:ext uri="{19B8F6BF-5375-455C-9EA6-DF929625EA0E}">
        <p15:presenceInfo xmlns:p15="http://schemas.microsoft.com/office/powerpoint/2012/main" userId="S::virpi.karkkainen@valve.fi::303427b8-d80e-4cbf-ae9b-99f801ae12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C4FA"/>
    <a:srgbClr val="008FE1"/>
    <a:srgbClr val="BFD9F3"/>
    <a:srgbClr val="BABABA"/>
    <a:srgbClr val="F85927"/>
    <a:srgbClr val="F9F9F9"/>
    <a:srgbClr val="D9D9D9"/>
    <a:srgbClr val="A7D971"/>
    <a:srgbClr val="00F2A7"/>
    <a:srgbClr val="FF9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886" autoAdjust="0"/>
    <p:restoredTop sz="95400" autoAdjust="0"/>
  </p:normalViewPr>
  <p:slideViewPr>
    <p:cSldViewPr snapToGrid="0">
      <p:cViewPr varScale="1">
        <p:scale>
          <a:sx n="77" d="100"/>
          <a:sy n="77" d="100"/>
        </p:scale>
        <p:origin x="362" y="50"/>
      </p:cViewPr>
      <p:guideLst>
        <p:guide orient="horz" pos="240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36BFA16A-E32D-6E41-8D9B-08052C65D8BE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585723"/>
            <a:ext cx="4302231" cy="715169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717653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C280F8A7-F7DD-4CDE-9BE7-B144424B8B86}" type="datetimeFigureOut">
              <a:rPr lang="fi-FI" smtClean="0"/>
              <a:t>17.5.2023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789113"/>
            <a:ext cx="8578850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69" tIns="69385" rIns="138769" bIns="69385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8769" tIns="69385" rIns="138769" bIns="6938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Etunimi Sukunimi | Titteli ja päiväys tarvittaessa</a:t>
            </a:r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" y="0"/>
            <a:ext cx="12176886" cy="8110330"/>
          </a:xfrm>
          <a:prstGeom prst="rect">
            <a:avLst/>
          </a:prstGeom>
        </p:spPr>
      </p:pic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iled&#10;&#10;Description automatically generated">
            <a:extLst>
              <a:ext uri="{FF2B5EF4-FFF2-40B4-BE49-F238E27FC236}">
                <a16:creationId xmlns:a16="http://schemas.microsoft.com/office/drawing/2014/main" id="{47A934C1-E119-4D49-A513-3492B46A7D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6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sky, outdoor, light&#10;&#10;Description automatically generated">
            <a:extLst>
              <a:ext uri="{FF2B5EF4-FFF2-40B4-BE49-F238E27FC236}">
                <a16:creationId xmlns:a16="http://schemas.microsoft.com/office/drawing/2014/main" id="{850ECE3A-FFAC-B049-8C84-69833CBF9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9299" b="15589"/>
          <a:stretch/>
        </p:blipFill>
        <p:spPr>
          <a:xfrm>
            <a:off x="-28754" y="0"/>
            <a:ext cx="12220754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4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haking hands&#10;&#10;Description automatically generated with low confidence">
            <a:extLst>
              <a:ext uri="{FF2B5EF4-FFF2-40B4-BE49-F238E27FC236}">
                <a16:creationId xmlns:a16="http://schemas.microsoft.com/office/drawing/2014/main" id="{4A85BFA3-B7C0-0144-A4CD-B353C8326D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646028" y="615467"/>
            <a:ext cx="9746413" cy="219124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800" b="1" cap="all" spc="-15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646028" y="2797224"/>
            <a:ext cx="9767317" cy="91892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40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B805F-350E-1D48-9909-4F1ED9AE5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F8CFE-B409-A54A-9311-58ABECC2F9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Date Placeholder 9">
            <a:extLst>
              <a:ext uri="{FF2B5EF4-FFF2-40B4-BE49-F238E27FC236}">
                <a16:creationId xmlns:a16="http://schemas.microsoft.com/office/drawing/2014/main" id="{997BE274-A147-6A41-B776-DD132DC5B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405B2CC5-FB86-E446-9104-76EFC46C8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D6EF3-E5EE-9B42-8572-346905CC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6B891-60B7-754D-AF33-1766C3D8D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3B34D4-E9FA-8049-B017-26C7A243B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0AD54D6-2327-3D4C-961D-6F2C0480D2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EEC39-0AFF-CE4A-817B-FE9301819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EB0A5-A0DE-F145-8981-A46F7043DF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45A83-9B6F-2B48-9B35-555EE4BA4B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F4C336-0FCC-DA4F-B19A-FCF8939B2D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3960-EC82-654B-97D3-FD61EFB02F3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065C16-39CB-CA4F-BD3E-D9A84A7B6C6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454991" y="1408175"/>
            <a:ext cx="4759780" cy="4197096"/>
          </a:xfrm>
          <a:custGeom>
            <a:avLst/>
            <a:gdLst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1594731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1594731 w 3875087"/>
              <a:gd name="connsiteY5" fmla="*/ 0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617841 w 3875087"/>
              <a:gd name="connsiteY0" fmla="*/ 27432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322326 w 3875087"/>
              <a:gd name="connsiteY4" fmla="*/ 3289089 h 6858000"/>
              <a:gd name="connsiteX5" fmla="*/ 3617841 w 3875087"/>
              <a:gd name="connsiteY5" fmla="*/ 27432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878445 w 3878445"/>
              <a:gd name="connsiteY0" fmla="*/ 18288 h 6858000"/>
              <a:gd name="connsiteX1" fmla="*/ 3875087 w 3878445"/>
              <a:gd name="connsiteY1" fmla="*/ 0 h 6858000"/>
              <a:gd name="connsiteX2" fmla="*/ 3875087 w 3878445"/>
              <a:gd name="connsiteY2" fmla="*/ 6858000 h 6858000"/>
              <a:gd name="connsiteX3" fmla="*/ 0 w 3878445"/>
              <a:gd name="connsiteY3" fmla="*/ 6858000 h 6858000"/>
              <a:gd name="connsiteX4" fmla="*/ 322326 w 3878445"/>
              <a:gd name="connsiteY4" fmla="*/ 3289089 h 6858000"/>
              <a:gd name="connsiteX5" fmla="*/ 3878445 w 3878445"/>
              <a:gd name="connsiteY5" fmla="*/ 18288 h 6858000"/>
              <a:gd name="connsiteX0" fmla="*/ 3556119 w 3569877"/>
              <a:gd name="connsiteY0" fmla="*/ 18288 h 6858000"/>
              <a:gd name="connsiteX1" fmla="*/ 3552761 w 3569877"/>
              <a:gd name="connsiteY1" fmla="*/ 0 h 6858000"/>
              <a:gd name="connsiteX2" fmla="*/ 3552761 w 3569877"/>
              <a:gd name="connsiteY2" fmla="*/ 6858000 h 6858000"/>
              <a:gd name="connsiteX3" fmla="*/ 3552444 w 3569877"/>
              <a:gd name="connsiteY3" fmla="*/ 6858000 h 6858000"/>
              <a:gd name="connsiteX4" fmla="*/ 0 w 3569877"/>
              <a:gd name="connsiteY4" fmla="*/ 3289089 h 6858000"/>
              <a:gd name="connsiteX5" fmla="*/ 3556119 w 3569877"/>
              <a:gd name="connsiteY5" fmla="*/ 18288 h 6858000"/>
              <a:gd name="connsiteX0" fmla="*/ 3556119 w 3556119"/>
              <a:gd name="connsiteY0" fmla="*/ 18288 h 6858000"/>
              <a:gd name="connsiteX1" fmla="*/ 3552761 w 3556119"/>
              <a:gd name="connsiteY1" fmla="*/ 0 h 6858000"/>
              <a:gd name="connsiteX2" fmla="*/ 3552761 w 3556119"/>
              <a:gd name="connsiteY2" fmla="*/ 6858000 h 6858000"/>
              <a:gd name="connsiteX3" fmla="*/ 3552444 w 3556119"/>
              <a:gd name="connsiteY3" fmla="*/ 6858000 h 6858000"/>
              <a:gd name="connsiteX4" fmla="*/ 0 w 3556119"/>
              <a:gd name="connsiteY4" fmla="*/ 3289089 h 6858000"/>
              <a:gd name="connsiteX5" fmla="*/ 3556119 w 3556119"/>
              <a:gd name="connsiteY5" fmla="*/ 18288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1408176 h 6858000"/>
              <a:gd name="connsiteX1" fmla="*/ 3552761 w 3569835"/>
              <a:gd name="connsiteY1" fmla="*/ 0 h 6858000"/>
              <a:gd name="connsiteX2" fmla="*/ 3552761 w 3569835"/>
              <a:gd name="connsiteY2" fmla="*/ 6858000 h 6858000"/>
              <a:gd name="connsiteX3" fmla="*/ 3552444 w 3569835"/>
              <a:gd name="connsiteY3" fmla="*/ 6858000 h 6858000"/>
              <a:gd name="connsiteX4" fmla="*/ 0 w 3569835"/>
              <a:gd name="connsiteY4" fmla="*/ 3289089 h 6858000"/>
              <a:gd name="connsiteX5" fmla="*/ 3569835 w 3569835"/>
              <a:gd name="connsiteY5" fmla="*/ 1408176 h 6858000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5449824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5449824"/>
              <a:gd name="connsiteX1" fmla="*/ 3559619 w 3569835"/>
              <a:gd name="connsiteY1" fmla="*/ 1344168 h 5449824"/>
              <a:gd name="connsiteX2" fmla="*/ 3552761 w 3569835"/>
              <a:gd name="connsiteY2" fmla="*/ 5449824 h 5449824"/>
              <a:gd name="connsiteX3" fmla="*/ 3552444 w 3569835"/>
              <a:gd name="connsiteY3" fmla="*/ 4288536 h 5449824"/>
              <a:gd name="connsiteX4" fmla="*/ 0 w 3569835"/>
              <a:gd name="connsiteY4" fmla="*/ 1880913 h 5449824"/>
              <a:gd name="connsiteX5" fmla="*/ 3569835 w 3569835"/>
              <a:gd name="connsiteY5" fmla="*/ 0 h 5449824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569835"/>
              <a:gd name="connsiteY0" fmla="*/ 0 h 4367831"/>
              <a:gd name="connsiteX1" fmla="*/ 3559619 w 3569835"/>
              <a:gd name="connsiteY1" fmla="*/ 1344168 h 4367831"/>
              <a:gd name="connsiteX2" fmla="*/ 3552761 w 3569835"/>
              <a:gd name="connsiteY2" fmla="*/ 3886200 h 4367831"/>
              <a:gd name="connsiteX3" fmla="*/ 3552444 w 3569835"/>
              <a:gd name="connsiteY3" fmla="*/ 4288536 h 4367831"/>
              <a:gd name="connsiteX4" fmla="*/ 0 w 3569835"/>
              <a:gd name="connsiteY4" fmla="*/ 1880913 h 4367831"/>
              <a:gd name="connsiteX5" fmla="*/ 3569835 w 3569835"/>
              <a:gd name="connsiteY5" fmla="*/ 0 h 4367831"/>
              <a:gd name="connsiteX0" fmla="*/ 3569835 w 3744468"/>
              <a:gd name="connsiteY0" fmla="*/ 0 h 4559034"/>
              <a:gd name="connsiteX1" fmla="*/ 3559619 w 3744468"/>
              <a:gd name="connsiteY1" fmla="*/ 1344168 h 4559034"/>
              <a:gd name="connsiteX2" fmla="*/ 3552761 w 3744468"/>
              <a:gd name="connsiteY2" fmla="*/ 3886200 h 4559034"/>
              <a:gd name="connsiteX3" fmla="*/ 3744468 w 3744468"/>
              <a:gd name="connsiteY3" fmla="*/ 4489704 h 4559034"/>
              <a:gd name="connsiteX4" fmla="*/ 0 w 3744468"/>
              <a:gd name="connsiteY4" fmla="*/ 1880913 h 4559034"/>
              <a:gd name="connsiteX5" fmla="*/ 3569835 w 3744468"/>
              <a:gd name="connsiteY5" fmla="*/ 0 h 4559034"/>
              <a:gd name="connsiteX0" fmla="*/ 3569835 w 3744468"/>
              <a:gd name="connsiteY0" fmla="*/ 0 h 4542519"/>
              <a:gd name="connsiteX1" fmla="*/ 3559619 w 3744468"/>
              <a:gd name="connsiteY1" fmla="*/ 1344168 h 4542519"/>
              <a:gd name="connsiteX2" fmla="*/ 3532187 w 3744468"/>
              <a:gd name="connsiteY2" fmla="*/ 3383280 h 4542519"/>
              <a:gd name="connsiteX3" fmla="*/ 3744468 w 3744468"/>
              <a:gd name="connsiteY3" fmla="*/ 4489704 h 4542519"/>
              <a:gd name="connsiteX4" fmla="*/ 0 w 3744468"/>
              <a:gd name="connsiteY4" fmla="*/ 1880913 h 4542519"/>
              <a:gd name="connsiteX5" fmla="*/ 3569835 w 3744468"/>
              <a:gd name="connsiteY5" fmla="*/ 0 h 4542519"/>
              <a:gd name="connsiteX0" fmla="*/ 3569835 w 3569835"/>
              <a:gd name="connsiteY0" fmla="*/ 0 h 4258399"/>
              <a:gd name="connsiteX1" fmla="*/ 3559619 w 3569835"/>
              <a:gd name="connsiteY1" fmla="*/ 1344168 h 4258399"/>
              <a:gd name="connsiteX2" fmla="*/ 3532187 w 3569835"/>
              <a:gd name="connsiteY2" fmla="*/ 3383280 h 4258399"/>
              <a:gd name="connsiteX3" fmla="*/ 3552444 w 3569835"/>
              <a:gd name="connsiteY3" fmla="*/ 4197096 h 4258399"/>
              <a:gd name="connsiteX4" fmla="*/ 0 w 3569835"/>
              <a:gd name="connsiteY4" fmla="*/ 1880913 h 4258399"/>
              <a:gd name="connsiteX5" fmla="*/ 3569835 w 3569835"/>
              <a:gd name="connsiteY5" fmla="*/ 0 h 4258399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32187 w 3569835"/>
              <a:gd name="connsiteY2" fmla="*/ 3383280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  <a:gd name="connsiteX0" fmla="*/ 3569835 w 3569835"/>
              <a:gd name="connsiteY0" fmla="*/ 0 h 4197096"/>
              <a:gd name="connsiteX1" fmla="*/ 3559619 w 3569835"/>
              <a:gd name="connsiteY1" fmla="*/ 1344168 h 4197096"/>
              <a:gd name="connsiteX2" fmla="*/ 3552761 w 3569835"/>
              <a:gd name="connsiteY2" fmla="*/ 3355848 h 4197096"/>
              <a:gd name="connsiteX3" fmla="*/ 3552444 w 3569835"/>
              <a:gd name="connsiteY3" fmla="*/ 4197096 h 4197096"/>
              <a:gd name="connsiteX4" fmla="*/ 0 w 3569835"/>
              <a:gd name="connsiteY4" fmla="*/ 1880913 h 4197096"/>
              <a:gd name="connsiteX5" fmla="*/ 3569835 w 3569835"/>
              <a:gd name="connsiteY5" fmla="*/ 0 h 4197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69835" h="4197096">
                <a:moveTo>
                  <a:pt x="3569835" y="0"/>
                </a:moveTo>
                <a:cubicBezTo>
                  <a:pt x="3566430" y="448056"/>
                  <a:pt x="3563024" y="896112"/>
                  <a:pt x="3559619" y="1344168"/>
                </a:cubicBezTo>
                <a:lnTo>
                  <a:pt x="3552761" y="3355848"/>
                </a:lnTo>
                <a:cubicBezTo>
                  <a:pt x="3552655" y="2968752"/>
                  <a:pt x="3552551" y="3806952"/>
                  <a:pt x="3552444" y="4197096"/>
                </a:cubicBezTo>
                <a:cubicBezTo>
                  <a:pt x="162306" y="2001619"/>
                  <a:pt x="3451860" y="4140398"/>
                  <a:pt x="0" y="1880913"/>
                </a:cubicBezTo>
                <a:cubicBezTo>
                  <a:pt x="2794717" y="391358"/>
                  <a:pt x="55028" y="1827883"/>
                  <a:pt x="3569835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8A7A0C-578C-5644-9548-345C738B79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14081-249F-364D-A767-74FFC929DB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9724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D3B6-8FAB-5747-BCD0-D021706369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50731-B13F-304C-BC16-EEEC2F2C1DC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5B9CF8-25BF-3949-9C2B-B814D051271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62D2C-3EFD-1545-9479-D24F40D34570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2F231-8CBE-B34E-BFBA-D3A883B2E661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782D1-C313-A342-B698-05C27AA0E6C2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AFBF4-6890-C64B-B3B5-BF76F7A648A8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75D71B-F130-EE46-8D78-F7D25FBDF11C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Lisää</a:t>
            </a:r>
            <a:r>
              <a:rPr lang="en-US"/>
              <a:t> </a:t>
            </a:r>
            <a:r>
              <a:rPr lang="en-US" err="1"/>
              <a:t>kuva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/>
              <a:t>Lisää korostus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2B458B-195F-A243-AC25-5C72E654678F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17E38C-3EC1-8541-871D-6DC4F0F533F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</a:t>
            </a:r>
            <a:r>
              <a:rPr lang="fi-FI" sz="180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err="1"/>
              <a:t>Ikonit</a:t>
            </a:r>
            <a:r>
              <a:rPr lang="en-US" sz="1800"/>
              <a:t> </a:t>
            </a:r>
            <a:r>
              <a:rPr lang="en-US" sz="1800" err="1"/>
              <a:t>ovat</a:t>
            </a:r>
            <a:r>
              <a:rPr lang="en-US" sz="1800"/>
              <a:t> </a:t>
            </a:r>
            <a:r>
              <a:rPr lang="en-US" sz="1800" err="1"/>
              <a:t>kopioitavissa</a:t>
            </a:r>
            <a:r>
              <a:rPr lang="en-US" sz="1800"/>
              <a:t> Master-</a:t>
            </a:r>
            <a:r>
              <a:rPr lang="en-US" sz="1800" err="1"/>
              <a:t>sivuilta</a:t>
            </a:r>
            <a:r>
              <a:rPr lang="en-US" sz="180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5466608"/>
            <a:ext cx="7480300" cy="139139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6092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29542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3E0F0296-A104-6546-BECA-FBB9E8F2E4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480300" y="5466608"/>
            <a:ext cx="4711700" cy="1390389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5A47BCAF-D544-BD4E-89C7-AABAB42BC2E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4897870"/>
            <a:ext cx="7480300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270000" y="1788215"/>
            <a:ext cx="6515100" cy="3787085"/>
          </a:xfrm>
          <a:prstGeom prst="rect">
            <a:avLst/>
          </a:prstGeom>
          <a:solidFill>
            <a:srgbClr val="FF8F1C"/>
          </a:solidFill>
        </p:spPr>
        <p:txBody>
          <a:bodyPr lIns="180000" tIns="180000" rIns="180000" bIns="180000">
            <a:no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A85391F6-3302-EB4F-8993-957CBBF0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7BE8C40-78D8-754B-AFB7-90990F5C2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9100" y="1788215"/>
            <a:ext cx="3276600" cy="378708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61700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84652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356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7353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9159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97895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51736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43139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990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881745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36060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62264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86D0ED-1144-475B-81CE-A3D9F35EA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1F843E4-3BAF-4DD9-A9F3-CCE369D523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911"/>
            </a:lvl1pPr>
            <a:lvl2pPr marL="364088" indent="0" algn="ctr">
              <a:buNone/>
              <a:defRPr sz="1593"/>
            </a:lvl2pPr>
            <a:lvl3pPr marL="728175" indent="0" algn="ctr">
              <a:buNone/>
              <a:defRPr sz="1434"/>
            </a:lvl3pPr>
            <a:lvl4pPr marL="1092263" indent="0" algn="ctr">
              <a:buNone/>
              <a:defRPr sz="1274"/>
            </a:lvl4pPr>
            <a:lvl5pPr marL="1456351" indent="0" algn="ctr">
              <a:buNone/>
              <a:defRPr sz="1274"/>
            </a:lvl5pPr>
            <a:lvl6pPr marL="1820439" indent="0" algn="ctr">
              <a:buNone/>
              <a:defRPr sz="1274"/>
            </a:lvl6pPr>
            <a:lvl7pPr marL="2184526" indent="0" algn="ctr">
              <a:buNone/>
              <a:defRPr sz="1274"/>
            </a:lvl7pPr>
            <a:lvl8pPr marL="2548614" indent="0" algn="ctr">
              <a:buNone/>
              <a:defRPr sz="1274"/>
            </a:lvl8pPr>
            <a:lvl9pPr marL="2912702" indent="0" algn="ctr">
              <a:buNone/>
              <a:defRPr sz="1274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A609500-EB7E-4E5C-8954-BFAC1E754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E97DF-BE34-47C6-81D7-482C2579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83E092-667E-4D60-8162-48385ECF2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00135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A907E-17B0-456D-8760-4E4245A8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CA9D00-AC72-422D-83BB-8393E08A3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AD6D0A-B5BD-473C-82E0-BA84C8B1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3C949D-6F91-454C-A06D-82A9061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41B42D-6514-4DF2-BECB-38F7B6BC5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10405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0A5289-7748-46DD-93C0-A8596B32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77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04B55E5-9FB5-4210-AA3D-F15CDFC76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911">
                <a:solidFill>
                  <a:schemeClr val="tx1">
                    <a:tint val="75000"/>
                  </a:schemeClr>
                </a:solidFill>
              </a:defRPr>
            </a:lvl1pPr>
            <a:lvl2pPr marL="364088" indent="0">
              <a:buNone/>
              <a:defRPr sz="1593">
                <a:solidFill>
                  <a:schemeClr val="tx1">
                    <a:tint val="75000"/>
                  </a:schemeClr>
                </a:solidFill>
              </a:defRPr>
            </a:lvl2pPr>
            <a:lvl3pPr marL="728175" indent="0">
              <a:buNone/>
              <a:defRPr sz="1434">
                <a:solidFill>
                  <a:schemeClr val="tx1">
                    <a:tint val="75000"/>
                  </a:schemeClr>
                </a:solidFill>
              </a:defRPr>
            </a:lvl3pPr>
            <a:lvl4pPr marL="1092263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4pPr>
            <a:lvl5pPr marL="1456351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5pPr>
            <a:lvl6pPr marL="1820439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6pPr>
            <a:lvl7pPr marL="2184526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7pPr>
            <a:lvl8pPr marL="2548614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8pPr>
            <a:lvl9pPr marL="2912702" indent="0">
              <a:buNone/>
              <a:defRPr sz="127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D2ABDC-A8A3-4934-BAED-122C46A2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77C217-9279-4921-8F9F-745A91535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4680B0-07E0-43B3-A4B6-A1B99FC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77431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3FE26B-A386-4A88-AEBD-B7E3E9A0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15103-B6FE-45C2-86B5-4A731AD4BF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AF992C-0BA2-44DE-AC69-A0327A8D0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CB347E-1FF6-4CED-9A43-5B43661A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E48D3F-D178-4D17-B45C-19BB4D67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3834509-DB9C-4061-84A6-18B3164C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41999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093D47-EE4C-4F97-9C5C-E02FF3CB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09A2B79-15F5-40E5-BD97-D9B163055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F69A51-637D-46CE-9CC2-374D9DD5A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5D5DEE9-7332-43F3-8071-F28E5CF3C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911" b="1"/>
            </a:lvl1pPr>
            <a:lvl2pPr marL="364088" indent="0">
              <a:buNone/>
              <a:defRPr sz="1593" b="1"/>
            </a:lvl2pPr>
            <a:lvl3pPr marL="728175" indent="0">
              <a:buNone/>
              <a:defRPr sz="1434" b="1"/>
            </a:lvl3pPr>
            <a:lvl4pPr marL="1092263" indent="0">
              <a:buNone/>
              <a:defRPr sz="1274" b="1"/>
            </a:lvl4pPr>
            <a:lvl5pPr marL="1456351" indent="0">
              <a:buNone/>
              <a:defRPr sz="1274" b="1"/>
            </a:lvl5pPr>
            <a:lvl6pPr marL="1820439" indent="0">
              <a:buNone/>
              <a:defRPr sz="1274" b="1"/>
            </a:lvl6pPr>
            <a:lvl7pPr marL="2184526" indent="0">
              <a:buNone/>
              <a:defRPr sz="1274" b="1"/>
            </a:lvl7pPr>
            <a:lvl8pPr marL="2548614" indent="0">
              <a:buNone/>
              <a:defRPr sz="1274" b="1"/>
            </a:lvl8pPr>
            <a:lvl9pPr marL="2912702" indent="0">
              <a:buNone/>
              <a:defRPr sz="1274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9635CB0-D391-4520-8400-DD18C7E65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0F886C1-8C0E-49D3-955A-17BEC7AE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61B12B-2A32-4D6E-BD64-C8EF9351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630FE09-CD5F-4F1C-A4EC-842EAAFC0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66305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74C91-C957-46B7-BEB4-9FEB2B07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6B48A7C-2C78-4A3C-B97D-320F70D4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561452C-2396-4169-AC22-55D383842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F38ECB6-0E8D-4C75-B946-42EEFEE14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5219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AD457F3-9302-4A3D-82B2-DEE2B33B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EC0B15-57B8-4027-AC1E-54D07FE0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1430745-EB51-4FF4-9C40-8DF93461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34847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530385-75F3-45EE-BEB4-75D5EFA1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9D7779-0664-457B-AF3C-DE7115E5B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548"/>
            </a:lvl1pPr>
            <a:lvl2pPr>
              <a:defRPr sz="2230"/>
            </a:lvl2pPr>
            <a:lvl3pPr>
              <a:defRPr sz="1911"/>
            </a:lvl3pPr>
            <a:lvl4pPr>
              <a:defRPr sz="1593"/>
            </a:lvl4pPr>
            <a:lvl5pPr>
              <a:defRPr sz="1593"/>
            </a:lvl5pPr>
            <a:lvl6pPr>
              <a:defRPr sz="1593"/>
            </a:lvl6pPr>
            <a:lvl7pPr>
              <a:defRPr sz="1593"/>
            </a:lvl7pPr>
            <a:lvl8pPr>
              <a:defRPr sz="1593"/>
            </a:lvl8pPr>
            <a:lvl9pPr>
              <a:defRPr sz="1593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7215385-8CFC-443A-AE5D-EF97D4404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8D43AC9-B0EF-41DE-AD34-DA11677BD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67C16B-E529-49DB-AF8F-C1E0334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D1B66E-6FAC-4A92-AC63-243B8ACF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1531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786370-5CEB-42B8-87BB-CE1E3822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548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AF61602-63F2-43F5-A4FF-EED5212CE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548"/>
            </a:lvl1pPr>
            <a:lvl2pPr marL="364088" indent="0">
              <a:buNone/>
              <a:defRPr sz="2230"/>
            </a:lvl2pPr>
            <a:lvl3pPr marL="728175" indent="0">
              <a:buNone/>
              <a:defRPr sz="1911"/>
            </a:lvl3pPr>
            <a:lvl4pPr marL="1092263" indent="0">
              <a:buNone/>
              <a:defRPr sz="1593"/>
            </a:lvl4pPr>
            <a:lvl5pPr marL="1456351" indent="0">
              <a:buNone/>
              <a:defRPr sz="1593"/>
            </a:lvl5pPr>
            <a:lvl6pPr marL="1820439" indent="0">
              <a:buNone/>
              <a:defRPr sz="1593"/>
            </a:lvl6pPr>
            <a:lvl7pPr marL="2184526" indent="0">
              <a:buNone/>
              <a:defRPr sz="1593"/>
            </a:lvl7pPr>
            <a:lvl8pPr marL="2548614" indent="0">
              <a:buNone/>
              <a:defRPr sz="1593"/>
            </a:lvl8pPr>
            <a:lvl9pPr marL="2912702" indent="0">
              <a:buNone/>
              <a:defRPr sz="1593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7B26BA0-FC71-4527-BE01-F568C9B05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274"/>
            </a:lvl1pPr>
            <a:lvl2pPr marL="364088" indent="0">
              <a:buNone/>
              <a:defRPr sz="1115"/>
            </a:lvl2pPr>
            <a:lvl3pPr marL="728175" indent="0">
              <a:buNone/>
              <a:defRPr sz="956"/>
            </a:lvl3pPr>
            <a:lvl4pPr marL="1092263" indent="0">
              <a:buNone/>
              <a:defRPr sz="796"/>
            </a:lvl4pPr>
            <a:lvl5pPr marL="1456351" indent="0">
              <a:buNone/>
              <a:defRPr sz="796"/>
            </a:lvl5pPr>
            <a:lvl6pPr marL="1820439" indent="0">
              <a:buNone/>
              <a:defRPr sz="796"/>
            </a:lvl6pPr>
            <a:lvl7pPr marL="2184526" indent="0">
              <a:buNone/>
              <a:defRPr sz="796"/>
            </a:lvl7pPr>
            <a:lvl8pPr marL="2548614" indent="0">
              <a:buNone/>
              <a:defRPr sz="796"/>
            </a:lvl8pPr>
            <a:lvl9pPr marL="2912702" indent="0">
              <a:buNone/>
              <a:defRPr sz="796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5179E18-2F1D-45F0-814D-ABA86933B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BD45DF-9036-44B6-A602-C7F5AAA40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18F18D5-6EAA-4B14-9453-E1538810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33798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A60FDF-22BE-4A82-B23E-AD0331E1F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230FED3-B0EA-4C43-B17F-104F3E4911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FF3805-28D1-4EA6-9CC1-764EA25F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07EB20-846B-45F0-9F73-A93E5A2D7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974618-B8A4-46A8-8035-64E23CF6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777539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DA04717-E114-4295-8C31-609EFF3F9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00E54A7-0B68-4AA0-809A-938EC306C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F21A94-2CA0-439B-9F08-D42A3E5D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AE9274-73BE-46DB-B6F1-689B72B6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A614567-13B2-425A-91AE-6AA532DF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20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  <a:p>
            <a:pPr lvl="3"/>
            <a:r>
              <a:rPr lang="fi-FI" noProof="0" err="1"/>
              <a:t>Fourth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  <a:p>
            <a:pPr lvl="4"/>
            <a:r>
              <a:rPr lang="fi-FI" noProof="0" err="1"/>
              <a:t>Fifth</a:t>
            </a:r>
            <a:r>
              <a:rPr lang="fi-FI" noProof="0"/>
              <a:t> </a:t>
            </a:r>
            <a:r>
              <a:rPr lang="fi-FI" noProof="0" err="1"/>
              <a:t>level</a:t>
            </a:r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51" r:id="rId2"/>
    <p:sldLayoutId id="2147483773" r:id="rId3"/>
    <p:sldLayoutId id="2147483715" r:id="rId4"/>
    <p:sldLayoutId id="2147483792" r:id="rId5"/>
    <p:sldLayoutId id="2147483793" r:id="rId6"/>
    <p:sldLayoutId id="2147483795" r:id="rId7"/>
    <p:sldLayoutId id="2147483716" r:id="rId8"/>
    <p:sldLayoutId id="2147483717" r:id="rId9"/>
    <p:sldLayoutId id="2147483776" r:id="rId10"/>
    <p:sldLayoutId id="2147483778" r:id="rId11"/>
    <p:sldLayoutId id="2147483777" r:id="rId12"/>
    <p:sldLayoutId id="2147483718" r:id="rId13"/>
    <p:sldLayoutId id="2147483774" r:id="rId14"/>
    <p:sldLayoutId id="2147483775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9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2" r:id="rId29"/>
    <p:sldLayoutId id="2147483733" r:id="rId30"/>
    <p:sldLayoutId id="2147483734" r:id="rId31"/>
    <p:sldLayoutId id="2147483735" r:id="rId32"/>
    <p:sldLayoutId id="2147483740" r:id="rId33"/>
    <p:sldLayoutId id="2147483744" r:id="rId34"/>
    <p:sldLayoutId id="2147483745" r:id="rId35"/>
    <p:sldLayoutId id="2147483746" r:id="rId36"/>
    <p:sldLayoutId id="2147483747" r:id="rId37"/>
    <p:sldLayoutId id="2147483765" r:id="rId38"/>
    <p:sldLayoutId id="2147483779" r:id="rId39"/>
    <p:sldLayoutId id="2147483756" r:id="rId40"/>
    <p:sldLayoutId id="2147483766" r:id="rId41"/>
    <p:sldLayoutId id="2147483767" r:id="rId42"/>
    <p:sldLayoutId id="2147483768" r:id="rId43"/>
    <p:sldLayoutId id="2147483769" r:id="rId44"/>
    <p:sldLayoutId id="2147483770" r:id="rId45"/>
    <p:sldLayoutId id="2147483771" r:id="rId46"/>
    <p:sldLayoutId id="2147483772" r:id="rId47"/>
    <p:sldLayoutId id="2147483797" r:id="rId48"/>
    <p:sldLayoutId id="2147483798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775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C099E9-35D7-4B1C-81B6-B619C14D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1594496-C65F-4438-9196-8864EB332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B7F5B72-FC17-4E35-8CB2-70DED79D24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8CCB45-84D4-401D-BC3F-D070D859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F78ACA-5C8B-4D45-8148-E281CA08B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244CC-F884-4ECB-AFB5-AE214633C4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90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sldNum="0" hdr="0" ftr="0" dt="0"/>
  <p:txStyles>
    <p:titleStyle>
      <a:lvl1pPr algn="l" defTabSz="728175" rtl="0" eaLnBrk="1" latinLnBrk="0" hangingPunct="1">
        <a:lnSpc>
          <a:spcPct val="90000"/>
        </a:lnSpc>
        <a:spcBef>
          <a:spcPct val="0"/>
        </a:spcBef>
        <a:buNone/>
        <a:defRPr sz="35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044" indent="-182044" algn="l" defTabSz="728175" rtl="0" eaLnBrk="1" latinLnBrk="0" hangingPunct="1">
        <a:lnSpc>
          <a:spcPct val="90000"/>
        </a:lnSpc>
        <a:spcBef>
          <a:spcPts val="796"/>
        </a:spcBef>
        <a:buFont typeface="Arial" panose="020B0604020202020204" pitchFamily="34" charset="0"/>
        <a:buChar char="•"/>
        <a:defRPr sz="2230" kern="1200">
          <a:solidFill>
            <a:schemeClr val="tx1"/>
          </a:solidFill>
          <a:latin typeface="+mn-lt"/>
          <a:ea typeface="+mn-ea"/>
          <a:cs typeface="+mn-cs"/>
        </a:defRPr>
      </a:lvl1pPr>
      <a:lvl2pPr marL="54613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2pPr>
      <a:lvl3pPr marL="910219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593" kern="1200">
          <a:solidFill>
            <a:schemeClr val="tx1"/>
          </a:solidFill>
          <a:latin typeface="+mn-lt"/>
          <a:ea typeface="+mn-ea"/>
          <a:cs typeface="+mn-cs"/>
        </a:defRPr>
      </a:lvl3pPr>
      <a:lvl4pPr marL="1274307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638395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2002482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366570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730658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3094746" indent="-182044" algn="l" defTabSz="728175" rtl="0" eaLnBrk="1" latinLnBrk="0" hangingPunct="1">
        <a:lnSpc>
          <a:spcPct val="90000"/>
        </a:lnSpc>
        <a:spcBef>
          <a:spcPts val="398"/>
        </a:spcBef>
        <a:buFont typeface="Arial" panose="020B0604020202020204" pitchFamily="34" charset="0"/>
        <a:buChar char="•"/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1pPr>
      <a:lvl2pPr marL="364088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2pPr>
      <a:lvl3pPr marL="728175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3pPr>
      <a:lvl4pPr marL="1092263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4pPr>
      <a:lvl5pPr marL="1456351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5pPr>
      <a:lvl6pPr marL="1820439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6pPr>
      <a:lvl7pPr marL="2184526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7pPr>
      <a:lvl8pPr marL="2548614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8pPr>
      <a:lvl9pPr marL="2912702" algn="l" defTabSz="728175" rtl="0" eaLnBrk="1" latinLnBrk="0" hangingPunct="1">
        <a:defRPr sz="14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699" y="2327712"/>
            <a:ext cx="9691427" cy="2070375"/>
          </a:xfrm>
        </p:spPr>
        <p:txBody>
          <a:bodyPr/>
          <a:lstStyle/>
          <a:p>
            <a:r>
              <a:rPr lang="fi-FI" dirty="0"/>
              <a:t>KITOS! -työkalupakki</a:t>
            </a:r>
            <a:br>
              <a:rPr lang="fi-FI" dirty="0"/>
            </a:br>
            <a:endParaRPr lang="fi-FI" sz="2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82C13089-0891-4E56-ADD6-F5016BA3A5C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pic>
        <p:nvPicPr>
          <p:cNvPr id="6" name="Kuva 5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C4333A8F-1833-1733-7BF4-50A1C77E0B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pic>
        <p:nvPicPr>
          <p:cNvPr id="11" name="Kuva 10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22AB5AFA-B689-6036-A504-42331A9E498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3" name="Kuva 12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D11E4FA0-3ED3-8871-8CEE-09E35B0001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DFB2C54-9F65-4051-BD9B-675D05F88442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9B67639-44C2-8134-065B-692F1F5B33B3}"/>
              </a:ext>
            </a:extLst>
          </p:cNvPr>
          <p:cNvSpPr txBox="1"/>
          <p:nvPr/>
        </p:nvSpPr>
        <p:spPr>
          <a:xfrm>
            <a:off x="1636264" y="3429000"/>
            <a:ext cx="61756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Pelillisyys ja pelilliset työkalut</a:t>
            </a:r>
          </a:p>
        </p:txBody>
      </p:sp>
      <p:pic>
        <p:nvPicPr>
          <p:cNvPr id="2" name="Kuva 1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89CD2CE4-5450-D9C4-CD6E-6A782A3AD37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63" y="6384719"/>
            <a:ext cx="366872" cy="366872"/>
          </a:xfrm>
          <a:prstGeom prst="rect">
            <a:avLst/>
          </a:prstGeom>
        </p:spPr>
      </p:pic>
      <p:pic>
        <p:nvPicPr>
          <p:cNvPr id="7" name="Kuva 6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C6AF1DD9-F97E-93A9-B2D8-40AB5706A7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3" y="6384720"/>
            <a:ext cx="366871" cy="366871"/>
          </a:xfrm>
          <a:prstGeom prst="rect">
            <a:avLst/>
          </a:prstGeom>
        </p:spPr>
      </p:pic>
      <p:pic>
        <p:nvPicPr>
          <p:cNvPr id="8" name="Kuva 7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6A31C641-05C0-53F9-A566-6A836E798D8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3" y="6374289"/>
            <a:ext cx="366871" cy="366871"/>
          </a:xfrm>
          <a:prstGeom prst="rect">
            <a:avLst/>
          </a:prstGeom>
        </p:spPr>
      </p:pic>
      <p:pic>
        <p:nvPicPr>
          <p:cNvPr id="9" name="Kuva 8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592E1B19-40C8-DED4-6CA7-0BECC99EADD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6374289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7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C88124-F488-3C13-5BF6-A8330B4AC8E1}"/>
              </a:ext>
            </a:extLst>
          </p:cNvPr>
          <p:cNvSpPr txBox="1">
            <a:spLocks/>
          </p:cNvSpPr>
          <p:nvPr/>
        </p:nvSpPr>
        <p:spPr>
          <a:xfrm>
            <a:off x="3471216" y="1006580"/>
            <a:ext cx="8533862" cy="20758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600" dirty="0"/>
              <a:t>Pelillisyydellä </a:t>
            </a:r>
          </a:p>
          <a:p>
            <a:r>
              <a:rPr lang="fi-FI" sz="3600" dirty="0"/>
              <a:t>ja muotoilupeleillä </a:t>
            </a:r>
          </a:p>
          <a:p>
            <a:r>
              <a:rPr lang="fi-FI" sz="3600" dirty="0"/>
              <a:t>”</a:t>
            </a:r>
            <a:r>
              <a:rPr lang="fi-FI" sz="3600" dirty="0" err="1"/>
              <a:t>boostia</a:t>
            </a:r>
            <a:r>
              <a:rPr lang="fi-FI" sz="3600" dirty="0"/>
              <a:t>” toimintaan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80A2DB-607E-AD53-1563-3A803000AE58}"/>
              </a:ext>
            </a:extLst>
          </p:cNvPr>
          <p:cNvSpPr txBox="1">
            <a:spLocks/>
          </p:cNvSpPr>
          <p:nvPr/>
        </p:nvSpPr>
        <p:spPr>
          <a:xfrm>
            <a:off x="3471216" y="2884778"/>
            <a:ext cx="8122995" cy="32262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b="1" dirty="0">
                <a:latin typeface="Arial Nova" panose="020B0504020202020204" pitchFamily="34" charset="0"/>
              </a:rPr>
              <a:t>Pelillisyys toimintatapana </a:t>
            </a:r>
            <a:r>
              <a:rPr lang="fi-FI" dirty="0">
                <a:latin typeface="Arial Nova" panose="020B0504020202020204" pitchFamily="34" charset="0"/>
              </a:rPr>
              <a:t>on erinomainen tapa saada ihmiset rentoutumaan, laskemaan jännitteet ja kommunikoimaan helpommin. </a:t>
            </a:r>
          </a:p>
          <a:p>
            <a:r>
              <a:rPr lang="fi-FI" dirty="0">
                <a:latin typeface="Arial Nova" panose="020B0504020202020204" pitchFamily="34" charset="0"/>
              </a:rPr>
              <a:t>Pelillisyys ”</a:t>
            </a:r>
            <a:r>
              <a:rPr lang="fi-FI" dirty="0" err="1">
                <a:latin typeface="Arial Nova" panose="020B0504020202020204" pitchFamily="34" charset="0"/>
              </a:rPr>
              <a:t>boostaa</a:t>
            </a:r>
            <a:r>
              <a:rPr lang="fi-FI" dirty="0">
                <a:latin typeface="Arial Nova" panose="020B0504020202020204" pitchFamily="34" charset="0"/>
              </a:rPr>
              <a:t>” kehittämistoimintaa, aktivoi palvelunkäyttäjiä ja motivoi oppimaan sekä etsimään uusia asioita. Se auttaa myös ymmärtämään laajoja asiakokonaisuuksia helpommin.</a:t>
            </a:r>
          </a:p>
          <a:p>
            <a:r>
              <a:rPr lang="fi-FI" dirty="0">
                <a:latin typeface="Arial Nova" panose="020B0504020202020204" pitchFamily="34" charset="0"/>
              </a:rPr>
              <a:t>Pelillisiä menetelmiä kannattaa käyttää myös, kun kehitetään, ideoidaan, kerätään tietoa tai tarkastellaan jonkin asian nykytilaa.</a:t>
            </a:r>
          </a:p>
          <a:p>
            <a:endParaRPr lang="fi-FI" sz="1600" dirty="0">
              <a:solidFill>
                <a:srgbClr val="404040"/>
              </a:solidFill>
              <a:latin typeface="PT Sans"/>
            </a:endParaRPr>
          </a:p>
          <a:p>
            <a:endParaRPr lang="fi-FI" sz="1600" dirty="0">
              <a:solidFill>
                <a:srgbClr val="1A1A1A"/>
              </a:solidFill>
              <a:latin typeface="OpenSans"/>
            </a:endParaRPr>
          </a:p>
          <a:p>
            <a:endParaRPr lang="fi-FI" dirty="0"/>
          </a:p>
        </p:txBody>
      </p:sp>
      <p:pic>
        <p:nvPicPr>
          <p:cNvPr id="4" name="Kuva 3" descr="Kuva, joka sisältää kohteen teksti, luonnoslehtiö&#10;&#10;Kuvaus luotu automaattisesti">
            <a:extLst>
              <a:ext uri="{FF2B5EF4-FFF2-40B4-BE49-F238E27FC236}">
                <a16:creationId xmlns:a16="http://schemas.microsoft.com/office/drawing/2014/main" id="{4E507389-A528-1968-2E12-765C7FA427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51824" y="-8591"/>
            <a:ext cx="4571543" cy="6858000"/>
          </a:xfrm>
          <a:prstGeom prst="rect">
            <a:avLst/>
          </a:prstGeom>
        </p:spPr>
      </p:pic>
      <p:grpSp>
        <p:nvGrpSpPr>
          <p:cNvPr id="9" name="Ryhmä 8">
            <a:extLst>
              <a:ext uri="{FF2B5EF4-FFF2-40B4-BE49-F238E27FC236}">
                <a16:creationId xmlns:a16="http://schemas.microsoft.com/office/drawing/2014/main" id="{E731C46D-3DCF-CD1B-3FA2-85E674A90584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C30CA968-AE5E-6002-7E96-3FEC931AB26F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304D9065-1581-C791-3091-5CA24FB7023B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2" name="Kuva 11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FE73BB5-638A-CF2A-C416-2479D7BF9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3" name="Kuva 12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5E2C7F7C-D0CE-EA1E-9B6D-36158656C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4" name="Kuva 13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E5A20ACB-C281-1200-5AFE-5D26BB5EA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5" name="Kuva 14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67EDBCC8-5635-AA52-F7DC-D8FF8C497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7009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: Yläkulmat pyöristetty 4">
            <a:extLst>
              <a:ext uri="{FF2B5EF4-FFF2-40B4-BE49-F238E27FC236}">
                <a16:creationId xmlns:a16="http://schemas.microsoft.com/office/drawing/2014/main" id="{26F16C91-A4A1-4D16-23D4-BBFE2584FA7D}"/>
              </a:ext>
            </a:extLst>
          </p:cNvPr>
          <p:cNvSpPr/>
          <p:nvPr/>
        </p:nvSpPr>
        <p:spPr>
          <a:xfrm rot="16200000">
            <a:off x="8430270" y="2039469"/>
            <a:ext cx="3904941" cy="3618518"/>
          </a:xfrm>
          <a:prstGeom prst="round2SameRect">
            <a:avLst/>
          </a:pr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802B956-6802-EB98-B5C0-9F4F33F68588}"/>
              </a:ext>
            </a:extLst>
          </p:cNvPr>
          <p:cNvSpPr txBox="1">
            <a:spLocks/>
          </p:cNvSpPr>
          <p:nvPr/>
        </p:nvSpPr>
        <p:spPr>
          <a:xfrm>
            <a:off x="521241" y="679122"/>
            <a:ext cx="10515600" cy="7344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sz="3200" dirty="0"/>
              <a:t>”</a:t>
            </a:r>
            <a:r>
              <a:rPr lang="fi-FI" sz="3200" dirty="0" err="1"/>
              <a:t>Serious</a:t>
            </a:r>
            <a:r>
              <a:rPr lang="fi-FI" sz="3200" dirty="0"/>
              <a:t> Gaming” ja muotoilupelit, </a:t>
            </a:r>
          </a:p>
          <a:p>
            <a:r>
              <a:rPr lang="fi-FI" sz="3200" dirty="0"/>
              <a:t>mitä nämä tarkoittavat käytännössä?</a:t>
            </a:r>
            <a:br>
              <a:rPr lang="fi-FI" sz="3200" dirty="0"/>
            </a:br>
            <a:endParaRPr lang="fi-FI" sz="3200" dirty="0"/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815E93E8-5257-EB6E-095E-01F8C4ECCB78}"/>
              </a:ext>
            </a:extLst>
          </p:cNvPr>
          <p:cNvSpPr/>
          <p:nvPr/>
        </p:nvSpPr>
        <p:spPr>
          <a:xfrm>
            <a:off x="318508" y="1558306"/>
            <a:ext cx="7806162" cy="47621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Pelejä, pelillisiä elementtejä ja työkaluja, jotka on kehitetty</a:t>
            </a: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a) kartoittamaan piilevää tietoa (tutkimus ja tiedon kartoittaminen),</a:t>
            </a: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b) muotoilemaan uusia palveluita/ tuotteita/ ratkaisuja (kehittämisen tuki),</a:t>
            </a: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c) laajentamaan pelaajan ymmärtämystä ja osaamista (oppiminen),</a:t>
            </a: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d) innostamaan toimijaa mukaan johonkin asiaan tai johonkin palveluun (käytön motivointi, myynti),</a:t>
            </a:r>
          </a:p>
          <a:p>
            <a:endParaRPr lang="fi-FI" sz="16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ja joiden kehittämisessä käytetään usein muotoiluprosessia (design </a:t>
            </a:r>
            <a:r>
              <a:rPr lang="fi-FI" sz="1600" dirty="0" err="1">
                <a:solidFill>
                  <a:schemeClr val="tx1"/>
                </a:solidFill>
                <a:latin typeface="Arial Nova" panose="020B0504020202020204" pitchFamily="34" charset="0"/>
              </a:rPr>
              <a:t>thinking</a:t>
            </a:r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, service design) sekä yhteiskehittämistä (co-creation).</a:t>
            </a:r>
          </a:p>
          <a:p>
            <a:endParaRPr lang="fi-FI" sz="16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Muotoilupelit on suunniteltu usein niin, että niitä käytetään yhdessä asiakkaiden kanssa, mutta monia muotoilupelejä voi myös hyödyntää yksin työskentelyssä esim. ideoinnissa ja tiedon jäsentelyssä. </a:t>
            </a:r>
          </a:p>
          <a:p>
            <a:endParaRPr lang="fi-FI" sz="16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fi-FI" sz="1600" dirty="0">
                <a:solidFill>
                  <a:schemeClr val="tx1"/>
                </a:solidFill>
                <a:latin typeface="Arial Nova" panose="020B0504020202020204" pitchFamily="34" charset="0"/>
              </a:rPr>
              <a:t>Muotoilupeleihin ei sisälly välttämättä ns. pelin voittamista, vaan arvo voi tulla myös esimerkiksi uuden tiedon muodossa tai niin, että toimija motivoituu käyttämään jotakin palvelua</a:t>
            </a:r>
          </a:p>
          <a:p>
            <a:endParaRPr lang="fi-FI" dirty="0">
              <a:solidFill>
                <a:schemeClr val="bg1"/>
              </a:solidFill>
            </a:endParaRPr>
          </a:p>
          <a:p>
            <a:pPr algn="ctr"/>
            <a:endParaRPr lang="fi-FI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Sisällön paikkamerkki 9">
            <a:extLst>
              <a:ext uri="{FF2B5EF4-FFF2-40B4-BE49-F238E27FC236}">
                <a16:creationId xmlns:a16="http://schemas.microsoft.com/office/drawing/2014/main" id="{00223602-B52F-9921-E7F7-70593C8CC52D}"/>
              </a:ext>
            </a:extLst>
          </p:cNvPr>
          <p:cNvSpPr txBox="1">
            <a:spLocks/>
          </p:cNvSpPr>
          <p:nvPr/>
        </p:nvSpPr>
        <p:spPr>
          <a:xfrm>
            <a:off x="8987449" y="2127118"/>
            <a:ext cx="2589104" cy="3443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50000"/>
              <a:buFont typeface="Wingdings" pitchFamily="2" charset="2"/>
              <a:buChar char="§"/>
              <a:defRPr sz="1800" b="0" i="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Black" panose="020B0A04020102020204" pitchFamily="34" charset="0"/>
              </a:rPr>
              <a:t>”Serious Gaming”- ja muotoilupelityyppejä:</a:t>
            </a:r>
          </a:p>
          <a:p>
            <a:pPr marL="0" indent="0">
              <a:buFont typeface="Wingdings" pitchFamily="2" charset="2"/>
              <a:buNone/>
            </a:pPr>
            <a:endParaRPr lang="fi-FI" sz="1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Suunnittelupelit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Muotoilupelit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Ideointipelit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Tulevaisuuspelit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Oppimispelit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Simulaatiopelit</a:t>
            </a:r>
          </a:p>
          <a:p>
            <a:pPr marL="0" indent="0">
              <a:buFont typeface="Wingdings" pitchFamily="2" charset="2"/>
              <a:buNone/>
            </a:pPr>
            <a:r>
              <a:rPr lang="fi-FI" sz="1600" b="1" dirty="0">
                <a:solidFill>
                  <a:schemeClr val="tx1"/>
                </a:solidFill>
                <a:latin typeface="Arial Nova" panose="020B0504020202020204" pitchFamily="34" charset="0"/>
              </a:rPr>
              <a:t>Pelilliset työpajat</a:t>
            </a:r>
          </a:p>
          <a:p>
            <a:pPr marL="0" indent="0">
              <a:buFont typeface="Wingdings" pitchFamily="2" charset="2"/>
              <a:buNone/>
            </a:pPr>
            <a:endParaRPr lang="fi-FI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fi-FI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3875C759-D7BC-9AD2-C250-71541BE51B11}"/>
              </a:ext>
            </a:extLst>
          </p:cNvPr>
          <p:cNvGrpSpPr/>
          <p:nvPr/>
        </p:nvGrpSpPr>
        <p:grpSpPr>
          <a:xfrm>
            <a:off x="8944598" y="6053512"/>
            <a:ext cx="3128430" cy="684550"/>
            <a:chOff x="8944598" y="6053512"/>
            <a:chExt cx="3128430" cy="684550"/>
          </a:xfrm>
        </p:grpSpPr>
        <p:sp>
          <p:nvSpPr>
            <p:cNvPr id="11" name="Tekstiruutu 10">
              <a:extLst>
                <a:ext uri="{FF2B5EF4-FFF2-40B4-BE49-F238E27FC236}">
                  <a16:creationId xmlns:a16="http://schemas.microsoft.com/office/drawing/2014/main" id="{12639970-A331-D1C3-269C-FE76F261DC4E}"/>
                </a:ext>
              </a:extLst>
            </p:cNvPr>
            <p:cNvSpPr txBox="1"/>
            <p:nvPr/>
          </p:nvSpPr>
          <p:spPr>
            <a:xfrm>
              <a:off x="9404294" y="6053512"/>
              <a:ext cx="1245042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rPr>
                <a:t>Suunnittelu &amp; rahoitus</a:t>
              </a:r>
            </a:p>
          </p:txBody>
        </p:sp>
        <p:sp>
          <p:nvSpPr>
            <p:cNvPr id="12" name="Tekstiruutu 11">
              <a:extLst>
                <a:ext uri="{FF2B5EF4-FFF2-40B4-BE49-F238E27FC236}">
                  <a16:creationId xmlns:a16="http://schemas.microsoft.com/office/drawing/2014/main" id="{0FC63841-D99F-54F4-C583-B845FBA5BB7C}"/>
                </a:ext>
              </a:extLst>
            </p:cNvPr>
            <p:cNvSpPr txBox="1"/>
            <p:nvPr/>
          </p:nvSpPr>
          <p:spPr>
            <a:xfrm>
              <a:off x="10844448" y="6053512"/>
              <a:ext cx="12285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8109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i-FI" sz="700" dirty="0">
                  <a:solidFill>
                    <a:prstClr val="black"/>
                  </a:solidFill>
                  <a:latin typeface="Arial Nova" panose="020B0504020202020204" pitchFamily="34" charset="0"/>
                </a:rPr>
                <a:t>Pelinkehitys &amp; palvelumallin muotoilu</a:t>
              </a:r>
              <a:endParaRPr kumimoji="0" lang="fi-FI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pic>
          <p:nvPicPr>
            <p:cNvPr id="13" name="Kuva 12" descr="Kuva, joka sisältää kohteen teksti, Fontti, Grafiikka, typografia&#10;&#10;Kuvaus luotu automaattisesti">
              <a:extLst>
                <a:ext uri="{FF2B5EF4-FFF2-40B4-BE49-F238E27FC236}">
                  <a16:creationId xmlns:a16="http://schemas.microsoft.com/office/drawing/2014/main" id="{50163389-C511-0E75-C3FC-2772BA979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5412" y="6491129"/>
              <a:ext cx="565985" cy="191656"/>
            </a:xfrm>
            <a:prstGeom prst="rect">
              <a:avLst/>
            </a:prstGeom>
          </p:spPr>
        </p:pic>
        <p:pic>
          <p:nvPicPr>
            <p:cNvPr id="14" name="Kuva 13" descr="Kuva, joka sisältää kohteen taide, symboli&#10;&#10;Kuvaus luotu automaattisesti">
              <a:extLst>
                <a:ext uri="{FF2B5EF4-FFF2-40B4-BE49-F238E27FC236}">
                  <a16:creationId xmlns:a16="http://schemas.microsoft.com/office/drawing/2014/main" id="{7AEA57A6-2372-BD26-B92C-5796D5B6F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07" y="6207400"/>
              <a:ext cx="958457" cy="486417"/>
            </a:xfrm>
            <a:prstGeom prst="rect">
              <a:avLst/>
            </a:prstGeom>
          </p:spPr>
        </p:pic>
        <p:pic>
          <p:nvPicPr>
            <p:cNvPr id="15" name="Kuva 14" descr="Kuva, joka sisältää kohteen kuvakaappaus, Fontti, Grafiikka, logo&#10;&#10;Kuvaus luotu automaattisesti">
              <a:extLst>
                <a:ext uri="{FF2B5EF4-FFF2-40B4-BE49-F238E27FC236}">
                  <a16:creationId xmlns:a16="http://schemas.microsoft.com/office/drawing/2014/main" id="{8B602249-66F2-3B44-A516-5F585B16C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44598" y="6175973"/>
              <a:ext cx="562089" cy="562089"/>
            </a:xfrm>
            <a:prstGeom prst="rect">
              <a:avLst/>
            </a:prstGeom>
          </p:spPr>
        </p:pic>
        <p:pic>
          <p:nvPicPr>
            <p:cNvPr id="16" name="Kuva 15" descr="Kuva, joka sisältää kohteen Fontti, Grafiikka, logo, teksti&#10;&#10;Kuvaus luotu automaattisesti">
              <a:extLst>
                <a:ext uri="{FF2B5EF4-FFF2-40B4-BE49-F238E27FC236}">
                  <a16:creationId xmlns:a16="http://schemas.microsoft.com/office/drawing/2014/main" id="{B24F20C7-1B07-165E-7AFE-DB9B0B657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83158" y="6277707"/>
              <a:ext cx="405077" cy="405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7877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96A3AC90-3643-4117-901B-3DCF8775E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562" y="2932957"/>
            <a:ext cx="9297326" cy="2070375"/>
          </a:xfrm>
        </p:spPr>
        <p:txBody>
          <a:bodyPr/>
          <a:lstStyle/>
          <a:p>
            <a:r>
              <a:rPr lang="fi-FI" sz="4400" dirty="0"/>
              <a:t>Kiitos!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9286CE7-BBAF-8038-8737-2CB1C1F35E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6585" r="28917" b="57378"/>
          <a:stretch/>
        </p:blipFill>
        <p:spPr>
          <a:xfrm>
            <a:off x="2105963" y="2853650"/>
            <a:ext cx="10133305" cy="403255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1F2B168A-A536-DB46-43B0-5779207FFD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925" y="5801975"/>
            <a:ext cx="2756421" cy="1002335"/>
          </a:xfrm>
          <a:prstGeom prst="rect">
            <a:avLst/>
          </a:prstGeom>
        </p:spPr>
      </p:pic>
      <p:pic>
        <p:nvPicPr>
          <p:cNvPr id="8" name="Kuva 7" descr="Kuva, joka sisältää kohteen Fontti, Grafiikka, logo, teksti&#10;&#10;Kuvaus luotu automaattisesti">
            <a:extLst>
              <a:ext uri="{FF2B5EF4-FFF2-40B4-BE49-F238E27FC236}">
                <a16:creationId xmlns:a16="http://schemas.microsoft.com/office/drawing/2014/main" id="{4BCF7819-FC77-9220-6AB3-D381F3086E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669" y="5348794"/>
            <a:ext cx="1219361" cy="1219361"/>
          </a:xfrm>
          <a:prstGeom prst="rect">
            <a:avLst/>
          </a:prstGeom>
        </p:spPr>
      </p:pic>
      <p:pic>
        <p:nvPicPr>
          <p:cNvPr id="11" name="Kuva 10" descr="Kuva, joka sisältää kohteen kuvakaappaus, Fontti, Grafiikka, logo&#10;&#10;Kuvaus luotu automaattisesti">
            <a:extLst>
              <a:ext uri="{FF2B5EF4-FFF2-40B4-BE49-F238E27FC236}">
                <a16:creationId xmlns:a16="http://schemas.microsoft.com/office/drawing/2014/main" id="{FE55FD62-B778-9740-9E45-2FA52C4BCE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59" y="4846938"/>
            <a:ext cx="1721217" cy="1721217"/>
          </a:xfrm>
          <a:prstGeom prst="rect">
            <a:avLst/>
          </a:prstGeom>
        </p:spPr>
      </p:pic>
      <p:pic>
        <p:nvPicPr>
          <p:cNvPr id="12" name="Kuva 11" descr="Kuva, joka sisältää kohteen teksti, Fontti, Grafiikka, typografia&#10;&#10;Kuvaus luotu automaattisesti">
            <a:extLst>
              <a:ext uri="{FF2B5EF4-FFF2-40B4-BE49-F238E27FC236}">
                <a16:creationId xmlns:a16="http://schemas.microsoft.com/office/drawing/2014/main" id="{6611BEB9-F10F-97E7-051B-9B6D244BC9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929" y="6154087"/>
            <a:ext cx="1105890" cy="374481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652C8E75-6C6A-B9F9-80B8-6D6B95213A21}"/>
              </a:ext>
            </a:extLst>
          </p:cNvPr>
          <p:cNvSpPr txBox="1"/>
          <p:nvPr/>
        </p:nvSpPr>
        <p:spPr>
          <a:xfrm>
            <a:off x="4200884" y="5887826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/>
              <a:t>Yhteistyössä</a:t>
            </a:r>
          </a:p>
        </p:txBody>
      </p:sp>
      <p:pic>
        <p:nvPicPr>
          <p:cNvPr id="2" name="Kuva 1" descr="Kuva, joka sisältää kohteen ympyrä, Grafiikka, symboli, logo&#10;&#10;Kuvaus luotu automaattisesti">
            <a:extLst>
              <a:ext uri="{FF2B5EF4-FFF2-40B4-BE49-F238E27FC236}">
                <a16:creationId xmlns:a16="http://schemas.microsoft.com/office/drawing/2014/main" id="{6104E71D-8515-992C-00D5-AF8B2EAD273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63" y="6384719"/>
            <a:ext cx="366872" cy="366872"/>
          </a:xfrm>
          <a:prstGeom prst="rect">
            <a:avLst/>
          </a:prstGeom>
        </p:spPr>
      </p:pic>
      <p:pic>
        <p:nvPicPr>
          <p:cNvPr id="6" name="Kuva 5" descr="Kuva, joka sisältää kohteen symboli, logo, Grafiikka, Fontti&#10;&#10;Kuvaus luotu automaattisesti">
            <a:extLst>
              <a:ext uri="{FF2B5EF4-FFF2-40B4-BE49-F238E27FC236}">
                <a16:creationId xmlns:a16="http://schemas.microsoft.com/office/drawing/2014/main" id="{CDC078B1-B86C-BD03-90D7-DB1C72A02A0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23" y="6384720"/>
            <a:ext cx="366871" cy="366871"/>
          </a:xfrm>
          <a:prstGeom prst="rect">
            <a:avLst/>
          </a:prstGeom>
        </p:spPr>
      </p:pic>
      <p:pic>
        <p:nvPicPr>
          <p:cNvPr id="7" name="Kuva 6" descr="Kuva, joka sisältää kohteen symboli, logo, Grafiikka, ympyrä&#10;&#10;Kuvaus luotu automaattisesti">
            <a:extLst>
              <a:ext uri="{FF2B5EF4-FFF2-40B4-BE49-F238E27FC236}">
                <a16:creationId xmlns:a16="http://schemas.microsoft.com/office/drawing/2014/main" id="{330C5FD4-6C05-F69A-9FD8-D67BFE71A4C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3" y="6374289"/>
            <a:ext cx="366871" cy="366871"/>
          </a:xfrm>
          <a:prstGeom prst="rect">
            <a:avLst/>
          </a:prstGeom>
        </p:spPr>
      </p:pic>
      <p:pic>
        <p:nvPicPr>
          <p:cNvPr id="9" name="Kuva 8" descr="Kuva, joka sisältää kohteen ympyrä, Grafiikka, symboli, clipart&#10;&#10;Kuvaus luotu automaattisesti">
            <a:extLst>
              <a:ext uri="{FF2B5EF4-FFF2-40B4-BE49-F238E27FC236}">
                <a16:creationId xmlns:a16="http://schemas.microsoft.com/office/drawing/2014/main" id="{6144CD2F-9010-8BCD-63F4-A3525B1B2CF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61" y="6374289"/>
            <a:ext cx="366871" cy="36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66598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 yleisesittely 2018" id="{A2C2CB50-92CA-4132-A8A2-54E86C2F9BF5}" vid="{FF114D26-EB5E-4CE2-924F-5F11246E8BC2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49BA4E3F4052A4091FBCD3DED7E87FD" ma:contentTypeVersion="7" ma:contentTypeDescription="Luo uusi asiakirja." ma:contentTypeScope="" ma:versionID="dded5c884105d12322f0acb53ed2a1e8">
  <xsd:schema xmlns:xsd="http://www.w3.org/2001/XMLSchema" xmlns:xs="http://www.w3.org/2001/XMLSchema" xmlns:p="http://schemas.microsoft.com/office/2006/metadata/properties" xmlns:ns2="531878fe-656a-46f7-8f8c-1ffa7f2f9ab1" targetNamespace="http://schemas.microsoft.com/office/2006/metadata/properties" ma:root="true" ma:fieldsID="1c52248b0c47acb126c9dd0d050ff187" ns2:_="">
    <xsd:import namespace="531878fe-656a-46f7-8f8c-1ffa7f2f9a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878fe-656a-46f7-8f8c-1ffa7f2f9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5D8578-43FA-44E1-BB39-450EEEE43351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531878fe-656a-46f7-8f8c-1ffa7f2f9ab1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6A3D5F9-8C54-41CE-9A71-B19402908E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15B1C2-0512-4977-9F44-F7F47C9F1467}">
  <ds:schemaRefs>
    <ds:schemaRef ds:uri="531878fe-656a-46f7-8f8c-1ffa7f2f9a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10795</TotalTime>
  <Words>253</Words>
  <Application>Microsoft Office PowerPoint</Application>
  <PresentationFormat>Laajakuva</PresentationFormat>
  <Paragraphs>38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4</vt:i4>
      </vt:variant>
    </vt:vector>
  </HeadingPairs>
  <TitlesOfParts>
    <vt:vector size="15" baseType="lpstr">
      <vt:lpstr>Arial</vt:lpstr>
      <vt:lpstr>Arial Black</vt:lpstr>
      <vt:lpstr>Arial Nova</vt:lpstr>
      <vt:lpstr>Calibri</vt:lpstr>
      <vt:lpstr>Calibri Light</vt:lpstr>
      <vt:lpstr>OpenSans</vt:lpstr>
      <vt:lpstr>PT Sans</vt:lpstr>
      <vt:lpstr>Wingdings</vt:lpstr>
      <vt:lpstr>Vantaa_yleispohja_01</vt:lpstr>
      <vt:lpstr>Mukautettu suunnittelumalli</vt:lpstr>
      <vt:lpstr>1_Mukautettu suunnittelumalli</vt:lpstr>
      <vt:lpstr>KITOS! -työkalupakki </vt:lpstr>
      <vt:lpstr>PowerPoint-esitys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Rohkea ja rento Vantaa</dc:title>
  <dc:creator>Tirkkonen Alina</dc:creator>
  <cp:lastModifiedBy>Hanna Voutilainen</cp:lastModifiedBy>
  <cp:revision>64</cp:revision>
  <cp:lastPrinted>2023-04-21T08:25:07Z</cp:lastPrinted>
  <dcterms:modified xsi:type="dcterms:W3CDTF">2023-05-16T21:13:15Z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0x010100F49BA4E3F4052A4091FBCD3DED7E87FD</vt:lpwstr>
  </property>
</Properties>
</file>