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3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  <p:sldMasterId id="2147483780" r:id="rId5"/>
    <p:sldMasterId id="2147483800" r:id="rId6"/>
    <p:sldMasterId id="2147483845" r:id="rId7"/>
  </p:sldMasterIdLst>
  <p:notesMasterIdLst>
    <p:notesMasterId r:id="rId37"/>
  </p:notesMasterIdLst>
  <p:handoutMasterIdLst>
    <p:handoutMasterId r:id="rId38"/>
  </p:handoutMasterIdLst>
  <p:sldIdLst>
    <p:sldId id="1314" r:id="rId8"/>
    <p:sldId id="1528" r:id="rId9"/>
    <p:sldId id="1529" r:id="rId10"/>
    <p:sldId id="1524" r:id="rId11"/>
    <p:sldId id="1549" r:id="rId12"/>
    <p:sldId id="1550" r:id="rId13"/>
    <p:sldId id="1551" r:id="rId14"/>
    <p:sldId id="1540" r:id="rId15"/>
    <p:sldId id="1552" r:id="rId16"/>
    <p:sldId id="1553" r:id="rId17"/>
    <p:sldId id="1554" r:id="rId18"/>
    <p:sldId id="1555" r:id="rId19"/>
    <p:sldId id="1556" r:id="rId20"/>
    <p:sldId id="1557" r:id="rId21"/>
    <p:sldId id="1558" r:id="rId22"/>
    <p:sldId id="1559" r:id="rId23"/>
    <p:sldId id="1541" r:id="rId24"/>
    <p:sldId id="1537" r:id="rId25"/>
    <p:sldId id="1538" r:id="rId26"/>
    <p:sldId id="1560" r:id="rId27"/>
    <p:sldId id="1561" r:id="rId28"/>
    <p:sldId id="1542" r:id="rId29"/>
    <p:sldId id="1543" r:id="rId30"/>
    <p:sldId id="1544" r:id="rId31"/>
    <p:sldId id="1562" r:id="rId32"/>
    <p:sldId id="1545" r:id="rId33"/>
    <p:sldId id="1563" r:id="rId34"/>
    <p:sldId id="1564" r:id="rId35"/>
    <p:sldId id="1546" r:id="rId36"/>
  </p:sldIdLst>
  <p:sldSz cx="12192000" cy="6858000"/>
  <p:notesSz cx="9928225" cy="1430337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rpi Kärkkäinen" initials="VK" lastIdx="1" clrIdx="0">
    <p:extLst>
      <p:ext uri="{19B8F6BF-5375-455C-9EA6-DF929625EA0E}">
        <p15:presenceInfo xmlns:p15="http://schemas.microsoft.com/office/powerpoint/2012/main" userId="S::virpi.karkkainen@valve.fi::303427b8-d80e-4cbf-ae9b-99f801ae12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AA78"/>
    <a:srgbClr val="008FE1"/>
    <a:srgbClr val="7CC4FA"/>
    <a:srgbClr val="BFD9F3"/>
    <a:srgbClr val="BABABA"/>
    <a:srgbClr val="F85927"/>
    <a:srgbClr val="F9F9F9"/>
    <a:srgbClr val="D9D9D9"/>
    <a:srgbClr val="A7D971"/>
    <a:srgbClr val="00F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6" autoAdjust="0"/>
    <p:restoredTop sz="95400" autoAdjust="0"/>
  </p:normalViewPr>
  <p:slideViewPr>
    <p:cSldViewPr snapToGrid="0">
      <p:cViewPr varScale="1">
        <p:scale>
          <a:sx n="56" d="100"/>
          <a:sy n="56" d="100"/>
        </p:scale>
        <p:origin x="2541" y="33"/>
      </p:cViewPr>
      <p:guideLst>
        <p:guide orient="horz" pos="240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commentAuthors" Target="commentAuthor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36BFA16A-E32D-6E41-8D9B-08052C65D8BE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C280F8A7-F7DD-4CDE-9BE7-B144424B8B86}" type="datetimeFigureOut">
              <a:rPr lang="fi-FI" smtClean="0"/>
              <a:t>17.5.2023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789113"/>
            <a:ext cx="8578850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69" tIns="69385" rIns="138769" bIns="69385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8769" tIns="69385" rIns="138769" bIns="693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" y="0"/>
            <a:ext cx="12176886" cy="8110330"/>
          </a:xfrm>
          <a:prstGeom prst="rect">
            <a:avLst/>
          </a:prstGeom>
        </p:spPr>
      </p:pic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iled&#10;&#10;Description automatically generated">
            <a:extLst>
              <a:ext uri="{FF2B5EF4-FFF2-40B4-BE49-F238E27FC236}">
                <a16:creationId xmlns:a16="http://schemas.microsoft.com/office/drawing/2014/main" id="{47A934C1-E119-4D49-A513-3492B46A7D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6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ky, outdoor, light&#10;&#10;Description automatically generated">
            <a:extLst>
              <a:ext uri="{FF2B5EF4-FFF2-40B4-BE49-F238E27FC236}">
                <a16:creationId xmlns:a16="http://schemas.microsoft.com/office/drawing/2014/main" id="{850ECE3A-FFAC-B049-8C84-69833CBF9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9299" b="15589"/>
          <a:stretch/>
        </p:blipFill>
        <p:spPr>
          <a:xfrm>
            <a:off x="-28754" y="0"/>
            <a:ext cx="12220754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haking hands&#10;&#10;Description automatically generated with low confidence">
            <a:extLst>
              <a:ext uri="{FF2B5EF4-FFF2-40B4-BE49-F238E27FC236}">
                <a16:creationId xmlns:a16="http://schemas.microsoft.com/office/drawing/2014/main" id="{4A85BFA3-B7C0-0144-A4CD-B353C8326D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4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805F-350E-1D48-9909-4F1ED9AE5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F8CFE-B409-A54A-9311-58ABECC2F9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D6EF3-E5EE-9B42-8572-346905CC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B891-60B7-754D-AF33-1766C3D8D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B34D4-E9FA-8049-B017-26C7A243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AD54D6-2327-3D4C-961D-6F2C0480D2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EEC39-0AFF-CE4A-817B-FE930181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EB0A5-A0DE-F145-8981-A46F7043DF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45A83-9B6F-2B48-9B35-555EE4BA4B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C336-0FCC-DA4F-B19A-FCF8939B2D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3960-EC82-654B-97D3-FD61EFB02F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65C16-39CB-CA4F-BD3E-D9A84A7B6C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454991" y="1408175"/>
            <a:ext cx="4759780" cy="4197096"/>
          </a:xfrm>
          <a:custGeom>
            <a:avLst/>
            <a:gdLst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556119 w 3569877"/>
              <a:gd name="connsiteY0" fmla="*/ 18288 h 6858000"/>
              <a:gd name="connsiteX1" fmla="*/ 3552761 w 3569877"/>
              <a:gd name="connsiteY1" fmla="*/ 0 h 6858000"/>
              <a:gd name="connsiteX2" fmla="*/ 3552761 w 3569877"/>
              <a:gd name="connsiteY2" fmla="*/ 6858000 h 6858000"/>
              <a:gd name="connsiteX3" fmla="*/ 3552444 w 3569877"/>
              <a:gd name="connsiteY3" fmla="*/ 6858000 h 6858000"/>
              <a:gd name="connsiteX4" fmla="*/ 0 w 3569877"/>
              <a:gd name="connsiteY4" fmla="*/ 3289089 h 6858000"/>
              <a:gd name="connsiteX5" fmla="*/ 3556119 w 3569877"/>
              <a:gd name="connsiteY5" fmla="*/ 18288 h 6858000"/>
              <a:gd name="connsiteX0" fmla="*/ 3556119 w 3556119"/>
              <a:gd name="connsiteY0" fmla="*/ 18288 h 6858000"/>
              <a:gd name="connsiteX1" fmla="*/ 3552761 w 3556119"/>
              <a:gd name="connsiteY1" fmla="*/ 0 h 6858000"/>
              <a:gd name="connsiteX2" fmla="*/ 3552761 w 3556119"/>
              <a:gd name="connsiteY2" fmla="*/ 6858000 h 6858000"/>
              <a:gd name="connsiteX3" fmla="*/ 3552444 w 3556119"/>
              <a:gd name="connsiteY3" fmla="*/ 6858000 h 6858000"/>
              <a:gd name="connsiteX4" fmla="*/ 0 w 3556119"/>
              <a:gd name="connsiteY4" fmla="*/ 3289089 h 6858000"/>
              <a:gd name="connsiteX5" fmla="*/ 3556119 w 3556119"/>
              <a:gd name="connsiteY5" fmla="*/ 18288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5449824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4288536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744468"/>
              <a:gd name="connsiteY0" fmla="*/ 0 h 4559034"/>
              <a:gd name="connsiteX1" fmla="*/ 3559619 w 3744468"/>
              <a:gd name="connsiteY1" fmla="*/ 1344168 h 4559034"/>
              <a:gd name="connsiteX2" fmla="*/ 3552761 w 3744468"/>
              <a:gd name="connsiteY2" fmla="*/ 3886200 h 4559034"/>
              <a:gd name="connsiteX3" fmla="*/ 3744468 w 3744468"/>
              <a:gd name="connsiteY3" fmla="*/ 4489704 h 4559034"/>
              <a:gd name="connsiteX4" fmla="*/ 0 w 3744468"/>
              <a:gd name="connsiteY4" fmla="*/ 1880913 h 4559034"/>
              <a:gd name="connsiteX5" fmla="*/ 3569835 w 3744468"/>
              <a:gd name="connsiteY5" fmla="*/ 0 h 4559034"/>
              <a:gd name="connsiteX0" fmla="*/ 3569835 w 3744468"/>
              <a:gd name="connsiteY0" fmla="*/ 0 h 4542519"/>
              <a:gd name="connsiteX1" fmla="*/ 3559619 w 3744468"/>
              <a:gd name="connsiteY1" fmla="*/ 1344168 h 4542519"/>
              <a:gd name="connsiteX2" fmla="*/ 3532187 w 3744468"/>
              <a:gd name="connsiteY2" fmla="*/ 3383280 h 4542519"/>
              <a:gd name="connsiteX3" fmla="*/ 3744468 w 3744468"/>
              <a:gd name="connsiteY3" fmla="*/ 4489704 h 4542519"/>
              <a:gd name="connsiteX4" fmla="*/ 0 w 3744468"/>
              <a:gd name="connsiteY4" fmla="*/ 1880913 h 4542519"/>
              <a:gd name="connsiteX5" fmla="*/ 3569835 w 3744468"/>
              <a:gd name="connsiteY5" fmla="*/ 0 h 4542519"/>
              <a:gd name="connsiteX0" fmla="*/ 3569835 w 3569835"/>
              <a:gd name="connsiteY0" fmla="*/ 0 h 4258399"/>
              <a:gd name="connsiteX1" fmla="*/ 3559619 w 3569835"/>
              <a:gd name="connsiteY1" fmla="*/ 1344168 h 4258399"/>
              <a:gd name="connsiteX2" fmla="*/ 3532187 w 3569835"/>
              <a:gd name="connsiteY2" fmla="*/ 3383280 h 4258399"/>
              <a:gd name="connsiteX3" fmla="*/ 3552444 w 3569835"/>
              <a:gd name="connsiteY3" fmla="*/ 4197096 h 4258399"/>
              <a:gd name="connsiteX4" fmla="*/ 0 w 3569835"/>
              <a:gd name="connsiteY4" fmla="*/ 1880913 h 4258399"/>
              <a:gd name="connsiteX5" fmla="*/ 3569835 w 3569835"/>
              <a:gd name="connsiteY5" fmla="*/ 0 h 4258399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52761 w 3569835"/>
              <a:gd name="connsiteY2" fmla="*/ 3355848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9835" h="4197096">
                <a:moveTo>
                  <a:pt x="3569835" y="0"/>
                </a:moveTo>
                <a:cubicBezTo>
                  <a:pt x="3566430" y="448056"/>
                  <a:pt x="3563024" y="896112"/>
                  <a:pt x="3559619" y="1344168"/>
                </a:cubicBezTo>
                <a:lnTo>
                  <a:pt x="3552761" y="3355848"/>
                </a:lnTo>
                <a:cubicBezTo>
                  <a:pt x="3552655" y="2968752"/>
                  <a:pt x="3552551" y="3806952"/>
                  <a:pt x="3552444" y="4197096"/>
                </a:cubicBezTo>
                <a:cubicBezTo>
                  <a:pt x="162306" y="2001619"/>
                  <a:pt x="3451860" y="4140398"/>
                  <a:pt x="0" y="1880913"/>
                </a:cubicBezTo>
                <a:cubicBezTo>
                  <a:pt x="2794717" y="391358"/>
                  <a:pt x="55028" y="1827883"/>
                  <a:pt x="3569835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9724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D3B6-8FAB-5747-BCD0-D021706369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50731-B13F-304C-BC16-EEEC2F2C1D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B9CF8-25BF-3949-9C2B-B814D051271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2D2C-3EFD-1545-9479-D24F40D345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2F231-8CBE-B34E-BFBA-D3A883B2E66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782D1-C313-A342-B698-05C27AA0E6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AFBF4-6890-C64B-B3B5-BF76F7A648A8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75D71B-F130-EE46-8D78-F7D25FBDF1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B458B-195F-A243-AC25-5C72E654678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17E38C-3EC1-8541-871D-6DC4F0F533F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5466608"/>
            <a:ext cx="7480300" cy="139139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6092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2954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4897870"/>
            <a:ext cx="7480300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787085"/>
          </a:xfrm>
          <a:prstGeom prst="rect">
            <a:avLst/>
          </a:prstGeom>
          <a:solidFill>
            <a:srgbClr val="FF8F1C"/>
          </a:solidFill>
        </p:spPr>
        <p:txBody>
          <a:bodyPr lIns="180000" tIns="180000" rIns="180000" bIns="180000"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61700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8465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356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7353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15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97895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51736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4313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990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1745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36060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62264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479768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32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26073407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729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862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200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40987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9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07932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6150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4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418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024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339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194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365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6229461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1183267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8432275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838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997470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099582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469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07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811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446468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904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6136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822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0644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3045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643055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7190829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410193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9384168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408158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6592568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876633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80654059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122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1061710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20495265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A060-A76F-4F6B-A732-0D62CA1D8BCE}" type="datetime1">
              <a:rPr lang="fi-FI" smtClean="0"/>
              <a:t>17.5.2023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EEEF2-603A-4596-86C7-629F88E063C6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760912" cy="1600200"/>
          </a:xfrm>
        </p:spPr>
        <p:txBody>
          <a:bodyPr anchor="ctr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2548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, 1 column, corner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49474C2-CE43-48E9-B837-0CD09BD7D3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7238" y="0"/>
            <a:ext cx="8224762" cy="46264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847082-A799-4383-9990-450689EC0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90367"/>
            <a:ext cx="9882909" cy="110894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03DA9-3E9B-4B72-9C58-B8A21C4485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79418"/>
            <a:ext cx="9162473" cy="437075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2C758-AA02-41F9-A0C5-E515F0E2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BE270-F4EA-4FA7-A94A-AEB3D648146A}" type="datetime8">
              <a:rPr lang="en-FI" smtClean="0"/>
              <a:t>05/17/2023 05:45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965D9-3364-42E7-9329-C5B2C24AC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9AACB-F55F-40D0-8A80-293AD090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9736-27B1-451F-97CA-4CE6CB53D47B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14088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11"/>
            </a:lvl1pPr>
            <a:lvl2pPr marL="364088" indent="0" algn="ctr">
              <a:buNone/>
              <a:defRPr sz="1593"/>
            </a:lvl2pPr>
            <a:lvl3pPr marL="728175" indent="0" algn="ctr">
              <a:buNone/>
              <a:defRPr sz="1434"/>
            </a:lvl3pPr>
            <a:lvl4pPr marL="1092263" indent="0" algn="ctr">
              <a:buNone/>
              <a:defRPr sz="1274"/>
            </a:lvl4pPr>
            <a:lvl5pPr marL="1456351" indent="0" algn="ctr">
              <a:buNone/>
              <a:defRPr sz="1274"/>
            </a:lvl5pPr>
            <a:lvl6pPr marL="1820439" indent="0" algn="ctr">
              <a:buNone/>
              <a:defRPr sz="1274"/>
            </a:lvl6pPr>
            <a:lvl7pPr marL="2184526" indent="0" algn="ctr">
              <a:buNone/>
              <a:defRPr sz="1274"/>
            </a:lvl7pPr>
            <a:lvl8pPr marL="2548614" indent="0" algn="ctr">
              <a:buNone/>
              <a:defRPr sz="1274"/>
            </a:lvl8pPr>
            <a:lvl9pPr marL="2912702" indent="0" algn="ctr">
              <a:buNone/>
              <a:defRPr sz="1274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001356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10405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911">
                <a:solidFill>
                  <a:schemeClr val="tx1">
                    <a:tint val="75000"/>
                  </a:schemeClr>
                </a:solidFill>
              </a:defRPr>
            </a:lvl1pPr>
            <a:lvl2pPr marL="364088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728175" indent="0">
              <a:buNone/>
              <a:defRPr sz="1434">
                <a:solidFill>
                  <a:schemeClr val="tx1">
                    <a:tint val="75000"/>
                  </a:schemeClr>
                </a:solidFill>
              </a:defRPr>
            </a:lvl3pPr>
            <a:lvl4pPr marL="1092263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4pPr>
            <a:lvl5pPr marL="1456351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5pPr>
            <a:lvl6pPr marL="1820439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6pPr>
            <a:lvl7pPr marL="2184526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7pPr>
            <a:lvl8pPr marL="2548614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8pPr>
            <a:lvl9pPr marL="2912702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74313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41999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6305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52192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348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548"/>
            </a:lvl1pPr>
            <a:lvl2pPr>
              <a:defRPr sz="2230"/>
            </a:lvl2pPr>
            <a:lvl3pPr>
              <a:defRPr sz="1911"/>
            </a:lvl3pPr>
            <a:lvl4pPr>
              <a:defRPr sz="1593"/>
            </a:lvl4pPr>
            <a:lvl5pPr>
              <a:defRPr sz="1593"/>
            </a:lvl5pPr>
            <a:lvl6pPr>
              <a:defRPr sz="1593"/>
            </a:lvl6pPr>
            <a:lvl7pPr>
              <a:defRPr sz="1593"/>
            </a:lvl7pPr>
            <a:lvl8pPr>
              <a:defRPr sz="1593"/>
            </a:lvl8pPr>
            <a:lvl9pPr>
              <a:defRPr sz="1593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15315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548"/>
            </a:lvl1pPr>
            <a:lvl2pPr marL="364088" indent="0">
              <a:buNone/>
              <a:defRPr sz="2230"/>
            </a:lvl2pPr>
            <a:lvl3pPr marL="728175" indent="0">
              <a:buNone/>
              <a:defRPr sz="1911"/>
            </a:lvl3pPr>
            <a:lvl4pPr marL="1092263" indent="0">
              <a:buNone/>
              <a:defRPr sz="1593"/>
            </a:lvl4pPr>
            <a:lvl5pPr marL="1456351" indent="0">
              <a:buNone/>
              <a:defRPr sz="1593"/>
            </a:lvl5pPr>
            <a:lvl6pPr marL="1820439" indent="0">
              <a:buNone/>
              <a:defRPr sz="1593"/>
            </a:lvl6pPr>
            <a:lvl7pPr marL="2184526" indent="0">
              <a:buNone/>
              <a:defRPr sz="1593"/>
            </a:lvl7pPr>
            <a:lvl8pPr marL="2548614" indent="0">
              <a:buNone/>
              <a:defRPr sz="1593"/>
            </a:lvl8pPr>
            <a:lvl9pPr marL="2912702" indent="0">
              <a:buNone/>
              <a:defRPr sz="1593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33798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777539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20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42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51" r:id="rId2"/>
    <p:sldLayoutId id="2147483773" r:id="rId3"/>
    <p:sldLayoutId id="2147483715" r:id="rId4"/>
    <p:sldLayoutId id="2147483792" r:id="rId5"/>
    <p:sldLayoutId id="2147483793" r:id="rId6"/>
    <p:sldLayoutId id="2147483795" r:id="rId7"/>
    <p:sldLayoutId id="2147483716" r:id="rId8"/>
    <p:sldLayoutId id="2147483717" r:id="rId9"/>
    <p:sldLayoutId id="2147483776" r:id="rId10"/>
    <p:sldLayoutId id="2147483778" r:id="rId11"/>
    <p:sldLayoutId id="2147483777" r:id="rId12"/>
    <p:sldLayoutId id="2147483718" r:id="rId13"/>
    <p:sldLayoutId id="2147483774" r:id="rId14"/>
    <p:sldLayoutId id="2147483775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9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2" r:id="rId29"/>
    <p:sldLayoutId id="2147483733" r:id="rId30"/>
    <p:sldLayoutId id="2147483734" r:id="rId31"/>
    <p:sldLayoutId id="2147483735" r:id="rId32"/>
    <p:sldLayoutId id="2147483740" r:id="rId33"/>
    <p:sldLayoutId id="2147483744" r:id="rId34"/>
    <p:sldLayoutId id="2147483745" r:id="rId35"/>
    <p:sldLayoutId id="2147483746" r:id="rId36"/>
    <p:sldLayoutId id="2147483747" r:id="rId37"/>
    <p:sldLayoutId id="2147483765" r:id="rId38"/>
    <p:sldLayoutId id="2147483779" r:id="rId39"/>
    <p:sldLayoutId id="2147483756" r:id="rId40"/>
    <p:sldLayoutId id="2147483766" r:id="rId41"/>
    <p:sldLayoutId id="2147483767" r:id="rId42"/>
    <p:sldLayoutId id="2147483768" r:id="rId43"/>
    <p:sldLayoutId id="2147483769" r:id="rId44"/>
    <p:sldLayoutId id="2147483770" r:id="rId45"/>
    <p:sldLayoutId id="2147483771" r:id="rId46"/>
    <p:sldLayoutId id="2147483772" r:id="rId47"/>
    <p:sldLayoutId id="2147483797" r:id="rId48"/>
    <p:sldLayoutId id="2147483798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775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132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  <p:sldLayoutId id="2147483836" r:id="rId36"/>
    <p:sldLayoutId id="2147483837" r:id="rId37"/>
    <p:sldLayoutId id="2147483838" r:id="rId38"/>
    <p:sldLayoutId id="2147483839" r:id="rId39"/>
    <p:sldLayoutId id="2147483840" r:id="rId40"/>
    <p:sldLayoutId id="2147483841" r:id="rId41"/>
    <p:sldLayoutId id="2147483842" r:id="rId42"/>
    <p:sldLayoutId id="2147483843" r:id="rId43"/>
    <p:sldLayoutId id="2147483844" r:id="rId4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90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sldNum="0" hdr="0" ftr="0" dt="0"/>
  <p:txStyles>
    <p:titleStyle>
      <a:lvl1pPr algn="l" defTabSz="728175" rtl="0" eaLnBrk="1" latinLnBrk="0" hangingPunct="1">
        <a:lnSpc>
          <a:spcPct val="90000"/>
        </a:lnSpc>
        <a:spcBef>
          <a:spcPct val="0"/>
        </a:spcBef>
        <a:buNone/>
        <a:defRPr sz="35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044" indent="-182044" algn="l" defTabSz="728175" rtl="0" eaLnBrk="1" latinLnBrk="0" hangingPunct="1">
        <a:lnSpc>
          <a:spcPct val="90000"/>
        </a:lnSpc>
        <a:spcBef>
          <a:spcPts val="796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1pPr>
      <a:lvl2pPr marL="54613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2pPr>
      <a:lvl3pPr marL="910219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593" kern="1200">
          <a:solidFill>
            <a:schemeClr val="tx1"/>
          </a:solidFill>
          <a:latin typeface="+mn-lt"/>
          <a:ea typeface="+mn-ea"/>
          <a:cs typeface="+mn-cs"/>
        </a:defRPr>
      </a:lvl3pPr>
      <a:lvl4pPr marL="1274307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638395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200248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366570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730658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3094746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1pPr>
      <a:lvl2pPr marL="364088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2pPr>
      <a:lvl3pPr marL="728175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3pPr>
      <a:lvl4pPr marL="1092263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456351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1820439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184526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548614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2912702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0.png"/><Relationship Id="rId7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1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0.png"/><Relationship Id="rId7" Type="http://schemas.openxmlformats.org/officeDocument/2006/relationships/image" Target="../media/image2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3.png"/><Relationship Id="rId7" Type="http://schemas.openxmlformats.org/officeDocument/2006/relationships/image" Target="../media/image2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2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ionfactory.fi/" TargetMode="External"/><Relationship Id="rId7" Type="http://schemas.openxmlformats.org/officeDocument/2006/relationships/image" Target="../media/image22.png"/><Relationship Id="rId2" Type="http://schemas.openxmlformats.org/officeDocument/2006/relationships/hyperlink" Target="http://www.vantaa.fi/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699" y="2327712"/>
            <a:ext cx="9691427" cy="2070375"/>
          </a:xfrm>
        </p:spPr>
        <p:txBody>
          <a:bodyPr/>
          <a:lstStyle/>
          <a:p>
            <a:r>
              <a:rPr lang="fi-FI" dirty="0"/>
              <a:t>KITOS! -työkalupakki</a:t>
            </a:r>
            <a:br>
              <a:rPr lang="fi-FI" dirty="0"/>
            </a:br>
            <a:endParaRPr lang="fi-FI" sz="2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82C13089-0891-4E56-ADD6-F5016BA3A5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6CC0D34B-B99B-CF73-2B0D-0F8BC3F28F52}"/>
              </a:ext>
            </a:extLst>
          </p:cNvPr>
          <p:cNvSpPr txBox="1"/>
          <p:nvPr/>
        </p:nvSpPr>
        <p:spPr>
          <a:xfrm>
            <a:off x="1586877" y="3252787"/>
            <a:ext cx="6434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>
                <a:solidFill>
                  <a:schemeClr val="bg1"/>
                </a:solidFill>
                <a:latin typeface="Arial Black" panose="020B0A04020102020204" pitchFamily="34" charset="0"/>
              </a:rPr>
              <a:t>Fasilitaattorin työkalupakki KITOS –työpajan vetämiseen</a:t>
            </a:r>
          </a:p>
        </p:txBody>
      </p:sp>
      <p:pic>
        <p:nvPicPr>
          <p:cNvPr id="6" name="Kuva 5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C4333A8F-1833-1733-7BF4-50A1C77E0B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pic>
        <p:nvPicPr>
          <p:cNvPr id="11" name="Kuva 10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22AB5AFA-B689-6036-A504-42331A9E49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3" name="Kuva 12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D11E4FA0-3ED3-8871-8CEE-09E35B0001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DFB2C54-9F65-4051-BD9B-675D05F88442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pic>
        <p:nvPicPr>
          <p:cNvPr id="5" name="Kuva 4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89CD2CE4-5450-D9C4-CD6E-6A782A3AD3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41" y="6345132"/>
            <a:ext cx="366872" cy="366872"/>
          </a:xfrm>
          <a:prstGeom prst="rect">
            <a:avLst/>
          </a:prstGeom>
        </p:spPr>
      </p:pic>
      <p:pic>
        <p:nvPicPr>
          <p:cNvPr id="7" name="Kuva 6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C6AF1DD9-F97E-93A9-B2D8-40AB5706A7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1" y="6345133"/>
            <a:ext cx="366871" cy="366871"/>
          </a:xfrm>
          <a:prstGeom prst="rect">
            <a:avLst/>
          </a:prstGeom>
        </p:spPr>
      </p:pic>
      <p:pic>
        <p:nvPicPr>
          <p:cNvPr id="8" name="Kuva 7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6A31C641-05C0-53F9-A566-6A836E798D8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" y="6334702"/>
            <a:ext cx="366871" cy="366871"/>
          </a:xfrm>
          <a:prstGeom prst="rect">
            <a:avLst/>
          </a:prstGeom>
        </p:spPr>
      </p:pic>
      <p:pic>
        <p:nvPicPr>
          <p:cNvPr id="9" name="Kuva 8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592E1B19-40C8-DED4-6CA7-0BECC99EADD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39" y="6334702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C94E1455-F13F-1ED5-2F02-39B478BD43DD}"/>
              </a:ext>
            </a:extLst>
          </p:cNvPr>
          <p:cNvSpPr/>
          <p:nvPr/>
        </p:nvSpPr>
        <p:spPr>
          <a:xfrm rot="5400000">
            <a:off x="5374172" y="-5374172"/>
            <a:ext cx="1443653" cy="12192000"/>
          </a:xfrm>
          <a:prstGeom prst="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CEF6EFFA-B341-9602-0451-9999CBC563E3}"/>
              </a:ext>
            </a:extLst>
          </p:cNvPr>
          <p:cNvSpPr txBox="1">
            <a:spLocks/>
          </p:cNvSpPr>
          <p:nvPr/>
        </p:nvSpPr>
        <p:spPr>
          <a:xfrm>
            <a:off x="388429" y="628242"/>
            <a:ext cx="9937993" cy="815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Saate</a:t>
            </a:r>
            <a:r>
              <a:rPr lang="fi-FI" sz="3600" dirty="0"/>
              <a:t> </a:t>
            </a:r>
            <a:r>
              <a:rPr lang="fi-FI" sz="3200" dirty="0"/>
              <a:t>KITOS!</a:t>
            </a:r>
            <a:r>
              <a:rPr lang="fi-FI" sz="3600" dirty="0"/>
              <a:t> </a:t>
            </a:r>
            <a:r>
              <a:rPr lang="fi-FI" sz="2800" dirty="0"/>
              <a:t>-Työkalupakkiin</a:t>
            </a:r>
            <a:endParaRPr lang="fi-FI" sz="3600" dirty="0"/>
          </a:p>
        </p:txBody>
      </p:sp>
      <p:grpSp>
        <p:nvGrpSpPr>
          <p:cNvPr id="35" name="Ryhmä 34">
            <a:extLst>
              <a:ext uri="{FF2B5EF4-FFF2-40B4-BE49-F238E27FC236}">
                <a16:creationId xmlns:a16="http://schemas.microsoft.com/office/drawing/2014/main" id="{E72F4756-D426-09EB-BFAD-BEFCA887A6CB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27" name="Tekstiruutu 26">
              <a:extLst>
                <a:ext uri="{FF2B5EF4-FFF2-40B4-BE49-F238E27FC236}">
                  <a16:creationId xmlns:a16="http://schemas.microsoft.com/office/drawing/2014/main" id="{C774494A-F5E4-48A1-A9DF-5AB34AD79D5B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28" name="Tekstiruutu 27">
              <a:extLst>
                <a:ext uri="{FF2B5EF4-FFF2-40B4-BE49-F238E27FC236}">
                  <a16:creationId xmlns:a16="http://schemas.microsoft.com/office/drawing/2014/main" id="{4310C7AA-688B-6870-01FF-95E10258053D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5" name="Kuva 4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F95F84EF-A774-2B5E-C7F2-1FA1F6D7F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2" name="Kuva 11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789B8590-9ED9-A358-FB1D-EEB95ED85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CE03E2E3-7CFD-6335-01B4-8B95949B9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C5B6F528-14A3-B3AE-BD5D-4E5B407DF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18" name="Tekstiruutu 17">
            <a:extLst>
              <a:ext uri="{FF2B5EF4-FFF2-40B4-BE49-F238E27FC236}">
                <a16:creationId xmlns:a16="http://schemas.microsoft.com/office/drawing/2014/main" id="{D457CE60-E2DF-5164-09C0-CF22D906CE5B}"/>
              </a:ext>
            </a:extLst>
          </p:cNvPr>
          <p:cNvSpPr txBox="1"/>
          <p:nvPr/>
        </p:nvSpPr>
        <p:spPr>
          <a:xfrm>
            <a:off x="388429" y="1417460"/>
            <a:ext cx="11258387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endParaRPr lang="fi-FI" sz="18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r>
              <a:rPr lang="fi-FI" sz="1200" b="1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Hyvä vastaanottaja</a:t>
            </a:r>
            <a:r>
              <a:rPr lang="fi-FI" sz="1200" b="1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,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 </a:t>
            </a:r>
            <a:b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</a:br>
            <a:endParaRPr lang="fi-FI" sz="12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Käsissäsi on KITOS!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Tool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Kit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, KITOS! -työkalupakki, joka on yhteiskehitetty kolmessa </a:t>
            </a:r>
            <a:r>
              <a:rPr lang="fi-FI" sz="1200" dirty="0" err="1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Talent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r>
              <a:rPr lang="fi-FI" sz="1200" dirty="0" err="1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Boost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rahoitteisessa hankkeessa vuosina 2020–2023 yhteistyössä Vantaan kaupungin elinkeinopalveluiden, Laurea-ammattikorkeakoulun ja Vision </a:t>
            </a:r>
            <a:r>
              <a:rPr lang="fi-FI" sz="1200" dirty="0" err="1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Factory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Oy:n kanssa. Hankkeita on rahoittanut Työ- ja elinkeinoministeriö. </a:t>
            </a:r>
            <a:endParaRPr lang="fi-FI" sz="12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endParaRPr lang="fi-FI" sz="12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KITOS! (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Kickstarting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International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Talent´s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Occupational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Success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) on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pelillistetty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työkalupakki, joka on kehitetty vahvistamaan ulkomaalaistaustaisen työnhakijan tai opiskelijan integroitumista Suomeen ja suomalaiseen työelämään. KITOS! auttaa hahmottamaan konkreettisella tavalla asioita, jotka tulee huomioida, kun tavoitteena on integroitua suomalaiseen kulttuuriin ja työelämään.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 Työkalupakki on kehitetty yhdessä kohderyhmän eli ulkomaalaistaustaisten opiskelijoiden sekä korkeasti koulutettujen ulkomaalaistaustaisten työnhakijoiden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sekä näiden kohderyhmien parissa työskentelevien asiantuntijoiden kanssa. KITOS! onkin suunnattu sekä Suomeen muuttaneille ulkomaalaistaustaisille työnhakijoille ja opiskelijoille, että työllisyystoimien ja koulutuksen ohjauspalveluiden parissa työskenteleville, joiden asiakkaat ovat edellä mainitusta kohderyhmästä.</a:t>
            </a: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endParaRPr lang="fi-FI" sz="12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b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</a:b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KITOS! -työkalupakki 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tarjoaa uudenlaisen pelillisen lähestymistavan työllisyystoimiin ja opiskelijoiden tutorointiin, opintojen ohjaukseen sekä urasuunnitteluun. Työnhakijoiden tai opiskelijoiden parissa työskenteleville työkalupakki antaa valmiin materiaalipaketin toteuttaa työpaja, jolla voidaan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boostata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työnhakijan tai opiskelijan kotiutumista Suomeen ja työpaikan löytymistä sekä löytää etenemisen polkuja ja kehittämisen kohteita.</a:t>
            </a:r>
          </a:p>
          <a:p>
            <a:b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</a:br>
            <a: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Hankevuosien aikana t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yökalupakkia kehittämässä ovat olleet Katri Lahtinen, Lotta Björn, Lotte Koivulainen ja Matleena Vuola Vantaan kaupungilta, Merja Iiskola ja Anniina Honkonen Laurea-ammattikorkeakoulusta sekä Krista Keränen, Hanna Voutilainen ja Laura Väisänen Vision Factory Oy:stä. </a:t>
            </a:r>
          </a:p>
          <a:p>
            <a:br>
              <a:rPr lang="fi-FI" sz="1200" dirty="0">
                <a:solidFill>
                  <a:srgbClr val="000000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</a:br>
            <a:r>
              <a:rPr lang="fi-FI" sz="1200" dirty="0">
                <a:solidFill>
                  <a:srgbClr val="242424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Työkalupakin lopullinen sisältö ja ilme viimeisteltiin Vision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Factoryn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johdolla maalis-toukokuussa 2023. Nyt työkalupakki on valmis julkaistavaksi ja käyttöön otettavaksi. </a:t>
            </a:r>
          </a:p>
          <a:p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Toivomme, että KITOS! löytää paikkansa niin työllisyyspalveluiden kuin opiskelijoiden ohjauksen puolella. Jalkauttamistyötä jatketaan, vaikka </a:t>
            </a:r>
            <a:r>
              <a:rPr lang="fi-FI" sz="1200" dirty="0" err="1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Talent</a:t>
            </a:r>
            <a:r>
              <a:rPr lang="fi-FI" sz="12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Vantaa –hanke päättyikin.</a:t>
            </a:r>
            <a:r>
              <a:rPr lang="fi-FI" sz="1200" dirty="0">
                <a:solidFill>
                  <a:srgbClr val="242424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  <a:endParaRPr lang="fi-FI" sz="12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  <a:p>
            <a:r>
              <a:rPr lang="fi-FI" sz="11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34" name="Tekstiruutu 33">
            <a:extLst>
              <a:ext uri="{FF2B5EF4-FFF2-40B4-BE49-F238E27FC236}">
                <a16:creationId xmlns:a16="http://schemas.microsoft.com/office/drawing/2014/main" id="{7D8E27F1-2124-D1FA-D3EB-0CA66B090D75}"/>
              </a:ext>
            </a:extLst>
          </p:cNvPr>
          <p:cNvSpPr txBox="1"/>
          <p:nvPr/>
        </p:nvSpPr>
        <p:spPr>
          <a:xfrm>
            <a:off x="389284" y="6065537"/>
            <a:ext cx="18058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000" dirty="0" err="1">
                <a:solidFill>
                  <a:srgbClr val="242424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Lisenssiointi</a:t>
            </a:r>
            <a:r>
              <a:rPr lang="fi-FI" sz="1000" dirty="0">
                <a:effectLst/>
                <a:latin typeface="Arial Nova" panose="020B0504020202020204" pitchFamily="34" charset="0"/>
                <a:ea typeface="Calibri" panose="020F0502020204030204" pitchFamily="34" charset="0"/>
              </a:rPr>
              <a:t>: </a:t>
            </a:r>
            <a:r>
              <a:rPr lang="fi-FI" sz="1000" dirty="0">
                <a:solidFill>
                  <a:srgbClr val="2424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CC BY-NC-SA </a:t>
            </a:r>
            <a:endParaRPr lang="fi-FI" sz="1000" dirty="0">
              <a:effectLst/>
              <a:latin typeface="Arial Nova" panose="020B05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Kuva 2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228FFA10-EEBD-62D6-CA62-EB1E952947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84" y="6337376"/>
            <a:ext cx="366872" cy="366872"/>
          </a:xfrm>
          <a:prstGeom prst="rect">
            <a:avLst/>
          </a:prstGeom>
        </p:spPr>
      </p:pic>
      <p:pic>
        <p:nvPicPr>
          <p:cNvPr id="8" name="Kuva 7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47216161-30D5-69CE-A944-040480D7D64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44" y="6337377"/>
            <a:ext cx="366871" cy="366871"/>
          </a:xfrm>
          <a:prstGeom prst="rect">
            <a:avLst/>
          </a:prstGeom>
        </p:spPr>
      </p:pic>
      <p:pic>
        <p:nvPicPr>
          <p:cNvPr id="10" name="Kuva 9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EAD587DA-5B91-53CC-1716-700F7BC836C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04" y="6326946"/>
            <a:ext cx="366871" cy="366871"/>
          </a:xfrm>
          <a:prstGeom prst="rect">
            <a:avLst/>
          </a:prstGeom>
        </p:spPr>
      </p:pic>
      <p:pic>
        <p:nvPicPr>
          <p:cNvPr id="13" name="Kuva 12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1A272C4A-1753-2CFA-9990-6B43976958B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82" y="6326946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8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277228BE-4230-F6E3-61DE-7F7C8CE2A3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329822" y="786106"/>
            <a:ext cx="7812374" cy="617152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Otsikko 1">
            <a:extLst>
              <a:ext uri="{FF2B5EF4-FFF2-40B4-BE49-F238E27FC236}">
                <a16:creationId xmlns:a16="http://schemas.microsoft.com/office/drawing/2014/main" id="{2BDEA278-8792-B20B-E404-53DBE1697CB5}"/>
              </a:ext>
            </a:extLst>
          </p:cNvPr>
          <p:cNvSpPr txBox="1">
            <a:spLocks/>
          </p:cNvSpPr>
          <p:nvPr/>
        </p:nvSpPr>
        <p:spPr>
          <a:xfrm>
            <a:off x="567049" y="485621"/>
            <a:ext cx="1054479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KITOS! –työkalupakki </a:t>
            </a:r>
          </a:p>
          <a:p>
            <a:r>
              <a:rPr lang="fi-FI" sz="2400" dirty="0"/>
              <a:t>Sisältö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CD6346D-E48E-B4D7-33B8-45902D0D1054}"/>
              </a:ext>
            </a:extLst>
          </p:cNvPr>
          <p:cNvSpPr txBox="1">
            <a:spLocks/>
          </p:cNvSpPr>
          <p:nvPr/>
        </p:nvSpPr>
        <p:spPr>
          <a:xfrm>
            <a:off x="1464183" y="2848466"/>
            <a:ext cx="5742061" cy="29999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Palvelumallin osat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Työpajaohjeistuksen materiaalit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Fasilitaattorin taustamateriaalit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Pelilauta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Pelikortit</a:t>
            </a: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r>
              <a:rPr lang="fi-FI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Tiekartta</a:t>
            </a:r>
          </a:p>
          <a:p>
            <a:pPr>
              <a:spcBef>
                <a:spcPts val="0"/>
              </a:spcBef>
              <a:buSzPct val="100000"/>
            </a:pPr>
            <a:endParaRPr lang="fi-FI" sz="16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marL="285750" indent="-285750">
              <a:spcBef>
                <a:spcPts val="0"/>
              </a:spcBef>
              <a:buSzPct val="100000"/>
              <a:buFont typeface="Wingdings" panose="05000000000000000000" pitchFamily="2" charset="2"/>
              <a:buChar char="ü"/>
            </a:pPr>
            <a:endParaRPr lang="fi-FI" sz="16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endParaRPr lang="fi-FI" dirty="0">
              <a:solidFill>
                <a:schemeClr val="bg2">
                  <a:lumMod val="10000"/>
                </a:schemeClr>
              </a:solidFill>
            </a:endParaRPr>
          </a:p>
          <a:p>
            <a:endParaRPr lang="fi-FI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2FFE3CEA-C908-5868-C129-D66BF9C271EF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6597B3D7-63B3-F41B-612B-2481F116FBB7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811F505C-5C19-B9F6-82BC-403CA809C93D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E152C6B4-1FDB-4A39-16EC-3BBC2BA41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1BEB5F88-CC43-463C-784F-1CA1D5624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7E592C52-5B45-57C9-422B-5065720B5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3AACA7AF-7E60-27A9-A060-E9A29CFF9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2" name="Suorakulmio 1">
            <a:extLst>
              <a:ext uri="{FF2B5EF4-FFF2-40B4-BE49-F238E27FC236}">
                <a16:creationId xmlns:a16="http://schemas.microsoft.com/office/drawing/2014/main" id="{88447368-4BB4-9D21-C927-1F05F522445B}"/>
              </a:ext>
            </a:extLst>
          </p:cNvPr>
          <p:cNvSpPr/>
          <p:nvPr/>
        </p:nvSpPr>
        <p:spPr>
          <a:xfrm>
            <a:off x="7289563" y="3529413"/>
            <a:ext cx="4657458" cy="2318965"/>
          </a:xfrm>
          <a:prstGeom prst="rect">
            <a:avLst/>
          </a:prstGeom>
          <a:noFill/>
          <a:ln>
            <a:solidFill>
              <a:srgbClr val="62A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>
                <a:solidFill>
                  <a:schemeClr val="tx1"/>
                </a:solidFill>
              </a:rPr>
              <a:t>Huomioithan, että tämän diasetin työpajaohjeistukset ja taustamateriaalit on rakennettu työpajafasilitaattorin tueksi. </a:t>
            </a:r>
          </a:p>
          <a:p>
            <a:endParaRPr lang="fi-FI" sz="1400" dirty="0">
              <a:solidFill>
                <a:schemeClr val="tx1"/>
              </a:solidFill>
            </a:endParaRPr>
          </a:p>
          <a:p>
            <a:r>
              <a:rPr lang="fi-FI" sz="1400" dirty="0">
                <a:solidFill>
                  <a:schemeClr val="tx1"/>
                </a:solidFill>
              </a:rPr>
              <a:t>Tavoitteena on, että materiaali auttaa suunnittelemaan ja toteuttamaan KITOS! -työpajan helpommin. Jokaisella fasilitaattorilla on oikeus muotoilla näitä materiaaleja niin, että ne soveltuvat ko. työpajan toteuttamiseen. </a:t>
            </a:r>
          </a:p>
          <a:p>
            <a:endParaRPr lang="fi-FI" sz="1400" dirty="0">
              <a:solidFill>
                <a:schemeClr val="tx1"/>
              </a:solidFill>
            </a:endParaRPr>
          </a:p>
          <a:p>
            <a:r>
              <a:rPr lang="fi-FI" sz="1400" dirty="0">
                <a:solidFill>
                  <a:schemeClr val="tx1"/>
                </a:solidFill>
              </a:rPr>
              <a:t>Jos sinulla on kysyttävää tai tarvitset tukea, olethan rohkeasti yhteydessä – löydät yhteystietomme tämän diasetin lopusta.</a:t>
            </a:r>
          </a:p>
        </p:txBody>
      </p:sp>
    </p:spTree>
    <p:extLst>
      <p:ext uri="{BB962C8B-B14F-4D97-AF65-F5344CB8AC3E}">
        <p14:creationId xmlns:p14="http://schemas.microsoft.com/office/powerpoint/2010/main" val="409971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866411" y="3086725"/>
            <a:ext cx="616151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Palvelumallin osat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51F110FD-1CC9-007A-F6B0-4A03D99AB305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9" name="Tekstiruutu 8">
              <a:extLst>
                <a:ext uri="{FF2B5EF4-FFF2-40B4-BE49-F238E27FC236}">
                  <a16:creationId xmlns:a16="http://schemas.microsoft.com/office/drawing/2014/main" id="{B89A907F-FF14-852E-AC09-B5B8DE79DD52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CF13BA42-9C60-28A6-CC9B-A4BCD72338B5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1" name="Kuva 10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7F617B11-4B65-CE4C-624A-386A5F60D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2" name="Kuva 11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366E2546-1898-3106-E795-E784C993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3" name="Kuva 12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306252DF-C59E-41CD-84C6-4E5B84895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4" name="Kuva 13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0B2BD290-EF88-118E-C257-182F7F005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784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75F48488-E263-2598-E440-DBBD032D664C}"/>
              </a:ext>
            </a:extLst>
          </p:cNvPr>
          <p:cNvSpPr/>
          <p:nvPr/>
        </p:nvSpPr>
        <p:spPr>
          <a:xfrm>
            <a:off x="0" y="1684502"/>
            <a:ext cx="12192000" cy="5236590"/>
          </a:xfrm>
          <a:prstGeom prst="rect">
            <a:avLst/>
          </a:prstGeom>
          <a:solidFill>
            <a:srgbClr val="7CC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DAF11E3-8FD3-F542-432E-17A8AABB08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151818">
            <a:off x="8026869" y="2888481"/>
            <a:ext cx="4095709" cy="3235476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0F930A1E-E8DD-4795-899C-4A13E2238E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151818">
            <a:off x="5462600" y="1628493"/>
            <a:ext cx="3792590" cy="2996022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BD11B2FA-C348-BFB6-9302-84820169CB2C}"/>
              </a:ext>
            </a:extLst>
          </p:cNvPr>
          <p:cNvSpPr txBox="1">
            <a:spLocks/>
          </p:cNvSpPr>
          <p:nvPr/>
        </p:nvSpPr>
        <p:spPr>
          <a:xfrm>
            <a:off x="602322" y="711654"/>
            <a:ext cx="3366155" cy="9097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/>
              <a:t>KITOS! </a:t>
            </a:r>
            <a:endParaRPr lang="fi-FI" sz="44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7044D3A-0F58-15DB-FC1D-0E47F123D445}"/>
              </a:ext>
            </a:extLst>
          </p:cNvPr>
          <p:cNvSpPr txBox="1"/>
          <p:nvPr/>
        </p:nvSpPr>
        <p:spPr>
          <a:xfrm>
            <a:off x="8346543" y="4069999"/>
            <a:ext cx="32018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latin typeface="Arial Black" panose="020B0A04020102020204" pitchFamily="34" charset="0"/>
              </a:rPr>
              <a:t>KITOS -materiaalipaketit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Pelillisyys ja pelilliset työkalut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Ydinohjeet tulokselliseen fasilitointiin</a:t>
            </a:r>
            <a:endParaRPr lang="fi-FI" sz="1200" b="1" dirty="0">
              <a:latin typeface="Arial Nova" panose="020B0504020202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FCC9C7B-6434-B4C3-23B4-3C2A5195E6BD}"/>
              </a:ext>
            </a:extLst>
          </p:cNvPr>
          <p:cNvSpPr txBox="1"/>
          <p:nvPr/>
        </p:nvSpPr>
        <p:spPr>
          <a:xfrm>
            <a:off x="5710970" y="2726939"/>
            <a:ext cx="2872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>
                <a:latin typeface="Arial Black" panose="020B0A04020102020204" pitchFamily="34" charset="0"/>
              </a:rPr>
              <a:t>KITOS! </a:t>
            </a:r>
          </a:p>
          <a:p>
            <a:r>
              <a:rPr lang="fi-FI" sz="1200" dirty="0">
                <a:latin typeface="Arial Black" panose="020B0A04020102020204" pitchFamily="34" charset="0"/>
              </a:rPr>
              <a:t>Työpajaohjeistuksen materiaalit</a:t>
            </a:r>
          </a:p>
          <a:p>
            <a:r>
              <a:rPr lang="fi-FI" sz="1200" dirty="0">
                <a:latin typeface="Arial Black" panose="020B0A04020102020204" pitchFamily="34" charset="0"/>
              </a:rPr>
              <a:t>Fasilitaattorin taustamateriaalit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D6A28A9-3113-8B9A-3888-9FEC8EFFB564}"/>
              </a:ext>
            </a:extLst>
          </p:cNvPr>
          <p:cNvSpPr txBox="1"/>
          <p:nvPr/>
        </p:nvSpPr>
        <p:spPr>
          <a:xfrm>
            <a:off x="2997775" y="774746"/>
            <a:ext cx="4310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palvelumallin osat</a:t>
            </a: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5416CE82-B6CA-78AA-FB77-4918762D19BC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CEFD3C01-FB2E-C70B-6AF6-406B35B6B1A8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C3C3556-192A-279A-8B02-E458EB2A5916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DCEB0526-EF11-20B3-A847-E258E5B16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60D07F9A-36FA-44EE-2FA4-5EA5CD6C5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67C73F8A-4098-3E46-98BD-2CE03D447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9A721876-AA8A-5AFF-1301-A5AC55983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pic>
        <p:nvPicPr>
          <p:cNvPr id="16" name="Kuva 15">
            <a:extLst>
              <a:ext uri="{FF2B5EF4-FFF2-40B4-BE49-F238E27FC236}">
                <a16:creationId xmlns:a16="http://schemas.microsoft.com/office/drawing/2014/main" id="{3E292CB0-C2C4-466A-C306-532D05AE87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151818">
            <a:off x="518875" y="1791919"/>
            <a:ext cx="3792590" cy="2996022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D0C5E38E-2551-B9A1-EA7B-3ACCA66FD66D}"/>
              </a:ext>
            </a:extLst>
          </p:cNvPr>
          <p:cNvSpPr txBox="1"/>
          <p:nvPr/>
        </p:nvSpPr>
        <p:spPr>
          <a:xfrm>
            <a:off x="1385510" y="3025192"/>
            <a:ext cx="1420132" cy="707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latin typeface="Arial Black" panose="020B0A04020102020204" pitchFamily="34" charset="0"/>
              </a:rPr>
              <a:t>KITOS! 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Mitä ja kenelle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Palvelulupaus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D9B6EEC2-DAAF-596D-2E1A-DD0EFA22E5E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151818">
            <a:off x="2016866" y="3735351"/>
            <a:ext cx="3911138" cy="308967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D0E31E3D-ABF1-9B4D-7726-BB66B7BEDB88}"/>
              </a:ext>
            </a:extLst>
          </p:cNvPr>
          <p:cNvSpPr txBox="1"/>
          <p:nvPr/>
        </p:nvSpPr>
        <p:spPr>
          <a:xfrm>
            <a:off x="2665889" y="4684409"/>
            <a:ext cx="2543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>
                <a:latin typeface="Arial Black" panose="020B0A04020102020204" pitchFamily="34" charset="0"/>
              </a:rPr>
              <a:t>KITOS! -työkalupakki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E8DE6585-90D4-7485-38D8-869185719BBF}"/>
              </a:ext>
            </a:extLst>
          </p:cNvPr>
          <p:cNvSpPr txBox="1"/>
          <p:nvPr/>
        </p:nvSpPr>
        <p:spPr>
          <a:xfrm>
            <a:off x="2665889" y="4955336"/>
            <a:ext cx="14510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b="1" dirty="0">
                <a:latin typeface="Arial Black" panose="020B0A04020102020204" pitchFamily="34" charset="0"/>
              </a:rPr>
              <a:t>Pelilauta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Kortit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Tiekartta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Tiimalasit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Sakset &amp; teipit</a:t>
            </a:r>
          </a:p>
          <a:p>
            <a:r>
              <a:rPr lang="fi-FI" sz="1200" b="1" dirty="0">
                <a:latin typeface="Arial Black" panose="020B0A04020102020204" pitchFamily="34" charset="0"/>
              </a:rPr>
              <a:t>Muistitikku </a:t>
            </a:r>
          </a:p>
          <a:p>
            <a:r>
              <a:rPr lang="fi-FI" sz="1050" b="1" dirty="0">
                <a:latin typeface="Arial Black" panose="020B0A04020102020204" pitchFamily="34" charset="0"/>
              </a:rPr>
              <a:t>(joka sisältää </a:t>
            </a:r>
          </a:p>
          <a:p>
            <a:r>
              <a:rPr lang="fi-FI" sz="1050" b="1" dirty="0">
                <a:latin typeface="Arial Black" panose="020B0A04020102020204" pitchFamily="34" charset="0"/>
              </a:rPr>
              <a:t>materiaalit)</a:t>
            </a:r>
          </a:p>
        </p:txBody>
      </p:sp>
    </p:spTree>
    <p:extLst>
      <p:ext uri="{BB962C8B-B14F-4D97-AF65-F5344CB8AC3E}">
        <p14:creationId xmlns:p14="http://schemas.microsoft.com/office/powerpoint/2010/main" val="40661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keksimuotti, siluetti&#10;&#10;Kuvaus luotu automaattisesti">
            <a:extLst>
              <a:ext uri="{FF2B5EF4-FFF2-40B4-BE49-F238E27FC236}">
                <a16:creationId xmlns:a16="http://schemas.microsoft.com/office/drawing/2014/main" id="{1FF86940-850D-4783-F42A-EFF674320B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0" t="6318" r="8316" b="7925"/>
          <a:stretch/>
        </p:blipFill>
        <p:spPr>
          <a:xfrm rot="8456045">
            <a:off x="90996" y="2323179"/>
            <a:ext cx="4048812" cy="2901322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Suorakulmio: Yläkulmat pyöristetty 2">
            <a:extLst>
              <a:ext uri="{FF2B5EF4-FFF2-40B4-BE49-F238E27FC236}">
                <a16:creationId xmlns:a16="http://schemas.microsoft.com/office/drawing/2014/main" id="{611DCAE6-1D41-DC9A-6B00-2CE70C827D1E}"/>
              </a:ext>
            </a:extLst>
          </p:cNvPr>
          <p:cNvSpPr/>
          <p:nvPr/>
        </p:nvSpPr>
        <p:spPr>
          <a:xfrm rot="16200000">
            <a:off x="7858941" y="1497517"/>
            <a:ext cx="4586428" cy="4079691"/>
          </a:xfrm>
          <a:prstGeom prst="round2Same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7D5CFCEB-597F-5C47-EB19-37692B84F81D}"/>
              </a:ext>
            </a:extLst>
          </p:cNvPr>
          <p:cNvSpPr txBox="1">
            <a:spLocks/>
          </p:cNvSpPr>
          <p:nvPr/>
        </p:nvSpPr>
        <p:spPr>
          <a:xfrm>
            <a:off x="665847" y="831147"/>
            <a:ext cx="5787044" cy="7902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Mitä ja kenelle?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20D3DCA-6725-81AB-1929-E7832CFCC2BD}"/>
              </a:ext>
            </a:extLst>
          </p:cNvPr>
          <p:cNvSpPr txBox="1"/>
          <p:nvPr/>
        </p:nvSpPr>
        <p:spPr>
          <a:xfrm>
            <a:off x="3930068" y="1457543"/>
            <a:ext cx="3918309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2000" b="1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r>
              <a:rPr lang="fi-FI" sz="1600" b="1" dirty="0">
                <a:latin typeface="Arial Nova" panose="020B0504020202020204" pitchFamily="34" charset="0"/>
              </a:rPr>
              <a:t>KITOS! on </a:t>
            </a:r>
            <a:r>
              <a:rPr lang="fi-FI" sz="1600" b="1" dirty="0" err="1">
                <a:latin typeface="Arial Nova" panose="020B0504020202020204" pitchFamily="34" charset="0"/>
              </a:rPr>
              <a:t>pelillistetty</a:t>
            </a:r>
            <a:r>
              <a:rPr lang="fi-FI" sz="1600" b="1" dirty="0">
                <a:latin typeface="Arial Nova" panose="020B0504020202020204" pitchFamily="34" charset="0"/>
              </a:rPr>
              <a:t> työkalupakki, joka on kehitetty vahvistamaan ulkomaalaistaustaisen työnhakijan tai opiskelijan intregroitumista Suomeen ja suomalaiseen työelämään.</a:t>
            </a:r>
          </a:p>
          <a:p>
            <a:endParaRPr lang="fi-FI" sz="1600" b="1" dirty="0">
              <a:latin typeface="Arial Nova" panose="020B0504020202020204" pitchFamily="34" charset="0"/>
            </a:endParaRPr>
          </a:p>
          <a:p>
            <a:r>
              <a:rPr lang="fi-FI" sz="1600" b="1" dirty="0">
                <a:latin typeface="Arial Nova" panose="020B0504020202020204" pitchFamily="34" charset="0"/>
              </a:rPr>
              <a:t>KITOS! auttaa hahmottamaan konkreettisella tavalla asioita, jotka tulee huomioida, kun tavoitteena on integroitua suomalaiseen kulttuuriin ja työelämään.</a:t>
            </a:r>
          </a:p>
          <a:p>
            <a:endParaRPr lang="fi-FI" sz="1600" b="1" dirty="0">
              <a:latin typeface="Arial Nova" panose="020B0504020202020204" pitchFamily="34" charset="0"/>
            </a:endParaRPr>
          </a:p>
          <a:p>
            <a:r>
              <a:rPr lang="fi-FI" sz="1600" b="1" dirty="0">
                <a:latin typeface="Arial Nova" panose="020B0504020202020204" pitchFamily="34" charset="0"/>
              </a:rPr>
              <a:t>KITOS! tarjoaa uudenlaisen pelillisen lähestymistavan työllisyystoimiin ja opiskelijoiden tutorointiin, opintojen ohjaukseen sekä urasuunnitteluun</a:t>
            </a:r>
            <a:r>
              <a:rPr lang="fi-FI" sz="1600" b="1" dirty="0"/>
              <a:t>.</a:t>
            </a:r>
          </a:p>
          <a:p>
            <a:r>
              <a:rPr lang="fi-FI" dirty="0"/>
              <a:t>  </a:t>
            </a:r>
          </a:p>
        </p:txBody>
      </p:sp>
      <p:pic>
        <p:nvPicPr>
          <p:cNvPr id="6" name="Google Shape;117;p3">
            <a:extLst>
              <a:ext uri="{FF2B5EF4-FFF2-40B4-BE49-F238E27FC236}">
                <a16:creationId xmlns:a16="http://schemas.microsoft.com/office/drawing/2014/main" id="{E7F19524-BFBD-06DE-97B7-A5F29AC49398}"/>
              </a:ext>
            </a:extLst>
          </p:cNvPr>
          <p:cNvPicPr preferRelativeResize="0"/>
          <p:nvPr/>
        </p:nvPicPr>
        <p:blipFill rotWithShape="1">
          <a:blip r:embed="rId3">
            <a:alphaModFix/>
            <a:lum bright="70000" contrast="-70000"/>
          </a:blip>
          <a:srcRect l="5914" t="9220" r="27160" b="11302"/>
          <a:stretch/>
        </p:blipFill>
        <p:spPr>
          <a:xfrm>
            <a:off x="1139683" y="2981436"/>
            <a:ext cx="1422175" cy="17698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D7CDA454-88C8-C718-6750-009AA0D12275}"/>
              </a:ext>
            </a:extLst>
          </p:cNvPr>
          <p:cNvSpPr txBox="1"/>
          <p:nvPr/>
        </p:nvSpPr>
        <p:spPr>
          <a:xfrm>
            <a:off x="8637210" y="3481086"/>
            <a:ext cx="31530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Työllisyystoimien ja koulutuksen ohjauspalveluiden parissa työskenteleville, joiden asiakkaat ovat </a:t>
            </a:r>
            <a:r>
              <a:rPr lang="fi-FI" sz="1600" b="1" dirty="0">
                <a:solidFill>
                  <a:prstClr val="black"/>
                </a:solidFill>
                <a:latin typeface="Arial Nova" panose="020B0504020202020204" pitchFamily="34" charset="0"/>
              </a:rPr>
              <a:t>ulkomaalaistaustaisia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 työnhakijoita tai opiskelijoita.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A1CB6C28-AA25-773F-DD05-7D687A380BA7}"/>
              </a:ext>
            </a:extLst>
          </p:cNvPr>
          <p:cNvSpPr txBox="1"/>
          <p:nvPr/>
        </p:nvSpPr>
        <p:spPr>
          <a:xfrm>
            <a:off x="8637210" y="2327978"/>
            <a:ext cx="3153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1" dirty="0">
                <a:solidFill>
                  <a:prstClr val="black"/>
                </a:solidFill>
                <a:latin typeface="Arial Nova" panose="020B0504020202020204" pitchFamily="34" charset="0"/>
              </a:rPr>
              <a:t>Suomeen muuttaneille ulkomaalaistaustaisille </a:t>
            </a: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rPr>
              <a:t>työnhakijoille tai opiskelijoille.</a:t>
            </a: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FCBB8BD0-033E-A870-7A0F-9ED85A918EDF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74FA59E0-BE75-53FF-507F-8741BBAEAE34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7224B926-89BB-40E4-70D7-7487F9466C9D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8D2CBCE1-7B00-494E-A84E-30C7C3BC7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817708B4-443C-B903-88D1-2CE7F7349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1462AF41-FC61-CD63-2051-F9B4DF5D2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126E01F5-4B37-3799-A3DC-A70540471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046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77660B-9CC2-53A2-6804-FC2880401374}"/>
              </a:ext>
            </a:extLst>
          </p:cNvPr>
          <p:cNvSpPr txBox="1">
            <a:spLocks/>
          </p:cNvSpPr>
          <p:nvPr/>
        </p:nvSpPr>
        <p:spPr>
          <a:xfrm>
            <a:off x="665847" y="911790"/>
            <a:ext cx="8160079" cy="51854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12800" dirty="0"/>
              <a:t>KITOS! Palvelulupaus</a:t>
            </a:r>
            <a:br>
              <a:rPr lang="fi-FI" dirty="0"/>
            </a:br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6484284-5A2E-CE53-209A-AFF3DD64D5C0}"/>
              </a:ext>
            </a:extLst>
          </p:cNvPr>
          <p:cNvSpPr txBox="1"/>
          <p:nvPr/>
        </p:nvSpPr>
        <p:spPr>
          <a:xfrm>
            <a:off x="888621" y="2814793"/>
            <a:ext cx="4789201" cy="23244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i-FI" sz="1600" dirty="0">
                <a:latin typeface="Arial Nova" panose="020B0504020202020204" pitchFamily="34" charset="0"/>
                <a:cs typeface="Arial Black"/>
              </a:rPr>
              <a:t>Opit ymmärtämään, millaisia asioita liittyy menestyksekkääseen suomalaiseen kulttuuriin ja työelämään integroitumiseen.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i-FI" sz="1600" dirty="0">
                <a:latin typeface="Arial Nova" panose="020B0504020202020204" pitchFamily="34" charset="0"/>
                <a:cs typeface="Arial Black"/>
              </a:rPr>
              <a:t>Saat itsellesi konkreettisen tiekartan, jonka avulla tiedät, mitä oman integroitumisen osa-alueita sinun tulisi vahvistaa.  </a:t>
            </a:r>
            <a:endParaRPr lang="fi-FI" sz="1600" kern="1200" dirty="0">
              <a:latin typeface="Arial Nova" panose="020B0504020202020204" pitchFamily="34" charset="0"/>
              <a:cs typeface="Arial Black"/>
            </a:endParaRPr>
          </a:p>
        </p:txBody>
      </p:sp>
      <p:sp>
        <p:nvSpPr>
          <p:cNvPr id="4" name="Google Shape;173;p6">
            <a:extLst>
              <a:ext uri="{FF2B5EF4-FFF2-40B4-BE49-F238E27FC236}">
                <a16:creationId xmlns:a16="http://schemas.microsoft.com/office/drawing/2014/main" id="{B69DB263-542B-7D22-43D9-A0AE616B1EFB}"/>
              </a:ext>
            </a:extLst>
          </p:cNvPr>
          <p:cNvSpPr txBox="1"/>
          <p:nvPr/>
        </p:nvSpPr>
        <p:spPr>
          <a:xfrm>
            <a:off x="5585716" y="872831"/>
            <a:ext cx="444109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i-FI" sz="2400" dirty="0">
                <a:solidFill>
                  <a:schemeClr val="accent2"/>
                </a:solidFill>
                <a:latin typeface="Arial Black" panose="020B0A04020102020204" pitchFamily="34" charset="0"/>
              </a:rPr>
              <a:t>- Miksi käyttää?</a:t>
            </a:r>
            <a:endParaRPr lang="fi-FI" sz="1100" kern="0" dirty="0">
              <a:solidFill>
                <a:schemeClr val="accent2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897AB12-B8E2-EBA3-0A85-5589AC3082AF}"/>
              </a:ext>
            </a:extLst>
          </p:cNvPr>
          <p:cNvSpPr txBox="1"/>
          <p:nvPr/>
        </p:nvSpPr>
        <p:spPr>
          <a:xfrm>
            <a:off x="6617087" y="2243906"/>
            <a:ext cx="5044612" cy="2285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i-FI" sz="1600" kern="1200" dirty="0">
                <a:latin typeface="Arial Black" panose="020B0A04020102020204" pitchFamily="34" charset="0"/>
                <a:cs typeface="Arial Black"/>
              </a:rPr>
              <a:t>Työllisyystoimien ja koulutuksen ohjauspalveluiden parissa työskenteleville, joiden asiakkaat ovat </a:t>
            </a:r>
            <a:r>
              <a:rPr lang="fi-FI" sz="1600" dirty="0">
                <a:latin typeface="Arial Black" panose="020B0A04020102020204" pitchFamily="34" charset="0"/>
                <a:cs typeface="Arial Black"/>
              </a:rPr>
              <a:t>ulkomaalaistaustaisia </a:t>
            </a:r>
            <a:r>
              <a:rPr lang="fi-FI" sz="1600" kern="1200" dirty="0">
                <a:latin typeface="Arial Black" panose="020B0A04020102020204" pitchFamily="34" charset="0"/>
                <a:cs typeface="Arial Black"/>
              </a:rPr>
              <a:t>olevia työnhakijoita tai opiskelijoita.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fi-FI" sz="1600" kern="1200" dirty="0">
                <a:latin typeface="Arial Black" panose="020B0A04020102020204" pitchFamily="34" charset="0"/>
                <a:cs typeface="Arial Black"/>
                <a:sym typeface="Wingdings" panose="05000000000000000000" pitchFamily="2" charset="2"/>
              </a:rPr>
              <a:t> Esimerkiksi o</a:t>
            </a:r>
            <a:r>
              <a:rPr lang="fi-FI" sz="1600" kern="1200" dirty="0">
                <a:latin typeface="Arial Black" panose="020B0A04020102020204" pitchFamily="34" charset="0"/>
                <a:cs typeface="Arial Black"/>
              </a:rPr>
              <a:t>mavalmentaja,</a:t>
            </a:r>
            <a:r>
              <a:rPr lang="fi-FI" sz="1600" dirty="0">
                <a:latin typeface="Arial Black" panose="020B0A04020102020204" pitchFamily="34" charset="0"/>
                <a:cs typeface="Arial Black"/>
              </a:rPr>
              <a:t> opettajatuutori tai urapalveluiden toimija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D58C66B-8F41-A856-E7DE-5AAD45AFAC2E}"/>
              </a:ext>
            </a:extLst>
          </p:cNvPr>
          <p:cNvSpPr txBox="1"/>
          <p:nvPr/>
        </p:nvSpPr>
        <p:spPr>
          <a:xfrm>
            <a:off x="6643794" y="4519208"/>
            <a:ext cx="5017905" cy="124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  <a:cs typeface="Arial Black"/>
              </a:rPr>
              <a:t>Saat ketterän ja valmiiksi suunnitellun työkalupakin ”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  <a:cs typeface="Arial Black"/>
              </a:rPr>
              <a:t>boostaamaan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  <a:cs typeface="Arial Black"/>
              </a:rPr>
              <a:t>” ulkomaalaistaustaisen työnhakijan tai opiskelijan kotiutumista Suomeen ja työpaikan                                                                   löytymistä. 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6F23EDE5-8C3F-E754-5952-2139ED944ED3}"/>
              </a:ext>
            </a:extLst>
          </p:cNvPr>
          <p:cNvSpPr/>
          <p:nvPr/>
        </p:nvSpPr>
        <p:spPr>
          <a:xfrm>
            <a:off x="6243763" y="1934440"/>
            <a:ext cx="5437908" cy="388624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47B82EC8-F874-F254-399C-776523BD803E}"/>
              </a:ext>
            </a:extLst>
          </p:cNvPr>
          <p:cNvSpPr/>
          <p:nvPr/>
        </p:nvSpPr>
        <p:spPr>
          <a:xfrm>
            <a:off x="618162" y="1934440"/>
            <a:ext cx="5437908" cy="388624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0FBF644-789D-06DB-439E-ECCBB8E33033}"/>
              </a:ext>
            </a:extLst>
          </p:cNvPr>
          <p:cNvSpPr txBox="1"/>
          <p:nvPr/>
        </p:nvSpPr>
        <p:spPr>
          <a:xfrm>
            <a:off x="888621" y="2359385"/>
            <a:ext cx="4032582" cy="663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 Black"/>
              </a:rPr>
              <a:t>Ulkomaalaistaustainen työnhakija tai opiskelija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786A0E12-8620-6043-596B-18FACD4FED42}"/>
              </a:ext>
            </a:extLst>
          </p:cNvPr>
          <p:cNvSpPr/>
          <p:nvPr/>
        </p:nvSpPr>
        <p:spPr>
          <a:xfrm>
            <a:off x="5359005" y="1574137"/>
            <a:ext cx="1465240" cy="764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A14F2E15-C7C4-F769-33D0-A95127477AA2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00E77B99-6E37-F575-85F2-16D92F3124B3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E9B26DDB-D94A-9CEE-E673-52D94ADDE506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4" name="Kuva 13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A8EC087F-A9A2-2541-686F-E2416966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5" name="Kuva 14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1678C6A3-BD80-1481-E5F5-E617F09C0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6" name="Kuva 15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5C93F866-B0FA-A82C-5CBA-31E046737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7" name="Kuva 16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DE7BD94F-0E1C-129F-1C22-7DB07A609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A81F7D31-54BE-8F60-673E-BCA3A8D8339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" t="3733" r="4235" b="22905"/>
          <a:stretch/>
        </p:blipFill>
        <p:spPr>
          <a:xfrm>
            <a:off x="5359005" y="1221818"/>
            <a:ext cx="1465240" cy="112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32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435693" y="3086725"/>
            <a:ext cx="65922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Työpajaohjeistuksen materiaalit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D9E19043-4E84-4232-C582-0A26C95A4E8A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C2B01E73-2CAE-04E5-5431-F8862C61DAD3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B0AF75A9-B60A-FFB8-A007-1DF53D337CCD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8D0A7C7-CA08-6E35-5420-8D9E66C6F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F997AD8C-2179-5086-204F-AFED269B5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0791E579-CE13-BBAC-A23B-AF0C7A01B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A5C227BB-4A2F-CAD5-1FBC-C8460EA8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507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8">
            <a:extLst>
              <a:ext uri="{FF2B5EF4-FFF2-40B4-BE49-F238E27FC236}">
                <a16:creationId xmlns:a16="http://schemas.microsoft.com/office/drawing/2014/main" id="{7C7A5BDE-4798-FB8F-5380-73287AF8F787}"/>
              </a:ext>
            </a:extLst>
          </p:cNvPr>
          <p:cNvSpPr txBox="1">
            <a:spLocks/>
          </p:cNvSpPr>
          <p:nvPr/>
        </p:nvSpPr>
        <p:spPr>
          <a:xfrm>
            <a:off x="580983" y="711653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/>
              <a:t>KITOS! </a:t>
            </a:r>
            <a:r>
              <a:rPr lang="fi-FI" sz="3200"/>
              <a:t>Tool kit workshop </a:t>
            </a:r>
            <a:br>
              <a:rPr lang="fi-FI" sz="3200">
                <a:solidFill>
                  <a:srgbClr val="008FE1"/>
                </a:solidFill>
              </a:rPr>
            </a:br>
            <a:r>
              <a:rPr lang="fi-FI" sz="3200">
                <a:solidFill>
                  <a:srgbClr val="008FE1"/>
                </a:solidFill>
              </a:rPr>
              <a:t>The content of the workshop </a:t>
            </a:r>
            <a:endParaRPr lang="fi-FI" dirty="0">
              <a:solidFill>
                <a:srgbClr val="008FE1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AEA97BC-8EB6-2988-83F5-F93968298501}"/>
              </a:ext>
            </a:extLst>
          </p:cNvPr>
          <p:cNvSpPr txBox="1"/>
          <p:nvPr/>
        </p:nvSpPr>
        <p:spPr>
          <a:xfrm>
            <a:off x="1008470" y="2442071"/>
            <a:ext cx="5349268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 Nova" panose="020B0504020202020204" pitchFamily="34" charset="0"/>
              </a:rPr>
              <a:t>Welcome to KITOS! Tool kit workshop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r>
              <a:rPr lang="en-US" sz="2000" b="1" dirty="0">
                <a:latin typeface="Arial Nova" panose="020B0504020202020204" pitchFamily="34" charset="0"/>
              </a:rPr>
              <a:t>Workshop content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ova" panose="020B0504020202020204" pitchFamily="34" charset="0"/>
              </a:rPr>
              <a:t>Welcome to KITOS! Tool Kit workshop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 Nova" panose="020B0504020202020204" pitchFamily="34" charset="0"/>
              </a:rPr>
              <a:t>KITOS! Tool Kit – </a:t>
            </a:r>
            <a:r>
              <a:rPr lang="fi-FI" sz="2000" dirty="0" err="1">
                <a:latin typeface="Arial Nova" panose="020B0504020202020204" pitchFamily="34" charset="0"/>
              </a:rPr>
              <a:t>What</a:t>
            </a:r>
            <a:r>
              <a:rPr lang="fi-FI" sz="2000" dirty="0">
                <a:latin typeface="Arial Nova" panose="020B0504020202020204" pitchFamily="34" charset="0"/>
              </a:rPr>
              <a:t> is 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err="1">
                <a:latin typeface="Arial Nova" panose="020B0504020202020204" pitchFamily="34" charset="0"/>
              </a:rPr>
              <a:t>The</a:t>
            </a:r>
            <a:r>
              <a:rPr lang="fi-FI" sz="2000" dirty="0">
                <a:latin typeface="Arial Nova" panose="020B0504020202020204" pitchFamily="34" charset="0"/>
              </a:rPr>
              <a:t> </a:t>
            </a:r>
            <a:r>
              <a:rPr lang="fi-FI" sz="2000" dirty="0" err="1">
                <a:latin typeface="Arial Nova" panose="020B0504020202020204" pitchFamily="34" charset="0"/>
              </a:rPr>
              <a:t>elements</a:t>
            </a:r>
            <a:r>
              <a:rPr lang="fi-FI" sz="2000" dirty="0">
                <a:latin typeface="Arial Nova" panose="020B0504020202020204" pitchFamily="34" charset="0"/>
              </a:rPr>
              <a:t> of KITOS! </a:t>
            </a:r>
            <a:r>
              <a:rPr lang="fi-FI" sz="2000" dirty="0" err="1">
                <a:latin typeface="Arial Nova" panose="020B0504020202020204" pitchFamily="34" charset="0"/>
              </a:rPr>
              <a:t>Tool</a:t>
            </a:r>
            <a:r>
              <a:rPr lang="fi-FI" sz="2000" dirty="0">
                <a:latin typeface="Arial Nova" panose="020B0504020202020204" pitchFamily="34" charset="0"/>
              </a:rPr>
              <a:t> </a:t>
            </a:r>
            <a:r>
              <a:rPr lang="fi-FI" sz="2000" dirty="0" err="1">
                <a:latin typeface="Arial Nova" panose="020B0504020202020204" pitchFamily="34" charset="0"/>
              </a:rPr>
              <a:t>kit</a:t>
            </a:r>
            <a:endParaRPr lang="fi-FI" sz="20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>
                <a:latin typeface="Arial Nova" panose="020B0504020202020204" pitchFamily="34" charset="0"/>
              </a:rPr>
              <a:t>Playing KITOS! Tool </a:t>
            </a:r>
            <a:r>
              <a:rPr lang="fi-FI" sz="2000" dirty="0" err="1">
                <a:latin typeface="Arial Nova" panose="020B0504020202020204" pitchFamily="34" charset="0"/>
              </a:rPr>
              <a:t>kit</a:t>
            </a:r>
            <a:endParaRPr lang="fi-FI" sz="20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err="1">
                <a:latin typeface="Arial Nova" panose="020B0504020202020204" pitchFamily="34" charset="0"/>
              </a:rPr>
              <a:t>Introducing</a:t>
            </a:r>
            <a:r>
              <a:rPr lang="fi-FI" sz="2000" dirty="0">
                <a:latin typeface="Arial Nova" panose="020B0504020202020204" pitchFamily="34" charset="0"/>
              </a:rPr>
              <a:t> </a:t>
            </a:r>
            <a:r>
              <a:rPr lang="fi-FI" sz="2000" dirty="0" err="1">
                <a:latin typeface="Arial Nova" panose="020B0504020202020204" pitchFamily="34" charset="0"/>
              </a:rPr>
              <a:t>services</a:t>
            </a:r>
            <a:r>
              <a:rPr lang="fi-FI" sz="2000" dirty="0">
                <a:latin typeface="Arial Nova" panose="020B0504020202020204" pitchFamily="34" charset="0"/>
              </a:rPr>
              <a:t> &amp; </a:t>
            </a:r>
            <a:r>
              <a:rPr lang="fi-FI" sz="2000" dirty="0" err="1">
                <a:latin typeface="Arial Nova" panose="020B0504020202020204" pitchFamily="34" charset="0"/>
              </a:rPr>
              <a:t>next</a:t>
            </a:r>
            <a:r>
              <a:rPr lang="fi-FI" sz="2000" dirty="0">
                <a:latin typeface="Arial Nova" panose="020B0504020202020204" pitchFamily="34" charset="0"/>
              </a:rPr>
              <a:t> </a:t>
            </a:r>
            <a:r>
              <a:rPr lang="fi-FI" sz="2000" dirty="0" err="1">
                <a:latin typeface="Arial Nova" panose="020B0504020202020204" pitchFamily="34" charset="0"/>
              </a:rPr>
              <a:t>steps</a:t>
            </a:r>
            <a:endParaRPr lang="fi-FI" sz="20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err="1">
                <a:latin typeface="Arial Nova" panose="020B0504020202020204" pitchFamily="34" charset="0"/>
              </a:rPr>
              <a:t>Collecting</a:t>
            </a:r>
            <a:r>
              <a:rPr lang="fi-FI" sz="2000" dirty="0">
                <a:latin typeface="Arial Nova" panose="020B0504020202020204" pitchFamily="34" charset="0"/>
              </a:rPr>
              <a:t>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dirty="0" err="1">
                <a:latin typeface="Arial Nova" panose="020B0504020202020204" pitchFamily="34" charset="0"/>
              </a:rPr>
              <a:t>Thank</a:t>
            </a:r>
            <a:r>
              <a:rPr lang="fi-FI" sz="2000" dirty="0">
                <a:latin typeface="Arial Nova" panose="020B0504020202020204" pitchFamily="34" charset="0"/>
              </a:rPr>
              <a:t> </a:t>
            </a:r>
            <a:r>
              <a:rPr lang="fi-FI" sz="2000" dirty="0" err="1">
                <a:latin typeface="Arial Nova" panose="020B0504020202020204" pitchFamily="34" charset="0"/>
              </a:rPr>
              <a:t>you</a:t>
            </a:r>
            <a:r>
              <a:rPr lang="fi-FI" sz="2000" dirty="0">
                <a:latin typeface="Arial Nova" panose="020B0504020202020204" pitchFamily="34" charset="0"/>
              </a:rPr>
              <a:t> for </a:t>
            </a:r>
            <a:r>
              <a:rPr lang="fi-FI" sz="2000" dirty="0" err="1">
                <a:latin typeface="Arial Nova" panose="020B0504020202020204" pitchFamily="34" charset="0"/>
              </a:rPr>
              <a:t>joining</a:t>
            </a:r>
            <a:endParaRPr lang="fi-FI" sz="2000" dirty="0">
              <a:latin typeface="Arial Nova" panose="020B0504020202020204" pitchFamily="34" charset="0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FA088F9-C18D-5660-045F-FEF920F4BC9E}"/>
              </a:ext>
            </a:extLst>
          </p:cNvPr>
          <p:cNvSpPr/>
          <p:nvPr/>
        </p:nvSpPr>
        <p:spPr>
          <a:xfrm>
            <a:off x="677649" y="2167264"/>
            <a:ext cx="6020936" cy="388624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 descr="Kuva, joka sisältää kohteen keksimuotti, siluetti&#10;&#10;Kuvaus luotu automaattisesti">
            <a:extLst>
              <a:ext uri="{FF2B5EF4-FFF2-40B4-BE49-F238E27FC236}">
                <a16:creationId xmlns:a16="http://schemas.microsoft.com/office/drawing/2014/main" id="{D638A9CC-5502-309C-074F-11C0FB39A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0" t="6318" r="8316" b="7925"/>
          <a:stretch/>
        </p:blipFill>
        <p:spPr>
          <a:xfrm rot="1873212">
            <a:off x="7236514" y="1896563"/>
            <a:ext cx="4048812" cy="2901322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Kuva 5" descr="Kuva, joka sisältää kohteen logo&#10;&#10;Kuvaus luotu automaattisesti">
            <a:extLst>
              <a:ext uri="{FF2B5EF4-FFF2-40B4-BE49-F238E27FC236}">
                <a16:creationId xmlns:a16="http://schemas.microsoft.com/office/drawing/2014/main" id="{C2AC78A0-4357-928F-6F42-D3CAA13344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11431">
            <a:off x="10255988" y="4041187"/>
            <a:ext cx="1681191" cy="1168285"/>
          </a:xfrm>
          <a:prstGeom prst="rect">
            <a:avLst/>
          </a:prstGeom>
          <a:effectLst>
            <a:softEdge rad="12700"/>
          </a:effectLst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2386B4D5-1EEB-A84F-FA77-B0A6DB388DA3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8" name="Tekstiruutu 7">
              <a:extLst>
                <a:ext uri="{FF2B5EF4-FFF2-40B4-BE49-F238E27FC236}">
                  <a16:creationId xmlns:a16="http://schemas.microsoft.com/office/drawing/2014/main" id="{5C5A422C-BC84-7F8C-84CA-071BEB381E5A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9" name="Tekstiruutu 8">
              <a:extLst>
                <a:ext uri="{FF2B5EF4-FFF2-40B4-BE49-F238E27FC236}">
                  <a16:creationId xmlns:a16="http://schemas.microsoft.com/office/drawing/2014/main" id="{46DAE3D0-06A3-49AC-00D5-D21EDE297028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0" name="Kuva 9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B786279-D367-0B76-1742-A628FDF7D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1" name="Kuva 10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196AA84D-EE23-FE62-8170-B96BEFF78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2" name="Kuva 11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E9BFFD81-A9C2-F816-5654-1CD0CBAC0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3" name="Kuva 12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DD653E22-56D4-3306-6E1D-96F427902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645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8">
            <a:extLst>
              <a:ext uri="{FF2B5EF4-FFF2-40B4-BE49-F238E27FC236}">
                <a16:creationId xmlns:a16="http://schemas.microsoft.com/office/drawing/2014/main" id="{F6EE9C3D-E890-6309-C775-55ABC951B8D4}"/>
              </a:ext>
            </a:extLst>
          </p:cNvPr>
          <p:cNvSpPr txBox="1">
            <a:spLocks/>
          </p:cNvSpPr>
          <p:nvPr/>
        </p:nvSpPr>
        <p:spPr>
          <a:xfrm>
            <a:off x="587061" y="716171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 dirty="0"/>
              <a:t>KITOS! </a:t>
            </a:r>
            <a:r>
              <a:rPr lang="fi-FI" sz="3200" dirty="0" err="1"/>
              <a:t>Tool</a:t>
            </a:r>
            <a:r>
              <a:rPr lang="fi-FI" sz="3200" dirty="0"/>
              <a:t> </a:t>
            </a:r>
            <a:r>
              <a:rPr lang="fi-FI" sz="3200" dirty="0" err="1"/>
              <a:t>kit</a:t>
            </a:r>
            <a:r>
              <a:rPr lang="fi-FI" sz="3200" dirty="0"/>
              <a:t> – </a:t>
            </a:r>
            <a:r>
              <a:rPr lang="fi-FI" sz="3200" dirty="0" err="1"/>
              <a:t>What</a:t>
            </a:r>
            <a:r>
              <a:rPr lang="fi-FI" sz="3200" dirty="0"/>
              <a:t> is it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ADAC9FE-6989-525E-BB1B-857957A28625}"/>
              </a:ext>
            </a:extLst>
          </p:cNvPr>
          <p:cNvSpPr txBox="1"/>
          <p:nvPr/>
        </p:nvSpPr>
        <p:spPr>
          <a:xfrm>
            <a:off x="577067" y="1803392"/>
            <a:ext cx="272568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 Nova" panose="020B0504020202020204" pitchFamily="34" charset="0"/>
              </a:rPr>
              <a:t>KITOS! Tool Kit is a gamified tool to enable immigrants and international students integration to Finland and Finnish working life. </a:t>
            </a:r>
          </a:p>
          <a:p>
            <a:endParaRPr lang="en-US" b="1" dirty="0">
              <a:latin typeface="Arial Nova" panose="020B0504020202020204" pitchFamily="34" charset="0"/>
            </a:endParaRPr>
          </a:p>
          <a:p>
            <a:r>
              <a:rPr lang="en-US" b="1" dirty="0">
                <a:latin typeface="Arial Nova" panose="020B0504020202020204" pitchFamily="34" charset="0"/>
              </a:rPr>
              <a:t>Especially it enables to better understand on what kinds of activities you should focus when seeking a job in a foreign culture. </a:t>
            </a:r>
          </a:p>
          <a:p>
            <a:endParaRPr lang="en-US" sz="16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CCA119F-BBDC-3661-1830-870BBCF12068}"/>
              </a:ext>
            </a:extLst>
          </p:cNvPr>
          <p:cNvSpPr txBox="1"/>
          <p:nvPr/>
        </p:nvSpPr>
        <p:spPr>
          <a:xfrm>
            <a:off x="9386212" y="1869948"/>
            <a:ext cx="2513522" cy="738664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Roadmap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Evaluate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and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build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your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personal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roadmap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FA1D9F3-9D47-DE9E-5C9C-8AE2B7AB2392}"/>
              </a:ext>
            </a:extLst>
          </p:cNvPr>
          <p:cNvSpPr txBox="1"/>
          <p:nvPr/>
        </p:nvSpPr>
        <p:spPr>
          <a:xfrm>
            <a:off x="3454834" y="1869948"/>
            <a:ext cx="3293733" cy="738664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Game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board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Play and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understand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fi-FI" sz="1400" b="1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F92C41D-9058-7AAA-3920-9C22223BB6BC}"/>
              </a:ext>
            </a:extLst>
          </p:cNvPr>
          <p:cNvSpPr txBox="1"/>
          <p:nvPr/>
        </p:nvSpPr>
        <p:spPr>
          <a:xfrm>
            <a:off x="6900654" y="1869948"/>
            <a:ext cx="2381064" cy="738664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Cards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, 32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pieces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Play,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understand</a:t>
            </a:r>
            <a:r>
              <a:rPr lang="fi-FI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 and </a:t>
            </a:r>
            <a:r>
              <a:rPr lang="fi-FI" sz="1400" b="1" dirty="0" err="1">
                <a:solidFill>
                  <a:schemeClr val="bg1"/>
                </a:solidFill>
                <a:latin typeface="Arial Nova" panose="020B0504020202020204" pitchFamily="34" charset="0"/>
              </a:rPr>
              <a:t>focus</a:t>
            </a:r>
            <a:endParaRPr lang="fi-FI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8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E1AD1835-6484-ADA4-6B9D-93F2855F80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212" y="2658067"/>
            <a:ext cx="2513522" cy="333331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52A49FD-853C-0DE0-2E71-17BFAC0C9B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654" y="2671664"/>
            <a:ext cx="2381064" cy="329408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CECE07BD-2A19-D5A7-E1AD-087C4752A41B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29188C18-B066-4BA3-3FF0-5A2B4CAD96D5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0C0631DE-B09F-9C1B-BDCB-44E49DC365F2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BAF14E32-8B4E-DDB4-F01E-BFAC9C8FB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CE6080C4-0FF0-A7C6-A1D1-B6D1D2F19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37509886-8FC0-C6C1-8C67-D27B4E426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6298C3C1-3AAE-7A27-1588-5C305A8FD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18" name="Otsikko 8">
            <a:extLst>
              <a:ext uri="{FF2B5EF4-FFF2-40B4-BE49-F238E27FC236}">
                <a16:creationId xmlns:a16="http://schemas.microsoft.com/office/drawing/2014/main" id="{BB284DCD-84CB-A856-3EB9-4289B7965B75}"/>
              </a:ext>
            </a:extLst>
          </p:cNvPr>
          <p:cNvSpPr txBox="1">
            <a:spLocks/>
          </p:cNvSpPr>
          <p:nvPr/>
        </p:nvSpPr>
        <p:spPr>
          <a:xfrm>
            <a:off x="577067" y="6212380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1600" dirty="0"/>
              <a:t>KITOS = </a:t>
            </a:r>
            <a:r>
              <a:rPr lang="fi-FI" sz="1600" dirty="0" err="1"/>
              <a:t>Kickstarting</a:t>
            </a:r>
            <a:r>
              <a:rPr lang="fi-FI" sz="1600" dirty="0"/>
              <a:t> International </a:t>
            </a:r>
            <a:r>
              <a:rPr lang="fi-FI" sz="1600" dirty="0" err="1"/>
              <a:t>Talent´s</a:t>
            </a:r>
            <a:r>
              <a:rPr lang="fi-FI" sz="1600" dirty="0"/>
              <a:t> </a:t>
            </a:r>
            <a:r>
              <a:rPr lang="fi-FI" sz="1600" dirty="0" err="1"/>
              <a:t>Occupational</a:t>
            </a:r>
            <a:r>
              <a:rPr lang="fi-FI" sz="1600" dirty="0"/>
              <a:t> </a:t>
            </a:r>
            <a:r>
              <a:rPr lang="fi-FI" sz="1600" b="1" dirty="0" err="1"/>
              <a:t>S</a:t>
            </a:r>
            <a:r>
              <a:rPr lang="fi-FI" sz="1600" dirty="0" err="1"/>
              <a:t>uccess</a:t>
            </a:r>
            <a:endParaRPr lang="fi-FI" sz="1100" dirty="0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EF4E2A00-79DF-FE6C-4657-39ABB163C7C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34" y="2671664"/>
            <a:ext cx="3307512" cy="2335755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88597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16A2996-BE83-6F9D-7A87-C72A166E4E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10" y="2279258"/>
            <a:ext cx="2688901" cy="356589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3" name="Otsikko 8">
            <a:extLst>
              <a:ext uri="{FF2B5EF4-FFF2-40B4-BE49-F238E27FC236}">
                <a16:creationId xmlns:a16="http://schemas.microsoft.com/office/drawing/2014/main" id="{1B8DC6ED-DAAE-85CC-DB18-F7A862E58F13}"/>
              </a:ext>
            </a:extLst>
          </p:cNvPr>
          <p:cNvSpPr txBox="1">
            <a:spLocks/>
          </p:cNvSpPr>
          <p:nvPr/>
        </p:nvSpPr>
        <p:spPr>
          <a:xfrm>
            <a:off x="536735" y="701954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/>
              <a:t>The elements of </a:t>
            </a:r>
            <a:r>
              <a:rPr lang="fi-FI" sz="4400"/>
              <a:t>KITOS! </a:t>
            </a:r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B18704C-14DE-7B19-E30F-5D5F184FA40A}"/>
              </a:ext>
            </a:extLst>
          </p:cNvPr>
          <p:cNvSpPr txBox="1"/>
          <p:nvPr/>
        </p:nvSpPr>
        <p:spPr>
          <a:xfrm>
            <a:off x="8497518" y="1652655"/>
            <a:ext cx="3316740" cy="523220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</a:rPr>
              <a:t>Roadmap</a:t>
            </a:r>
            <a:endParaRPr lang="fi-FI" sz="1400" b="1" dirty="0">
              <a:solidFill>
                <a:schemeClr val="bg1"/>
              </a:solidFill>
            </a:endParaRPr>
          </a:p>
          <a:p>
            <a:pPr algn="ctr"/>
            <a:r>
              <a:rPr lang="fi-FI" sz="1400" b="1" dirty="0" err="1">
                <a:solidFill>
                  <a:schemeClr val="bg1"/>
                </a:solidFill>
              </a:rPr>
              <a:t>Evaluate</a:t>
            </a:r>
            <a:r>
              <a:rPr lang="fi-FI" sz="1400" b="1" dirty="0">
                <a:solidFill>
                  <a:schemeClr val="bg1"/>
                </a:solidFill>
              </a:rPr>
              <a:t> and </a:t>
            </a:r>
            <a:r>
              <a:rPr lang="fi-FI" sz="1400" b="1" dirty="0" err="1">
                <a:solidFill>
                  <a:schemeClr val="bg1"/>
                </a:solidFill>
              </a:rPr>
              <a:t>build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your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personal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roadmap</a:t>
            </a:r>
            <a:endParaRPr lang="fi-FI" sz="1400" b="1" dirty="0">
              <a:solidFill>
                <a:schemeClr val="bg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81D48D2-676A-2D77-B2B5-63AB60B19917}"/>
              </a:ext>
            </a:extLst>
          </p:cNvPr>
          <p:cNvSpPr txBox="1"/>
          <p:nvPr/>
        </p:nvSpPr>
        <p:spPr>
          <a:xfrm>
            <a:off x="656362" y="1652655"/>
            <a:ext cx="5053768" cy="523220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</a:rPr>
              <a:t>Game</a:t>
            </a:r>
            <a:r>
              <a:rPr lang="fi-FI" sz="1400" b="1" dirty="0">
                <a:solidFill>
                  <a:schemeClr val="bg1"/>
                </a:solidFill>
              </a:rPr>
              <a:t> </a:t>
            </a:r>
            <a:r>
              <a:rPr lang="fi-FI" sz="1400" b="1" dirty="0" err="1">
                <a:solidFill>
                  <a:schemeClr val="bg1"/>
                </a:solidFill>
              </a:rPr>
              <a:t>board</a:t>
            </a:r>
            <a:endParaRPr lang="fi-FI" sz="1400" b="1" dirty="0">
              <a:solidFill>
                <a:schemeClr val="bg1"/>
              </a:solidFill>
            </a:endParaRPr>
          </a:p>
          <a:p>
            <a:pPr algn="ctr"/>
            <a:r>
              <a:rPr lang="fi-FI" sz="1400" b="1" dirty="0">
                <a:solidFill>
                  <a:schemeClr val="bg1"/>
                </a:solidFill>
              </a:rPr>
              <a:t>Play and </a:t>
            </a:r>
            <a:r>
              <a:rPr lang="fi-FI" sz="1400" b="1" dirty="0" err="1">
                <a:solidFill>
                  <a:schemeClr val="bg1"/>
                </a:solidFill>
              </a:rPr>
              <a:t>understand</a:t>
            </a:r>
            <a:endParaRPr lang="fi-FI" sz="1400" b="1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EC2542E-7526-ED39-E8A4-24F945B01D61}"/>
              </a:ext>
            </a:extLst>
          </p:cNvPr>
          <p:cNvSpPr txBox="1"/>
          <p:nvPr/>
        </p:nvSpPr>
        <p:spPr>
          <a:xfrm>
            <a:off x="5872651" y="1652655"/>
            <a:ext cx="2462344" cy="523220"/>
          </a:xfrm>
          <a:prstGeom prst="rect">
            <a:avLst/>
          </a:prstGeom>
          <a:solidFill>
            <a:srgbClr val="008FE1"/>
          </a:solidFill>
          <a:ln>
            <a:solidFill>
              <a:srgbClr val="008FE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fi-FI" sz="1400" b="1" dirty="0">
                <a:solidFill>
                  <a:schemeClr val="bg1"/>
                </a:solidFill>
              </a:rPr>
              <a:t>KITOS! </a:t>
            </a:r>
            <a:r>
              <a:rPr lang="fi-FI" sz="1400" b="1" dirty="0" err="1">
                <a:solidFill>
                  <a:schemeClr val="bg1"/>
                </a:solidFill>
              </a:rPr>
              <a:t>Cards</a:t>
            </a:r>
            <a:endParaRPr lang="fi-FI" sz="1400" b="1" dirty="0">
              <a:solidFill>
                <a:schemeClr val="bg1"/>
              </a:solidFill>
            </a:endParaRPr>
          </a:p>
          <a:p>
            <a:pPr algn="ctr"/>
            <a:r>
              <a:rPr lang="fi-FI" sz="1400" b="1" dirty="0">
                <a:solidFill>
                  <a:schemeClr val="bg1"/>
                </a:solidFill>
              </a:rPr>
              <a:t>Play, </a:t>
            </a:r>
            <a:r>
              <a:rPr lang="fi-FI" sz="1400" b="1" dirty="0" err="1">
                <a:solidFill>
                  <a:schemeClr val="bg1"/>
                </a:solidFill>
              </a:rPr>
              <a:t>understand</a:t>
            </a:r>
            <a:r>
              <a:rPr lang="fi-FI" sz="1400" b="1" dirty="0">
                <a:solidFill>
                  <a:schemeClr val="bg1"/>
                </a:solidFill>
              </a:rPr>
              <a:t> and </a:t>
            </a:r>
            <a:r>
              <a:rPr lang="fi-FI" sz="1400" b="1" dirty="0" err="1">
                <a:solidFill>
                  <a:schemeClr val="bg1"/>
                </a:solidFill>
              </a:rPr>
              <a:t>focus</a:t>
            </a:r>
            <a:endParaRPr lang="fi-FI" sz="1400" b="1" dirty="0">
              <a:solidFill>
                <a:schemeClr val="bg1"/>
              </a:solidFill>
            </a:endParaRPr>
          </a:p>
        </p:txBody>
      </p:sp>
      <p:pic>
        <p:nvPicPr>
          <p:cNvPr id="8" name="Kuva 7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7FE15610-819C-D1CD-6A34-E030F27692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562" y="2282319"/>
            <a:ext cx="2627278" cy="356589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grpSp>
        <p:nvGrpSpPr>
          <p:cNvPr id="9" name="Ryhmä 8">
            <a:extLst>
              <a:ext uri="{FF2B5EF4-FFF2-40B4-BE49-F238E27FC236}">
                <a16:creationId xmlns:a16="http://schemas.microsoft.com/office/drawing/2014/main" id="{5284E21F-128F-5331-C546-CEFF13F9B07D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83764F33-E180-1E3C-66BD-58ADD64C9B07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379F47D3-D707-A3D1-4110-A8FE66BE409F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D1CD0A3A-B5ED-25E3-0626-A6A03D54B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2A533004-1B63-86EC-223F-0CD6ACD52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57F392C6-3D93-3065-6397-7D042EE6C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CBBC1FE7-B978-A3CE-C3C6-1CF0FCB4D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pic>
        <p:nvPicPr>
          <p:cNvPr id="16" name="Kuva 15">
            <a:extLst>
              <a:ext uri="{FF2B5EF4-FFF2-40B4-BE49-F238E27FC236}">
                <a16:creationId xmlns:a16="http://schemas.microsoft.com/office/drawing/2014/main" id="{91C7B52E-3B23-507F-FAF5-1EA09FEBA0E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2" y="2279259"/>
            <a:ext cx="5053768" cy="356895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613878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8">
            <a:extLst>
              <a:ext uri="{FF2B5EF4-FFF2-40B4-BE49-F238E27FC236}">
                <a16:creationId xmlns:a16="http://schemas.microsoft.com/office/drawing/2014/main" id="{0E2A402C-3101-A716-391C-016270BFA5EF}"/>
              </a:ext>
            </a:extLst>
          </p:cNvPr>
          <p:cNvSpPr txBox="1">
            <a:spLocks/>
          </p:cNvSpPr>
          <p:nvPr/>
        </p:nvSpPr>
        <p:spPr>
          <a:xfrm>
            <a:off x="601083" y="718786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>
              <a:tabLst>
                <a:tab pos="4303713" algn="l"/>
              </a:tabLst>
            </a:pPr>
            <a:r>
              <a:rPr lang="fi-FI" sz="4400"/>
              <a:t>KITOS! </a:t>
            </a:r>
            <a:r>
              <a:rPr lang="fi-FI" sz="3200"/>
              <a:t>Tool kit </a:t>
            </a:r>
            <a:r>
              <a:rPr lang="fi-FI" sz="3200">
                <a:solidFill>
                  <a:srgbClr val="008FE1"/>
                </a:solidFill>
              </a:rPr>
              <a:t>– How to play </a:t>
            </a:r>
            <a:endParaRPr lang="fi-FI" dirty="0">
              <a:solidFill>
                <a:srgbClr val="008FE1"/>
              </a:solidFill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0BCC332-42A9-8975-22B8-459757EE1CD4}"/>
              </a:ext>
            </a:extLst>
          </p:cNvPr>
          <p:cNvSpPr txBox="1"/>
          <p:nvPr/>
        </p:nvSpPr>
        <p:spPr>
          <a:xfrm>
            <a:off x="601083" y="1662489"/>
            <a:ext cx="108358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ova" panose="020B0504020202020204" pitchFamily="34" charset="0"/>
              </a:rPr>
              <a:t>INTRODUCTION &amp; WARM UP DISCUSSION </a:t>
            </a:r>
            <a:r>
              <a:rPr lang="en-US" sz="2400" b="1" dirty="0">
                <a:latin typeface="Arial Nova" panose="020B0504020202020204" pitchFamily="34" charset="0"/>
                <a:sym typeface="Wingdings" panose="05000000000000000000" pitchFamily="2" charset="2"/>
              </a:rPr>
              <a:t>Time </a:t>
            </a:r>
            <a:r>
              <a:rPr lang="en-US" sz="2400" b="1" dirty="0">
                <a:latin typeface="Arial Nova" panose="020B0504020202020204" pitchFamily="34" charset="0"/>
              </a:rPr>
              <a:t>10 min</a:t>
            </a:r>
          </a:p>
          <a:p>
            <a:endParaRPr lang="en-US" dirty="0">
              <a:latin typeface="Arial Nova" panose="020B05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latin typeface="Arial Nova" panose="020B0504020202020204" pitchFamily="34" charset="0"/>
              </a:rPr>
              <a:t>Choose one person among the group who is a time manager and who uses sand timers to support workshop and playing activities.</a:t>
            </a:r>
          </a:p>
          <a:p>
            <a:pPr marL="342900" indent="-342900">
              <a:buFontTx/>
              <a:buAutoNum type="arabicPeriod"/>
            </a:pPr>
            <a:endParaRPr lang="en-US" dirty="0">
              <a:latin typeface="Arial Nova" panose="020B05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latin typeface="Arial Nova" panose="020B0504020202020204" pitchFamily="34" charset="0"/>
              </a:rPr>
              <a:t>Introduction and sharing experiences</a:t>
            </a:r>
          </a:p>
          <a:p>
            <a:pPr lvl="1"/>
            <a:r>
              <a:rPr lang="en-US" dirty="0">
                <a:latin typeface="Arial Nova" panose="020B0504020202020204" pitchFamily="34" charset="0"/>
              </a:rPr>
              <a:t>A) Within your group introduce yourself shortly (name, field of professionality) </a:t>
            </a:r>
          </a:p>
          <a:p>
            <a:pPr lvl="1"/>
            <a:r>
              <a:rPr lang="en-US" b="1" dirty="0">
                <a:latin typeface="Arial Nova" panose="020B0504020202020204" pitchFamily="34" charset="0"/>
              </a:rPr>
              <a:t>Time </a:t>
            </a:r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 Turn around black 30 sec sand timer/ person</a:t>
            </a:r>
          </a:p>
          <a:p>
            <a:pPr lvl="1"/>
            <a:endParaRPr lang="en-US" b="1" dirty="0">
              <a:latin typeface="Arial Nova" panose="020B0504020202020204" pitchFamily="34" charset="0"/>
            </a:endParaRPr>
          </a:p>
          <a:p>
            <a:pPr lvl="1"/>
            <a:r>
              <a:rPr lang="en-US" dirty="0">
                <a:latin typeface="Arial Nova" panose="020B0504020202020204" pitchFamily="34" charset="0"/>
              </a:rPr>
              <a:t>B) Discuss among your group your experiences related to settling in Finland  and/ or your job searching so far </a:t>
            </a:r>
          </a:p>
          <a:p>
            <a:pPr lvl="1"/>
            <a:r>
              <a:rPr lang="en-US" b="1" dirty="0">
                <a:latin typeface="Arial Nova" panose="020B0504020202020204" pitchFamily="34" charset="0"/>
              </a:rPr>
              <a:t>Time </a:t>
            </a:r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 Turn around blue 1 min sand timer / participant</a:t>
            </a:r>
            <a:endParaRPr lang="fi-FI" b="1" dirty="0">
              <a:latin typeface="Arial Nova" panose="020B0504020202020204" pitchFamily="34" charset="0"/>
            </a:endParaRPr>
          </a:p>
          <a:p>
            <a:endParaRPr lang="en-US" sz="1400" b="1" dirty="0">
              <a:latin typeface="Arial Nova" panose="020B0504020202020204" pitchFamily="34" charset="0"/>
            </a:endParaRPr>
          </a:p>
          <a:p>
            <a:endParaRPr lang="en-US" sz="1400" b="1" dirty="0">
              <a:latin typeface="Arial Nova" panose="020B0504020202020204" pitchFamily="34" charset="0"/>
            </a:endParaRPr>
          </a:p>
          <a:p>
            <a:endParaRPr lang="en-US" sz="1400" b="1" dirty="0">
              <a:latin typeface="Arial Nova" panose="020B0504020202020204" pitchFamily="34" charset="0"/>
            </a:endParaRP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FE716079-97AF-E6FA-5F5B-7D5AB6617B73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384D074B-C0FB-F2D6-1368-493F63EA089A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D3AABF35-14F7-0526-FB09-4F0E089EC38F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7" name="Kuva 6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0E47F631-0460-F4A3-F138-B47CC44C7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8" name="Kuva 7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036654C9-40F0-7FFC-01CB-09D1CF4F0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9" name="Kuva 8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DFD31572-9C8E-3E45-6B4D-33090B3F7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0" name="Kuva 9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B10899DE-9D7D-0D32-E462-C9161ECCC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A5D2436-4FC4-6D98-0FEE-1702EC708652}"/>
              </a:ext>
            </a:extLst>
          </p:cNvPr>
          <p:cNvSpPr txBox="1"/>
          <p:nvPr/>
        </p:nvSpPr>
        <p:spPr>
          <a:xfrm>
            <a:off x="602322" y="5514903"/>
            <a:ext cx="112724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8FE1"/>
                </a:solidFill>
                <a:latin typeface="Arial Nova" panose="020B0504020202020204" pitchFamily="34" charset="0"/>
              </a:rPr>
              <a:t>DISCUSS | DEEPEN YOUR UNDERSTANDING | GET NEW IDEAS ON HOW TO IMPROVE YOUR POSSIBILITIES TO GET EMPLOYED</a:t>
            </a:r>
            <a:r>
              <a:rPr lang="en-US" sz="1400" dirty="0">
                <a:solidFill>
                  <a:srgbClr val="008FE1"/>
                </a:solidFill>
                <a:latin typeface="Arial Nova" panose="020B0504020202020204" pitchFamily="34" charset="0"/>
              </a:rPr>
              <a:t> </a:t>
            </a:r>
            <a:endParaRPr lang="fi-FI" sz="1400" dirty="0">
              <a:solidFill>
                <a:srgbClr val="008FE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51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3FE5171C-B9BB-68C8-0525-743AFE3E0413}"/>
              </a:ext>
            </a:extLst>
          </p:cNvPr>
          <p:cNvSpPr txBox="1"/>
          <p:nvPr/>
        </p:nvSpPr>
        <p:spPr>
          <a:xfrm>
            <a:off x="602322" y="1582686"/>
            <a:ext cx="101116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Arial Nova" panose="020B0504020202020204" pitchFamily="34" charset="0"/>
            </a:endParaRPr>
          </a:p>
          <a:p>
            <a:r>
              <a:rPr lang="en-US" sz="2400" b="1" dirty="0">
                <a:latin typeface="Arial Nova" panose="020B0504020202020204" pitchFamily="34" charset="0"/>
              </a:rPr>
              <a:t>GETTING READY TO PLAY Time </a:t>
            </a:r>
            <a:r>
              <a:rPr lang="en-US" sz="2400" b="1" dirty="0">
                <a:latin typeface="Arial Nova" panose="020B0504020202020204" pitchFamily="34" charset="0"/>
                <a:sym typeface="Wingdings" panose="05000000000000000000" pitchFamily="2" charset="2"/>
              </a:rPr>
              <a:t> 10 min</a:t>
            </a:r>
          </a:p>
          <a:p>
            <a:endParaRPr lang="en-US" dirty="0">
              <a:latin typeface="Arial Nova" panose="020B050402020202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dirty="0">
                <a:latin typeface="Arial Nova" panose="020B0504020202020204" pitchFamily="34" charset="0"/>
              </a:rPr>
              <a:t>Choose one person who divides the cards and divide the cards among the players.</a:t>
            </a:r>
          </a:p>
          <a:p>
            <a:pPr marL="342900" indent="-342900">
              <a:buFont typeface="+mj-lt"/>
              <a:buAutoNum type="arabicPeriod" startAt="3"/>
            </a:pPr>
            <a:endParaRPr lang="en-US" dirty="0">
              <a:latin typeface="Arial Nova" panose="020B0504020202020204" pitchFamily="34" charset="0"/>
            </a:endParaRPr>
          </a:p>
          <a:p>
            <a:pPr marL="342900" indent="-342900">
              <a:buAutoNum type="arabicPeriod" startAt="3"/>
            </a:pPr>
            <a:r>
              <a:rPr lang="en-US" dirty="0">
                <a:latin typeface="Arial Nova" panose="020B0504020202020204" pitchFamily="34" charset="0"/>
              </a:rPr>
              <a:t>Read first quietly all the 5 learning areas in the KITOS! Game board and your personal cards.</a:t>
            </a:r>
          </a:p>
          <a:p>
            <a:pPr lvl="1"/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Time </a:t>
            </a:r>
            <a:r>
              <a:rPr lang="en-US" b="1" dirty="0">
                <a:latin typeface="Arial Nova" panose="020B0504020202020204" pitchFamily="34" charset="0"/>
              </a:rPr>
              <a:t> Turn around green 5 min sand timer for a quiet individual working time. </a:t>
            </a:r>
          </a:p>
          <a:p>
            <a:pPr lvl="1"/>
            <a:endParaRPr lang="en-US" b="1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3" name="Otsikko 8">
            <a:extLst>
              <a:ext uri="{FF2B5EF4-FFF2-40B4-BE49-F238E27FC236}">
                <a16:creationId xmlns:a16="http://schemas.microsoft.com/office/drawing/2014/main" id="{333E6724-22F1-5C7E-1E94-13BADE5DE53C}"/>
              </a:ext>
            </a:extLst>
          </p:cNvPr>
          <p:cNvSpPr txBox="1">
            <a:spLocks/>
          </p:cNvSpPr>
          <p:nvPr/>
        </p:nvSpPr>
        <p:spPr>
          <a:xfrm>
            <a:off x="602322" y="718786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>
              <a:tabLst>
                <a:tab pos="4303713" algn="l"/>
              </a:tabLst>
            </a:pPr>
            <a:r>
              <a:rPr lang="fi-FI" sz="4400" dirty="0"/>
              <a:t>KITOS! </a:t>
            </a:r>
            <a:r>
              <a:rPr lang="fi-FI" sz="3200" dirty="0" err="1"/>
              <a:t>Tool</a:t>
            </a:r>
            <a:r>
              <a:rPr lang="fi-FI" sz="3200" dirty="0"/>
              <a:t> </a:t>
            </a:r>
            <a:r>
              <a:rPr lang="fi-FI" sz="3200" dirty="0" err="1"/>
              <a:t>kit</a:t>
            </a:r>
            <a:r>
              <a:rPr lang="fi-FI" sz="3200" dirty="0"/>
              <a:t> </a:t>
            </a:r>
            <a:r>
              <a:rPr lang="fi-FI" sz="3200" dirty="0">
                <a:solidFill>
                  <a:srgbClr val="008FE1"/>
                </a:solidFill>
              </a:rPr>
              <a:t>– How to play </a:t>
            </a:r>
            <a:endParaRPr lang="fi-FI" dirty="0">
              <a:solidFill>
                <a:srgbClr val="008FE1"/>
              </a:solidFill>
            </a:endParaRP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EEC1D540-6C2C-1A13-2408-52BF436D07C2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02AB75A0-1FA5-D737-BF03-212D6AC5FBDF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E299A74B-914D-AE88-9BFE-C008B6CF281A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7" name="Kuva 6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14331C9E-8CBC-9CC0-5D16-C171FDEBE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8" name="Kuva 7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CA3C8DB6-C5B8-BA6C-D999-4971D0790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9" name="Kuva 8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09B94E10-8321-BEA7-7A53-80D8E03B6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0" name="Kuva 9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AD1FD603-46F7-32BE-3D52-991B26EA8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867D35C-AA0B-0FA4-8B0F-F18FAB6B67C6}"/>
              </a:ext>
            </a:extLst>
          </p:cNvPr>
          <p:cNvSpPr txBox="1"/>
          <p:nvPr/>
        </p:nvSpPr>
        <p:spPr>
          <a:xfrm>
            <a:off x="602322" y="5514903"/>
            <a:ext cx="112724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8FE1"/>
                </a:solidFill>
                <a:latin typeface="Arial Nova" panose="020B0504020202020204" pitchFamily="34" charset="0"/>
              </a:rPr>
              <a:t>DISCUSS | DEEPEN YOUR UNDERSTANDING | GET NEW IDEAS ON HOW TO IMPROVE YOUR POSSIBILITIES TO GET EMPLOYED</a:t>
            </a:r>
            <a:r>
              <a:rPr lang="en-US" sz="1400" dirty="0">
                <a:solidFill>
                  <a:srgbClr val="008FE1"/>
                </a:solidFill>
                <a:latin typeface="Arial Nova" panose="020B0504020202020204" pitchFamily="34" charset="0"/>
              </a:rPr>
              <a:t> </a:t>
            </a:r>
            <a:endParaRPr lang="fi-FI" sz="1400" dirty="0">
              <a:solidFill>
                <a:srgbClr val="008FE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539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4782E37A-4DAF-A5D4-6E99-4CB4E9013EB7}"/>
              </a:ext>
            </a:extLst>
          </p:cNvPr>
          <p:cNvSpPr txBox="1"/>
          <p:nvPr/>
        </p:nvSpPr>
        <p:spPr>
          <a:xfrm>
            <a:off x="611492" y="1582340"/>
            <a:ext cx="1065392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ova" panose="020B0504020202020204" pitchFamily="34" charset="0"/>
              </a:rPr>
              <a:t>PLAY Time </a:t>
            </a:r>
            <a:r>
              <a:rPr lang="en-US" sz="2400" b="1" dirty="0">
                <a:latin typeface="Arial Nova" panose="020B0504020202020204" pitchFamily="34" charset="0"/>
                <a:sym typeface="Wingdings" panose="05000000000000000000" pitchFamily="2" charset="2"/>
              </a:rPr>
              <a:t> 10-15 min</a:t>
            </a:r>
          </a:p>
          <a:p>
            <a:endParaRPr lang="en-US" b="1" dirty="0">
              <a:latin typeface="Arial Nova" panose="020B0504020202020204" pitchFamily="34" charset="0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en-US" dirty="0">
                <a:latin typeface="Arial Nova" panose="020B0504020202020204" pitchFamily="34" charset="0"/>
              </a:rPr>
              <a:t>Decide who is the player 1. who starts playing.  </a:t>
            </a:r>
          </a:p>
          <a:p>
            <a:endParaRPr lang="en-US" dirty="0">
              <a:latin typeface="Arial Nova" panose="020B0504020202020204" pitchFamily="34" charset="0"/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en-US" dirty="0">
                <a:latin typeface="Arial Nova" panose="020B0504020202020204" pitchFamily="34" charset="0"/>
              </a:rPr>
              <a:t>Play the cards one by one to the board placing them </a:t>
            </a:r>
            <a:r>
              <a:rPr lang="en-US" b="1" dirty="0">
                <a:latin typeface="Arial Nova" panose="020B0504020202020204" pitchFamily="34" charset="0"/>
              </a:rPr>
              <a:t>on the learning area that you think they fit the best</a:t>
            </a:r>
            <a:r>
              <a:rPr lang="en-US" dirty="0">
                <a:latin typeface="Arial Nova" panose="020B0504020202020204" pitchFamily="34" charset="0"/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When placing the cards on the KITOS! Game board just say loud out what is reading in the card – </a:t>
            </a:r>
            <a:r>
              <a:rPr lang="en-US" b="1" dirty="0">
                <a:latin typeface="Arial Nova" panose="020B0504020202020204" pitchFamily="34" charset="0"/>
              </a:rPr>
              <a:t>do not speak otherwise</a:t>
            </a:r>
            <a:r>
              <a:rPr lang="en-US" dirty="0">
                <a:latin typeface="Arial Nova" panose="020B0504020202020204" pitchFamily="34" charset="0"/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Take as many rounds as needed to place all the cards in the development areas. </a:t>
            </a:r>
          </a:p>
          <a:p>
            <a:pPr lvl="1"/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Time  Turn around red 10 min sand timer.</a:t>
            </a:r>
            <a:endParaRPr lang="en-US" sz="1600" dirty="0">
              <a:latin typeface="Arial Nova" panose="020B0504020202020204" pitchFamily="34" charset="0"/>
            </a:endParaRPr>
          </a:p>
        </p:txBody>
      </p:sp>
      <p:sp>
        <p:nvSpPr>
          <p:cNvPr id="3" name="Otsikko 8">
            <a:extLst>
              <a:ext uri="{FF2B5EF4-FFF2-40B4-BE49-F238E27FC236}">
                <a16:creationId xmlns:a16="http://schemas.microsoft.com/office/drawing/2014/main" id="{C31600C2-69AC-5125-7BAA-B56312456EF4}"/>
              </a:ext>
            </a:extLst>
          </p:cNvPr>
          <p:cNvSpPr txBox="1">
            <a:spLocks/>
          </p:cNvSpPr>
          <p:nvPr/>
        </p:nvSpPr>
        <p:spPr>
          <a:xfrm>
            <a:off x="602322" y="718440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>
              <a:tabLst>
                <a:tab pos="4303713" algn="l"/>
              </a:tabLst>
            </a:pPr>
            <a:r>
              <a:rPr lang="fi-FI" sz="4400" dirty="0"/>
              <a:t>KITOS! </a:t>
            </a:r>
            <a:r>
              <a:rPr lang="fi-FI" sz="3200" dirty="0" err="1"/>
              <a:t>Tool</a:t>
            </a:r>
            <a:r>
              <a:rPr lang="fi-FI" sz="3200" dirty="0"/>
              <a:t> </a:t>
            </a:r>
            <a:r>
              <a:rPr lang="fi-FI" sz="3200" dirty="0" err="1"/>
              <a:t>kit</a:t>
            </a:r>
            <a:r>
              <a:rPr lang="fi-FI" sz="3200" dirty="0"/>
              <a:t> </a:t>
            </a:r>
            <a:r>
              <a:rPr lang="fi-FI" sz="3200" dirty="0">
                <a:solidFill>
                  <a:srgbClr val="008FE1"/>
                </a:solidFill>
              </a:rPr>
              <a:t>– How to play </a:t>
            </a:r>
            <a:endParaRPr lang="fi-FI" dirty="0">
              <a:solidFill>
                <a:srgbClr val="008FE1"/>
              </a:solidFill>
            </a:endParaRP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927BCE56-6D63-43AE-7BEB-D5FC0C97A201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6CC94D8C-1A20-C5F0-381A-ACCD5DBA7F0C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E8DC8F55-E923-1AA4-4598-6657BE1991C4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7" name="Kuva 6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D7FA2990-9E78-AB3F-621D-31B2031C5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8" name="Kuva 7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1779FF8C-37BB-C24C-91E2-2058F7506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9" name="Kuva 8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E432B8FD-1595-D7F5-6652-D516B8282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0" name="Kuva 9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CDFC2E20-B78B-DA83-92B6-A5AEF9AE3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72C6A96-B348-0195-2165-F20426C858AF}"/>
              </a:ext>
            </a:extLst>
          </p:cNvPr>
          <p:cNvSpPr txBox="1"/>
          <p:nvPr/>
        </p:nvSpPr>
        <p:spPr>
          <a:xfrm>
            <a:off x="602322" y="5514903"/>
            <a:ext cx="112724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8FE1"/>
                </a:solidFill>
                <a:latin typeface="Arial Nova" panose="020B0504020202020204" pitchFamily="34" charset="0"/>
              </a:rPr>
              <a:t>DISCUSS | DEEPEN YOUR UNDERSTANDING | GET NEW IDEAS ON HOW TO IMPROVE YOUR POSSIBILITIES TO GET EMPLOYED</a:t>
            </a:r>
            <a:r>
              <a:rPr lang="en-US" sz="1400" dirty="0">
                <a:solidFill>
                  <a:srgbClr val="008FE1"/>
                </a:solidFill>
                <a:latin typeface="Arial Nova" panose="020B0504020202020204" pitchFamily="34" charset="0"/>
              </a:rPr>
              <a:t> </a:t>
            </a:r>
            <a:endParaRPr lang="fi-FI" sz="1400" dirty="0">
              <a:solidFill>
                <a:srgbClr val="008FE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27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6DC80AA1-4BD1-0589-1D5E-642EF08E1ADE}"/>
              </a:ext>
            </a:extLst>
          </p:cNvPr>
          <p:cNvSpPr txBox="1"/>
          <p:nvPr/>
        </p:nvSpPr>
        <p:spPr>
          <a:xfrm>
            <a:off x="611492" y="1569854"/>
            <a:ext cx="1077608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Nova" panose="020B0504020202020204" pitchFamily="34" charset="0"/>
              </a:rPr>
              <a:t>DISCUSS Time </a:t>
            </a:r>
            <a:r>
              <a:rPr lang="en-US" sz="2400" b="1" dirty="0">
                <a:latin typeface="Arial Nova" panose="020B0504020202020204" pitchFamily="34" charset="0"/>
                <a:sym typeface="Wingdings" panose="05000000000000000000" pitchFamily="2" charset="2"/>
              </a:rPr>
              <a:t> 15 min</a:t>
            </a:r>
            <a:endParaRPr lang="en-US" sz="2400" b="1" dirty="0">
              <a:latin typeface="Arial Nova" panose="020B0504020202020204" pitchFamily="34" charset="0"/>
            </a:endParaRPr>
          </a:p>
          <a:p>
            <a:endParaRPr lang="en-US" b="1" dirty="0"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en-US" dirty="0">
                <a:latin typeface="Arial Nova" panose="020B0504020202020204" pitchFamily="34" charset="0"/>
                <a:sym typeface="Wingdings" panose="05000000000000000000" pitchFamily="2" charset="2"/>
              </a:rPr>
              <a:t>After the cards are placed on the game board </a:t>
            </a:r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discuss the content of the learning areas </a:t>
            </a:r>
            <a:r>
              <a:rPr lang="en-US" dirty="0">
                <a:latin typeface="Arial Nova" panose="020B0504020202020204" pitchFamily="34" charset="0"/>
                <a:sym typeface="Wingdings" panose="05000000000000000000" pitchFamily="2" charset="2"/>
              </a:rPr>
              <a:t>and whether you would like to still move the cards to the different areas.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  <a:sym typeface="Wingdings" panose="05000000000000000000" pitchFamily="2" charset="2"/>
              </a:rPr>
              <a:t>Feel free to share your experiences by taking a discussion round among the group</a:t>
            </a:r>
          </a:p>
          <a:p>
            <a:pPr lvl="1"/>
            <a:r>
              <a:rPr lang="en-US" b="1" dirty="0">
                <a:latin typeface="Arial Nova" panose="020B0504020202020204" pitchFamily="34" charset="0"/>
                <a:sym typeface="Wingdings" panose="05000000000000000000" pitchFamily="2" charset="2"/>
              </a:rPr>
              <a:t>Time  Turn around first red 10 min sand timer which after turn around green 5 min sand timer = 15 min.</a:t>
            </a:r>
          </a:p>
          <a:p>
            <a:endParaRPr lang="fi-FI" sz="1400" dirty="0">
              <a:latin typeface="Arial Nova" panose="020B0504020202020204" pitchFamily="34" charset="0"/>
            </a:endParaRPr>
          </a:p>
        </p:txBody>
      </p:sp>
      <p:sp>
        <p:nvSpPr>
          <p:cNvPr id="3" name="Otsikko 8">
            <a:extLst>
              <a:ext uri="{FF2B5EF4-FFF2-40B4-BE49-F238E27FC236}">
                <a16:creationId xmlns:a16="http://schemas.microsoft.com/office/drawing/2014/main" id="{1A9D583B-5A06-56EB-6150-4CF5F5D3977E}"/>
              </a:ext>
            </a:extLst>
          </p:cNvPr>
          <p:cNvSpPr txBox="1">
            <a:spLocks/>
          </p:cNvSpPr>
          <p:nvPr/>
        </p:nvSpPr>
        <p:spPr>
          <a:xfrm>
            <a:off x="602322" y="687514"/>
            <a:ext cx="10515600" cy="633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>
              <a:tabLst>
                <a:tab pos="4303713" algn="l"/>
              </a:tabLst>
            </a:pPr>
            <a:r>
              <a:rPr lang="fi-FI" sz="4400" dirty="0"/>
              <a:t>KITOS! </a:t>
            </a:r>
            <a:r>
              <a:rPr lang="fi-FI" sz="3200" dirty="0" err="1"/>
              <a:t>Tool</a:t>
            </a:r>
            <a:r>
              <a:rPr lang="fi-FI" sz="3200" dirty="0"/>
              <a:t> </a:t>
            </a:r>
            <a:r>
              <a:rPr lang="fi-FI" sz="3200" dirty="0" err="1"/>
              <a:t>kit</a:t>
            </a:r>
            <a:r>
              <a:rPr lang="fi-FI" sz="3200" dirty="0"/>
              <a:t> </a:t>
            </a:r>
            <a:r>
              <a:rPr lang="fi-FI" sz="3200" dirty="0">
                <a:solidFill>
                  <a:srgbClr val="008FE1"/>
                </a:solidFill>
              </a:rPr>
              <a:t>– How to play </a:t>
            </a:r>
            <a:endParaRPr lang="fi-FI" dirty="0">
              <a:solidFill>
                <a:srgbClr val="008FE1"/>
              </a:solidFill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5604911-9B78-1424-761D-4EF242275BEA}"/>
              </a:ext>
            </a:extLst>
          </p:cNvPr>
          <p:cNvSpPr txBox="1"/>
          <p:nvPr/>
        </p:nvSpPr>
        <p:spPr>
          <a:xfrm>
            <a:off x="602322" y="5514903"/>
            <a:ext cx="112724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8FE1"/>
                </a:solidFill>
                <a:latin typeface="Arial Nova" panose="020B0504020202020204" pitchFamily="34" charset="0"/>
              </a:rPr>
              <a:t>DISCUSS | DEEPEN YOUR UNDERSTANDING | GET NEW IDEAS ON HOW TO IMPROVE YOUR POSSIBILITIES TO GET EMPLOYED</a:t>
            </a:r>
            <a:r>
              <a:rPr lang="en-US" sz="1400" dirty="0">
                <a:solidFill>
                  <a:srgbClr val="008FE1"/>
                </a:solidFill>
                <a:latin typeface="Arial Nova" panose="020B0504020202020204" pitchFamily="34" charset="0"/>
              </a:rPr>
              <a:t> </a:t>
            </a:r>
            <a:endParaRPr lang="fi-FI" sz="1400" dirty="0">
              <a:solidFill>
                <a:srgbClr val="008FE1"/>
              </a:solidFill>
              <a:latin typeface="Arial Nova" panose="020B0504020202020204" pitchFamily="34" charset="0"/>
            </a:endParaRP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DCD933EA-9952-FEBF-F7F4-B6D8900E6E7B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015EAE8C-11FF-899A-5E88-B464FD3BB2D1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C24CB41C-891B-23DA-696F-08142E9FEF2A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8" name="Kuva 7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1898ED6C-7A30-8D60-88DA-A8B0CC72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9" name="Kuva 8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6676D7B6-2596-89A6-5273-CDA6EA74C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0" name="Kuva 9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7E523D54-CD5B-FE7B-3E29-0EAB6A9C2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1" name="Kuva 10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0067F99B-5B39-4524-EC5A-4B209B6D0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3806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845EA1-9EA4-44C0-9418-487355870C68}"/>
              </a:ext>
            </a:extLst>
          </p:cNvPr>
          <p:cNvSpPr txBox="1">
            <a:spLocks/>
          </p:cNvSpPr>
          <p:nvPr/>
        </p:nvSpPr>
        <p:spPr>
          <a:xfrm>
            <a:off x="602322" y="704225"/>
            <a:ext cx="8310878" cy="8012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 dirty="0">
                <a:solidFill>
                  <a:schemeClr val="tx2"/>
                </a:solidFill>
              </a:rPr>
              <a:t>KITOS! </a:t>
            </a:r>
            <a:r>
              <a:rPr lang="fi-FI" sz="3200" dirty="0">
                <a:solidFill>
                  <a:schemeClr val="tx2"/>
                </a:solidFill>
              </a:rPr>
              <a:t>Tool </a:t>
            </a:r>
            <a:r>
              <a:rPr lang="fi-FI" sz="3200" dirty="0" err="1">
                <a:solidFill>
                  <a:schemeClr val="tx2"/>
                </a:solidFill>
              </a:rPr>
              <a:t>kit</a:t>
            </a:r>
            <a:r>
              <a:rPr lang="fi-FI" sz="3200" dirty="0">
                <a:solidFill>
                  <a:schemeClr val="tx2"/>
                </a:solidFill>
              </a:rPr>
              <a:t> - </a:t>
            </a:r>
            <a:r>
              <a:rPr lang="fi-FI" sz="3200" dirty="0" err="1">
                <a:solidFill>
                  <a:schemeClr val="tx2"/>
                </a:solidFill>
              </a:rPr>
              <a:t>Roadmap</a:t>
            </a:r>
            <a:endParaRPr lang="fi-FI" sz="3600" dirty="0">
              <a:solidFill>
                <a:schemeClr val="tx2"/>
              </a:solidFill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B025B50-D265-76CC-7E29-88B76FAF2555}"/>
              </a:ext>
            </a:extLst>
          </p:cNvPr>
          <p:cNvSpPr/>
          <p:nvPr/>
        </p:nvSpPr>
        <p:spPr>
          <a:xfrm>
            <a:off x="733985" y="1450824"/>
            <a:ext cx="10573467" cy="4472848"/>
          </a:xfrm>
          <a:prstGeom prst="rect">
            <a:avLst/>
          </a:prstGeom>
          <a:noFill/>
          <a:ln w="38100" cap="flat" cmpd="sng" algn="ctr">
            <a:solidFill>
              <a:srgbClr val="84CCF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B2DE400-DBF4-7DDF-5444-DDE5FEEA4395}"/>
              </a:ext>
            </a:extLst>
          </p:cNvPr>
          <p:cNvSpPr txBox="1"/>
          <p:nvPr/>
        </p:nvSpPr>
        <p:spPr>
          <a:xfrm>
            <a:off x="3389463" y="1671420"/>
            <a:ext cx="810976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Create a personal roadmap for strengthening your knowledge about Finnish working life, language, culture, and to find your place in the Finnish working life.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2F85EAF-F745-A30B-7A40-50E99CD4A7CB}"/>
              </a:ext>
            </a:extLst>
          </p:cNvPr>
          <p:cNvSpPr txBox="1"/>
          <p:nvPr/>
        </p:nvSpPr>
        <p:spPr>
          <a:xfrm>
            <a:off x="1110738" y="2397948"/>
            <a:ext cx="1989483" cy="20621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Instructions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Cut the cards out of the A4 paper.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Read them through once more.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35CDDAC-C181-7539-5FBC-80056B9C91AB}"/>
              </a:ext>
            </a:extLst>
          </p:cNvPr>
          <p:cNvSpPr txBox="1"/>
          <p:nvPr/>
        </p:nvSpPr>
        <p:spPr>
          <a:xfrm>
            <a:off x="3412362" y="2909638"/>
            <a:ext cx="4906211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3. </a:t>
            </a:r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Self-</a:t>
            </a:r>
            <a:r>
              <a:rPr lang="en-US" sz="1600" dirty="0" err="1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analyse</a:t>
            </a:r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 which of the activities or things in the cards you have done or experienced already and place the cards to the area which best describes your current situation.  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CD6FBAF-722F-C38F-0328-7B2EC711719B}"/>
              </a:ext>
            </a:extLst>
          </p:cNvPr>
          <p:cNvSpPr txBox="1"/>
          <p:nvPr/>
        </p:nvSpPr>
        <p:spPr>
          <a:xfrm>
            <a:off x="3412362" y="4116696"/>
            <a:ext cx="6097424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Already done or experienced 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= Place the cards on the green area</a:t>
            </a: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Started, partly done or partly experienced 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= Place the cards on the yellow area</a:t>
            </a:r>
          </a:p>
          <a:p>
            <a:pPr defTabSz="457200"/>
            <a:r>
              <a:rPr lang="en-US" sz="1600" b="1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Not started yet or have not yet experienced </a:t>
            </a:r>
          </a:p>
          <a:p>
            <a:pPr defTabSz="457200"/>
            <a:r>
              <a:rPr lang="en-US" sz="1600" dirty="0">
                <a:solidFill>
                  <a:prstClr val="black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= Place the cards on the red area</a:t>
            </a:r>
          </a:p>
          <a:p>
            <a:pPr defTabSz="457200"/>
            <a:endParaRPr lang="en-US" sz="1600" dirty="0">
              <a:solidFill>
                <a:prstClr val="black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E0145D2D-664D-37B6-4ED0-B04BC6F5B0C3}"/>
              </a:ext>
            </a:extLst>
          </p:cNvPr>
          <p:cNvSpPr/>
          <p:nvPr/>
        </p:nvSpPr>
        <p:spPr>
          <a:xfrm>
            <a:off x="1110738" y="1590926"/>
            <a:ext cx="1703411" cy="80128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480060">
              <a:defRPr/>
            </a:pPr>
            <a:r>
              <a:rPr lang="fi-FI" sz="2800" b="1" kern="0" dirty="0">
                <a:solidFill>
                  <a:prstClr val="black"/>
                </a:solidFill>
                <a:latin typeface="Arial Black" panose="020B0A04020102020204" pitchFamily="34" charset="0"/>
              </a:rPr>
              <a:t>KITOS! </a:t>
            </a:r>
          </a:p>
          <a:p>
            <a:pPr defTabSz="480060">
              <a:defRPr/>
            </a:pPr>
            <a:r>
              <a:rPr lang="fi-FI" sz="1400" b="1" kern="0" dirty="0" err="1">
                <a:solidFill>
                  <a:prstClr val="black"/>
                </a:solidFill>
                <a:latin typeface="Arial Black" panose="020B0A04020102020204" pitchFamily="34" charset="0"/>
              </a:rPr>
              <a:t>Roadmap</a:t>
            </a:r>
            <a:endParaRPr lang="fi-FI" sz="1400" b="1" kern="0" dirty="0">
              <a:solidFill>
                <a:prstClr val="black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F4C0C69-CA78-47B0-E8B2-7AE4C1AA7FDC}"/>
              </a:ext>
            </a:extLst>
          </p:cNvPr>
          <p:cNvSpPr txBox="1"/>
          <p:nvPr/>
        </p:nvSpPr>
        <p:spPr>
          <a:xfrm>
            <a:off x="8697627" y="2921545"/>
            <a:ext cx="23118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 Nova" panose="020B0504020202020204" pitchFamily="34" charset="0"/>
              </a:rPr>
              <a:t>4. After you have placed the cards on the roadmap, </a:t>
            </a:r>
            <a:r>
              <a:rPr lang="en-US" sz="1600" dirty="0" err="1">
                <a:latin typeface="Arial Nova" panose="020B0504020202020204" pitchFamily="34" charset="0"/>
              </a:rPr>
              <a:t>analyse</a:t>
            </a:r>
            <a:r>
              <a:rPr lang="en-US" sz="1600" dirty="0">
                <a:latin typeface="Arial Nova" panose="020B0504020202020204" pitchFamily="34" charset="0"/>
              </a:rPr>
              <a:t> your current situation and create a personal plan to focus on the yellow and red area activities.</a:t>
            </a: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F3520AE2-E02F-C7B5-5897-33F885B41E37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E49D21C9-CD38-7B51-2979-95E087EEABA3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CAB05750-0DAC-E0D0-8608-03D913BDA9FB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8AE466DC-89D3-16FF-2DB4-3D827F071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5E448EE0-1AD5-C22F-D7A4-11741C9C4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8F4F296E-7601-304E-FEA2-182B9B87B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BB4D565B-1E66-B256-FF63-F8BA169EE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2885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866411" y="3086725"/>
            <a:ext cx="616151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Taustaohjeistus fasilitaattorille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C459A289-4DD6-4694-95CE-92BD6E0DC51F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4D18EC92-D906-4945-8DB0-D0C7334DF522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F0DF4653-311F-8FF2-E954-E017AADD29C3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A41244B-6D20-C995-F165-2F748C738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97759E18-D141-F469-71F7-042078881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2ED13BB7-865F-39F1-BDFC-047C037AF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7AB85B1E-7240-953C-2B46-954CD7568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1226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CA0874DC-DEAC-5DAA-E8B0-6107FD8393B4}"/>
              </a:ext>
            </a:extLst>
          </p:cNvPr>
          <p:cNvSpPr txBox="1">
            <a:spLocks/>
          </p:cNvSpPr>
          <p:nvPr/>
        </p:nvSpPr>
        <p:spPr>
          <a:xfrm>
            <a:off x="976459" y="1493934"/>
            <a:ext cx="7957115" cy="51854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endParaRPr lang="fi-FI" sz="2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FCC6D90-B39E-BEE1-E891-D49B29F496D1}"/>
              </a:ext>
            </a:extLst>
          </p:cNvPr>
          <p:cNvSpPr txBox="1"/>
          <p:nvPr/>
        </p:nvSpPr>
        <p:spPr>
          <a:xfrm>
            <a:off x="654398" y="1800785"/>
            <a:ext cx="874989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b="1" dirty="0"/>
          </a:p>
          <a:p>
            <a:r>
              <a:rPr lang="fi-FI" b="1" dirty="0">
                <a:latin typeface="Arial Nova" panose="020B0504020202020204" pitchFamily="34" charset="0"/>
              </a:rPr>
              <a:t>Osana työllisyyspalveluiden toimintaa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Ensivaiheen tapaamiseen ulkomaalaistaustaisen työnhakijan tai opiskelijan kanssa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Kaikkiin työnhaun vaiheisiin </a:t>
            </a: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 esim. </a:t>
            </a:r>
            <a:r>
              <a:rPr lang="fi-FI" dirty="0">
                <a:latin typeface="Arial Nova" panose="020B0504020202020204" pitchFamily="34" charset="0"/>
              </a:rPr>
              <a:t>työnhakutyöpajat, verkostoitumistilaisuudet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Kotoutumiskoulutuksen osaksi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Osaksi </a:t>
            </a:r>
            <a:r>
              <a:rPr lang="fi-FI" dirty="0" err="1">
                <a:latin typeface="Arial Nova" panose="020B0504020202020204" pitchFamily="34" charset="0"/>
              </a:rPr>
              <a:t>Talent</a:t>
            </a:r>
            <a:r>
              <a:rPr lang="fi-FI" dirty="0">
                <a:latin typeface="Arial Nova" panose="020B0504020202020204" pitchFamily="34" charset="0"/>
              </a:rPr>
              <a:t> Vantaan palveluita </a:t>
            </a: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 </a:t>
            </a:r>
            <a:r>
              <a:rPr lang="fi-FI" dirty="0">
                <a:latin typeface="Arial Nova" panose="020B0504020202020204" pitchFamily="34" charset="0"/>
              </a:rPr>
              <a:t>esim. osana Vainu-klinikkaa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b="1" dirty="0">
              <a:latin typeface="Arial Nova" panose="020B0504020202020204" pitchFamily="34" charset="0"/>
            </a:endParaRPr>
          </a:p>
          <a:p>
            <a:r>
              <a:rPr lang="fi-FI" b="1" dirty="0">
                <a:latin typeface="Arial Nova" panose="020B0504020202020204" pitchFamily="34" charset="0"/>
              </a:rPr>
              <a:t>Osana korkeakoulujen opiskelijapalveluita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Tutor-toiminta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Opintojen ohjaus </a:t>
            </a: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 </a:t>
            </a:r>
            <a:r>
              <a:rPr lang="fi-FI" dirty="0">
                <a:latin typeface="Arial Nova" panose="020B0504020202020204" pitchFamily="34" charset="0"/>
              </a:rPr>
              <a:t>puuttuvan osaamisen tunnistaminen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Urapalvelut </a:t>
            </a: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 esim. </a:t>
            </a:r>
            <a:r>
              <a:rPr lang="fi-FI" dirty="0" err="1">
                <a:latin typeface="Arial Nova" panose="020B0504020202020204" pitchFamily="34" charset="0"/>
              </a:rPr>
              <a:t>Opintocoach</a:t>
            </a:r>
            <a:r>
              <a:rPr lang="fi-FI" dirty="0">
                <a:latin typeface="Arial Nova" panose="020B0504020202020204" pitchFamily="34" charset="0"/>
              </a:rPr>
              <a:t>- palvelu, valmistumiskeskustelu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Opintojakson aluksi osana tutustumista </a:t>
            </a:r>
            <a:r>
              <a:rPr lang="fi-FI" dirty="0">
                <a:latin typeface="Arial Nova" panose="020B0504020202020204" pitchFamily="34" charset="0"/>
                <a:sym typeface="Wingdings" panose="05000000000000000000" pitchFamily="2" charset="2"/>
              </a:rPr>
              <a:t> </a:t>
            </a:r>
            <a:r>
              <a:rPr lang="fi-FI" dirty="0">
                <a:latin typeface="Arial Nova" panose="020B0504020202020204" pitchFamily="34" charset="0"/>
              </a:rPr>
              <a:t>esim. vain peli-osio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 Nova" panose="020B0504020202020204" pitchFamily="34" charset="0"/>
              </a:rPr>
              <a:t>Osana erilaisia opintojaksoja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41CA3DD8-F335-8F56-50AB-078FB6D35265}"/>
              </a:ext>
            </a:extLst>
          </p:cNvPr>
          <p:cNvSpPr txBox="1">
            <a:spLocks/>
          </p:cNvSpPr>
          <p:nvPr/>
        </p:nvSpPr>
        <p:spPr>
          <a:xfrm>
            <a:off x="647016" y="842326"/>
            <a:ext cx="10434640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>
                <a:latin typeface="Arial Black" panose="020B0A04020102020204" pitchFamily="34" charset="0"/>
              </a:rPr>
              <a:t>Mihin tilanteisiin KITOS! sopii erityisesti?</a:t>
            </a:r>
            <a:endParaRPr lang="fi-FI" sz="3200" dirty="0"/>
          </a:p>
          <a:p>
            <a:br>
              <a:rPr lang="fi-FI" sz="3200" dirty="0"/>
            </a:br>
            <a:endParaRPr lang="fi-FI" sz="3200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70840672-9507-ED7E-B927-C7658CAD0309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9" name="Tekstiruutu 8">
              <a:extLst>
                <a:ext uri="{FF2B5EF4-FFF2-40B4-BE49-F238E27FC236}">
                  <a16:creationId xmlns:a16="http://schemas.microsoft.com/office/drawing/2014/main" id="{3BED02CB-5EB6-EFE0-9ECA-E627F45E649A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E0A54ECA-4606-968E-3DE0-9C49879B016C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1" name="Kuva 10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9FCC8DB8-B088-BCE6-4957-9A1187AA7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2" name="Kuva 11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272CFE4B-CD18-C001-F42A-06307BA30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E29E24E5-FDB9-ADB6-C849-489BD9222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1BC5EB59-C341-534C-8DC0-593DF0246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3004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56;p6">
            <a:extLst>
              <a:ext uri="{FF2B5EF4-FFF2-40B4-BE49-F238E27FC236}">
                <a16:creationId xmlns:a16="http://schemas.microsoft.com/office/drawing/2014/main" id="{E178DA2C-293B-47E1-7AB2-B183DED2743A}"/>
              </a:ext>
            </a:extLst>
          </p:cNvPr>
          <p:cNvSpPr/>
          <p:nvPr/>
        </p:nvSpPr>
        <p:spPr>
          <a:xfrm>
            <a:off x="7955162" y="2887415"/>
            <a:ext cx="3437405" cy="2833569"/>
          </a:xfrm>
          <a:prstGeom prst="roundRect">
            <a:avLst>
              <a:gd name="adj" fmla="val 7596"/>
            </a:avLst>
          </a:prstGeom>
          <a:noFill/>
          <a:ln w="63500" cap="flat" cmpd="sng">
            <a:solidFill>
              <a:srgbClr val="7CC4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6" name="Kuva 5" descr="Kuva, joka sisältää kohteen teksti, siluetti&#10;&#10;Kuvaus luotu automaattisesti">
            <a:extLst>
              <a:ext uri="{FF2B5EF4-FFF2-40B4-BE49-F238E27FC236}">
                <a16:creationId xmlns:a16="http://schemas.microsoft.com/office/drawing/2014/main" id="{F43CC6D4-4857-1010-D487-AEA4D1529A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59614" r="66763" b="26920"/>
          <a:stretch/>
        </p:blipFill>
        <p:spPr>
          <a:xfrm>
            <a:off x="8211446" y="1373383"/>
            <a:ext cx="3092455" cy="1546329"/>
          </a:xfrm>
          <a:prstGeom prst="rect">
            <a:avLst/>
          </a:prstGeom>
        </p:spPr>
      </p:pic>
      <p:pic>
        <p:nvPicPr>
          <p:cNvPr id="7" name="Kuva 6" descr="Kuva, joka sisältää kohteen teksti, siluetti&#10;&#10;Kuvaus luotu automaattisesti">
            <a:extLst>
              <a:ext uri="{FF2B5EF4-FFF2-40B4-BE49-F238E27FC236}">
                <a16:creationId xmlns:a16="http://schemas.microsoft.com/office/drawing/2014/main" id="{96B7DA62-5ED8-E53F-E7F2-0D52E6EECB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59614" r="66763" b="26920"/>
          <a:stretch/>
        </p:blipFill>
        <p:spPr>
          <a:xfrm>
            <a:off x="4703641" y="1375402"/>
            <a:ext cx="3092455" cy="1546329"/>
          </a:xfrm>
          <a:prstGeom prst="rect">
            <a:avLst/>
          </a:prstGeom>
        </p:spPr>
      </p:pic>
      <p:pic>
        <p:nvPicPr>
          <p:cNvPr id="8" name="Kuva 7" descr="Kuva, joka sisältää kohteen teksti, siluetti&#10;&#10;Kuvaus luotu automaattisesti">
            <a:extLst>
              <a:ext uri="{FF2B5EF4-FFF2-40B4-BE49-F238E27FC236}">
                <a16:creationId xmlns:a16="http://schemas.microsoft.com/office/drawing/2014/main" id="{00765211-AF37-A1C5-DCCC-BA4B024A9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t="59614" r="66763" b="26920"/>
          <a:stretch/>
        </p:blipFill>
        <p:spPr>
          <a:xfrm>
            <a:off x="1183775" y="1373384"/>
            <a:ext cx="3092455" cy="1546329"/>
          </a:xfrm>
          <a:prstGeom prst="rect">
            <a:avLst/>
          </a:prstGeom>
        </p:spPr>
      </p:pic>
      <p:sp>
        <p:nvSpPr>
          <p:cNvPr id="9" name="Google Shape;149;p6">
            <a:extLst>
              <a:ext uri="{FF2B5EF4-FFF2-40B4-BE49-F238E27FC236}">
                <a16:creationId xmlns:a16="http://schemas.microsoft.com/office/drawing/2014/main" id="{263528F0-4855-9B60-73AA-BA0C21278B33}"/>
              </a:ext>
            </a:extLst>
          </p:cNvPr>
          <p:cNvSpPr/>
          <p:nvPr/>
        </p:nvSpPr>
        <p:spPr>
          <a:xfrm>
            <a:off x="900330" y="2883056"/>
            <a:ext cx="3437405" cy="3370511"/>
          </a:xfrm>
          <a:prstGeom prst="roundRect">
            <a:avLst>
              <a:gd name="adj" fmla="val 7596"/>
            </a:avLst>
          </a:prstGeom>
          <a:noFill/>
          <a:ln w="63500" cap="flat" cmpd="sng">
            <a:solidFill>
              <a:srgbClr val="7CC4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153;p6">
            <a:extLst>
              <a:ext uri="{FF2B5EF4-FFF2-40B4-BE49-F238E27FC236}">
                <a16:creationId xmlns:a16="http://schemas.microsoft.com/office/drawing/2014/main" id="{87C02803-086C-94EF-F65E-B55EA2EB9DF7}"/>
              </a:ext>
            </a:extLst>
          </p:cNvPr>
          <p:cNvSpPr/>
          <p:nvPr/>
        </p:nvSpPr>
        <p:spPr>
          <a:xfrm>
            <a:off x="4427746" y="2912513"/>
            <a:ext cx="3437405" cy="3620834"/>
          </a:xfrm>
          <a:prstGeom prst="roundRect">
            <a:avLst>
              <a:gd name="adj" fmla="val 7596"/>
            </a:avLst>
          </a:prstGeom>
          <a:noFill/>
          <a:ln w="63500" cap="flat" cmpd="sng">
            <a:solidFill>
              <a:srgbClr val="7CC4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6FA2A6AD-50BE-9F7D-5865-FE8463CD5495}"/>
              </a:ext>
            </a:extLst>
          </p:cNvPr>
          <p:cNvSpPr txBox="1">
            <a:spLocks/>
          </p:cNvSpPr>
          <p:nvPr/>
        </p:nvSpPr>
        <p:spPr>
          <a:xfrm>
            <a:off x="602322" y="752385"/>
            <a:ext cx="7221985" cy="8108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KITOS! Palvelupolku</a:t>
            </a:r>
          </a:p>
        </p:txBody>
      </p:sp>
      <p:sp>
        <p:nvSpPr>
          <p:cNvPr id="13" name="Google Shape;151;p6">
            <a:extLst>
              <a:ext uri="{FF2B5EF4-FFF2-40B4-BE49-F238E27FC236}">
                <a16:creationId xmlns:a16="http://schemas.microsoft.com/office/drawing/2014/main" id="{8BE39C16-AAC1-2D36-F554-E9E67ECCD443}"/>
              </a:ext>
            </a:extLst>
          </p:cNvPr>
          <p:cNvSpPr txBox="1"/>
          <p:nvPr/>
        </p:nvSpPr>
        <p:spPr>
          <a:xfrm>
            <a:off x="1072804" y="3068164"/>
            <a:ext cx="3092455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Koko palvelupolun suunnittelu/ mihin KITOS! -työpaja liittyy ja mitä tapahtuu sen jälkeen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Työpajatilan varaaminen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Mahdollisten tarjoilujen varaaminen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Työpajaosallistujien kutsuminen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KITOS! -työkalupakin materiaalien tulostus tai varaaminen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Työpajan toteutuksen käytännön suunnittelu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fi-FI" sz="1400" kern="0" dirty="0">
              <a:solidFill>
                <a:srgbClr val="4F4F4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endParaRPr sz="1400" kern="0" dirty="0">
              <a:solidFill>
                <a:srgbClr val="4F4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55;p6">
            <a:extLst>
              <a:ext uri="{FF2B5EF4-FFF2-40B4-BE49-F238E27FC236}">
                <a16:creationId xmlns:a16="http://schemas.microsoft.com/office/drawing/2014/main" id="{1256EAA4-2FCC-2C4D-684B-7AD4EE759F84}"/>
              </a:ext>
            </a:extLst>
          </p:cNvPr>
          <p:cNvSpPr txBox="1"/>
          <p:nvPr/>
        </p:nvSpPr>
        <p:spPr>
          <a:xfrm>
            <a:off x="4566300" y="3034480"/>
            <a:ext cx="3229796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Opasteet paikoilleen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Työpajatilan järjestely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Esityskone ja -projektori kuntoon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Tarjoilut kuntoon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Tervetuloa työpajaan 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KITOS! -työkalupakin lyhyt esittely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Pelisessio ja tiekartan rakentaminen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Aihealueen palveluiden esittely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Palautekeskustelu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Kiitos osallistumisesta 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Työpajatilan kuntoon laittaminen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KITOS! -työkalupakkien pakkaaminen ja mahdollinen palauttaminen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endParaRPr lang="fi-FI" sz="1400" kern="0" dirty="0">
              <a:solidFill>
                <a:srgbClr val="4F4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73;p6">
            <a:extLst>
              <a:ext uri="{FF2B5EF4-FFF2-40B4-BE49-F238E27FC236}">
                <a16:creationId xmlns:a16="http://schemas.microsoft.com/office/drawing/2014/main" id="{8869BA97-8159-C47E-FA2E-BCF109E38A48}"/>
              </a:ext>
            </a:extLst>
          </p:cNvPr>
          <p:cNvSpPr txBox="1"/>
          <p:nvPr/>
        </p:nvSpPr>
        <p:spPr>
          <a:xfrm>
            <a:off x="5337256" y="759192"/>
            <a:ext cx="639199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i-FI" sz="2400" b="1" kern="0" dirty="0">
                <a:solidFill>
                  <a:schemeClr val="accent2"/>
                </a:solidFill>
                <a:latin typeface="Arial Black" panose="020B0A04020102020204" pitchFamily="34" charset="0"/>
                <a:cs typeface="Arial"/>
                <a:sym typeface="Arial"/>
              </a:rPr>
              <a:t>polun päävaiheet ja muistilistat</a:t>
            </a:r>
            <a:endParaRPr lang="fi-FI" sz="1600" kern="0" dirty="0">
              <a:solidFill>
                <a:schemeClr val="accent2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16" name="Google Shape;172;p6">
            <a:extLst>
              <a:ext uri="{FF2B5EF4-FFF2-40B4-BE49-F238E27FC236}">
                <a16:creationId xmlns:a16="http://schemas.microsoft.com/office/drawing/2014/main" id="{533B0702-2169-FF58-23F7-77250CEF47FC}"/>
              </a:ext>
            </a:extLst>
          </p:cNvPr>
          <p:cNvSpPr txBox="1"/>
          <p:nvPr/>
        </p:nvSpPr>
        <p:spPr>
          <a:xfrm>
            <a:off x="1615074" y="2167017"/>
            <a:ext cx="2191006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r>
              <a:rPr lang="fi-FI" sz="1200" b="1" kern="0" dirty="0">
                <a:solidFill>
                  <a:schemeClr val="accent1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VALMISTAUTUMINEN KITOS! -TYÖPAJAAN</a:t>
            </a:r>
            <a:endParaRPr sz="1200" kern="0" dirty="0">
              <a:solidFill>
                <a:schemeClr val="accent1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17" name="Google Shape;165;p6">
            <a:extLst>
              <a:ext uri="{FF2B5EF4-FFF2-40B4-BE49-F238E27FC236}">
                <a16:creationId xmlns:a16="http://schemas.microsoft.com/office/drawing/2014/main" id="{95E4449A-256F-3CE6-D61F-FB4B43C615C6}"/>
              </a:ext>
            </a:extLst>
          </p:cNvPr>
          <p:cNvSpPr txBox="1"/>
          <p:nvPr/>
        </p:nvSpPr>
        <p:spPr>
          <a:xfrm>
            <a:off x="8530578" y="1942867"/>
            <a:ext cx="2482808" cy="746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br>
              <a:rPr lang="fi-FI" sz="1200" b="1" kern="0" dirty="0">
                <a:solidFill>
                  <a:schemeClr val="tx2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</a:br>
            <a:r>
              <a:rPr lang="fi-FI" sz="1200" b="1" kern="0" dirty="0">
                <a:solidFill>
                  <a:schemeClr val="tx2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KITOS! -TYÖPAJAN JÄLKEEN</a:t>
            </a:r>
            <a:endParaRPr sz="1200" kern="0" dirty="0">
              <a:solidFill>
                <a:schemeClr val="tx2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21F2A9E7-47C5-2263-83B2-135944865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15542" y="318246"/>
            <a:ext cx="1154050" cy="1072394"/>
          </a:xfrm>
          <a:prstGeom prst="rect">
            <a:avLst/>
          </a:prstGeom>
        </p:spPr>
      </p:pic>
      <p:sp>
        <p:nvSpPr>
          <p:cNvPr id="19" name="Google Shape;172;p6">
            <a:extLst>
              <a:ext uri="{FF2B5EF4-FFF2-40B4-BE49-F238E27FC236}">
                <a16:creationId xmlns:a16="http://schemas.microsoft.com/office/drawing/2014/main" id="{2E4A7DB9-F1F1-522F-E949-D8C2200DDCEE}"/>
              </a:ext>
            </a:extLst>
          </p:cNvPr>
          <p:cNvSpPr txBox="1"/>
          <p:nvPr/>
        </p:nvSpPr>
        <p:spPr>
          <a:xfrm>
            <a:off x="2277339" y="1945272"/>
            <a:ext cx="916280" cy="31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r>
              <a:rPr lang="fi-FI" sz="4000" b="1" kern="0" dirty="0">
                <a:solidFill>
                  <a:schemeClr val="accent1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1</a:t>
            </a:r>
            <a:endParaRPr sz="4000" kern="0" dirty="0">
              <a:solidFill>
                <a:schemeClr val="accent1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20" name="Google Shape;165;p6">
            <a:extLst>
              <a:ext uri="{FF2B5EF4-FFF2-40B4-BE49-F238E27FC236}">
                <a16:creationId xmlns:a16="http://schemas.microsoft.com/office/drawing/2014/main" id="{F5C22AA1-E234-4697-EED6-E4E2054F48ED}"/>
              </a:ext>
            </a:extLst>
          </p:cNvPr>
          <p:cNvSpPr txBox="1"/>
          <p:nvPr/>
        </p:nvSpPr>
        <p:spPr>
          <a:xfrm>
            <a:off x="5031556" y="2066330"/>
            <a:ext cx="2482808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br>
              <a:rPr lang="fi-FI" sz="1200" b="1" kern="0" dirty="0">
                <a:solidFill>
                  <a:schemeClr val="tx2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</a:br>
            <a:r>
              <a:rPr lang="fi-FI" sz="1200" b="1" kern="0" dirty="0">
                <a:solidFill>
                  <a:schemeClr val="tx2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KITOS! -TYÖPAJA</a:t>
            </a:r>
            <a:endParaRPr sz="1200" kern="0" dirty="0">
              <a:solidFill>
                <a:schemeClr val="tx2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21" name="Google Shape;172;p6">
            <a:extLst>
              <a:ext uri="{FF2B5EF4-FFF2-40B4-BE49-F238E27FC236}">
                <a16:creationId xmlns:a16="http://schemas.microsoft.com/office/drawing/2014/main" id="{3F7CBDA2-26B3-C523-0211-977ECB36B14F}"/>
              </a:ext>
            </a:extLst>
          </p:cNvPr>
          <p:cNvSpPr txBox="1"/>
          <p:nvPr/>
        </p:nvSpPr>
        <p:spPr>
          <a:xfrm>
            <a:off x="5800007" y="1942867"/>
            <a:ext cx="916280" cy="31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r>
              <a:rPr lang="fi-FI" sz="4000" b="1" kern="0" dirty="0">
                <a:solidFill>
                  <a:schemeClr val="accent1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2</a:t>
            </a:r>
            <a:endParaRPr sz="4000" kern="0" dirty="0">
              <a:solidFill>
                <a:schemeClr val="accent1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22" name="Google Shape;172;p6">
            <a:extLst>
              <a:ext uri="{FF2B5EF4-FFF2-40B4-BE49-F238E27FC236}">
                <a16:creationId xmlns:a16="http://schemas.microsoft.com/office/drawing/2014/main" id="{846E2DCC-D972-27E3-FBF9-DB5555571B19}"/>
              </a:ext>
            </a:extLst>
          </p:cNvPr>
          <p:cNvSpPr txBox="1"/>
          <p:nvPr/>
        </p:nvSpPr>
        <p:spPr>
          <a:xfrm>
            <a:off x="9299533" y="1942866"/>
            <a:ext cx="916280" cy="31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ts val="1680"/>
              </a:lnSpc>
              <a:buClr>
                <a:srgbClr val="000000"/>
              </a:buClr>
              <a:buFont typeface="Arial"/>
              <a:buNone/>
            </a:pPr>
            <a:r>
              <a:rPr lang="fi-FI" sz="4000" b="1" kern="0" dirty="0">
                <a:solidFill>
                  <a:schemeClr val="accent1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3</a:t>
            </a:r>
            <a:endParaRPr sz="4000" kern="0" dirty="0">
              <a:solidFill>
                <a:schemeClr val="accent1"/>
              </a:solidFill>
              <a:latin typeface="Arial Black" panose="020B0A04020102020204" pitchFamily="34" charset="0"/>
              <a:cs typeface="Arial"/>
              <a:sym typeface="Arial"/>
            </a:endParaRPr>
          </a:p>
        </p:txBody>
      </p:sp>
      <p:sp>
        <p:nvSpPr>
          <p:cNvPr id="24" name="Google Shape;151;p6">
            <a:extLst>
              <a:ext uri="{FF2B5EF4-FFF2-40B4-BE49-F238E27FC236}">
                <a16:creationId xmlns:a16="http://schemas.microsoft.com/office/drawing/2014/main" id="{7CA00AC2-B776-78AF-A098-DC7AB67DFE58}"/>
              </a:ext>
            </a:extLst>
          </p:cNvPr>
          <p:cNvSpPr txBox="1"/>
          <p:nvPr/>
        </p:nvSpPr>
        <p:spPr>
          <a:xfrm>
            <a:off x="8127636" y="3025107"/>
            <a:ext cx="3092455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Kiitosviesti palvelulinkkeineen osallistujille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Mahdolliset jatko-ohjaustapaamiset</a:t>
            </a:r>
          </a:p>
          <a:p>
            <a:pPr marL="285750" indent="-285750">
              <a:buClr>
                <a:srgbClr val="000000"/>
              </a:buClr>
              <a:buFont typeface="Wingdings" panose="05000000000000000000" pitchFamily="2" charset="2"/>
              <a:buChar char="q"/>
            </a:pPr>
            <a:r>
              <a:rPr lang="fi-FI" sz="1400" kern="0" dirty="0">
                <a:solidFill>
                  <a:srgbClr val="4F4F4F"/>
                </a:solidFill>
                <a:latin typeface="Arial"/>
                <a:ea typeface="Arial"/>
                <a:cs typeface="Arial"/>
                <a:sym typeface="Arial"/>
              </a:rPr>
              <a:t>Mahdollinen jatkotehtävä opiskelijoille</a:t>
            </a:r>
            <a:endParaRPr sz="1400" kern="0" dirty="0">
              <a:solidFill>
                <a:srgbClr val="4F4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Ryhmä 25">
            <a:extLst>
              <a:ext uri="{FF2B5EF4-FFF2-40B4-BE49-F238E27FC236}">
                <a16:creationId xmlns:a16="http://schemas.microsoft.com/office/drawing/2014/main" id="{F48C291C-233A-EDEC-8097-CED283BA81BE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27" name="Tekstiruutu 26">
              <a:extLst>
                <a:ext uri="{FF2B5EF4-FFF2-40B4-BE49-F238E27FC236}">
                  <a16:creationId xmlns:a16="http://schemas.microsoft.com/office/drawing/2014/main" id="{27E96352-16D2-B738-CFDD-B0F13CD0A7B9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28" name="Tekstiruutu 27">
              <a:extLst>
                <a:ext uri="{FF2B5EF4-FFF2-40B4-BE49-F238E27FC236}">
                  <a16:creationId xmlns:a16="http://schemas.microsoft.com/office/drawing/2014/main" id="{AFAA13DC-CA46-FE26-DFE8-40E8473001B5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29" name="Kuva 28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F5B43D6B-A9CB-3ACD-D7F0-53A24D899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30" name="Kuva 29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8FACDFE9-D0CD-992C-4FD9-0EDF0E924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31" name="Kuva 30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CA2B63C0-E7FC-E7BD-1E2B-9F79F55F8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32" name="Kuva 31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EDAD7983-5476-04CB-D950-1027C3803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708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D8A6FB-8DF0-C328-8622-44DB358F12E8}"/>
              </a:ext>
            </a:extLst>
          </p:cNvPr>
          <p:cNvSpPr txBox="1">
            <a:spLocks/>
          </p:cNvSpPr>
          <p:nvPr/>
        </p:nvSpPr>
        <p:spPr>
          <a:xfrm>
            <a:off x="526237" y="785530"/>
            <a:ext cx="1012309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600"/>
              <a:t>Työpajan tarvikelista</a:t>
            </a:r>
            <a:endParaRPr lang="fi-FI" sz="3600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1C565E4-0F9C-FBE9-288C-1A656576857D}"/>
              </a:ext>
            </a:extLst>
          </p:cNvPr>
          <p:cNvSpPr txBox="1"/>
          <p:nvPr/>
        </p:nvSpPr>
        <p:spPr>
          <a:xfrm>
            <a:off x="600872" y="1953163"/>
            <a:ext cx="674441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Pelilaudat ja pelikortit pelaamiseen </a:t>
            </a:r>
          </a:p>
          <a:p>
            <a:r>
              <a:rPr lang="fi-FI" sz="1600" b="1" dirty="0">
                <a:latin typeface="Arial Nova" panose="020B0504020202020204" pitchFamily="34" charset="0"/>
              </a:rPr>
              <a:t>       (2-5 hlö/ lauta, pelikortit 32kpl)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Tiekarttapohjat A3/ jokaiselle osallistujalle 1X A3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Pelikortit printattuina A4/ jokaiselle osallistujalle 1 setti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Teipit/ liimat - jokaiselle osallistujalle omat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Sakset - jokaiselle osallistujalle omat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Tiimalasisetti jokaiseen ryhmätyöskentelypöytään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Pelin esittelyn ja ohjeistuksen diasetti ja tietokone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i-FI" sz="1600" b="1" dirty="0">
                <a:latin typeface="Arial Nova" panose="020B0504020202020204" pitchFamily="34" charset="0"/>
              </a:rPr>
              <a:t>Palveluiden esittelyyn liittyvät materiaalit</a:t>
            </a:r>
          </a:p>
          <a:p>
            <a:endParaRPr lang="fi-FI" sz="1600" b="1" dirty="0">
              <a:latin typeface="Arial Nova" panose="020B0504020202020204" pitchFamily="34" charset="0"/>
            </a:endParaRPr>
          </a:p>
          <a:p>
            <a:r>
              <a:rPr lang="fi-FI" sz="1600" b="1" dirty="0">
                <a:latin typeface="Arial Nova" panose="020B0504020202020204" pitchFamily="34" charset="0"/>
              </a:rPr>
              <a:t>Muista myös mahdolliset tarjoilut.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1400" dirty="0"/>
          </a:p>
          <a:p>
            <a:r>
              <a:rPr lang="en-US" sz="1400" dirty="0"/>
              <a:t> </a:t>
            </a:r>
            <a:endParaRPr lang="fi-FI" sz="1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047E428-DFD3-0011-480D-D223B206E7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06" y="4124592"/>
            <a:ext cx="1170013" cy="1618654"/>
          </a:xfrm>
          <a:prstGeom prst="rect">
            <a:avLst/>
          </a:prstGeom>
          <a:ln>
            <a:solidFill>
              <a:srgbClr val="008FE1"/>
            </a:solidFill>
          </a:ln>
        </p:spPr>
      </p:pic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E5241FAD-2AF7-347C-D43B-8B806CE1EF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331" y="4124592"/>
            <a:ext cx="1220563" cy="1618654"/>
          </a:xfrm>
          <a:prstGeom prst="rect">
            <a:avLst/>
          </a:prstGeom>
          <a:ln>
            <a:solidFill>
              <a:srgbClr val="008FE1"/>
            </a:solidFill>
          </a:ln>
        </p:spPr>
      </p:pic>
      <p:pic>
        <p:nvPicPr>
          <p:cNvPr id="7" name="Kuva 6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330BD9DB-457D-0E9D-A4FC-904B698D96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104" y="4124592"/>
            <a:ext cx="1192591" cy="1618654"/>
          </a:xfrm>
          <a:prstGeom prst="rect">
            <a:avLst/>
          </a:prstGeom>
          <a:ln>
            <a:solidFill>
              <a:srgbClr val="008FE1"/>
            </a:solidFill>
          </a:ln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60F32D97-8D75-197C-1951-328175FE9F73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9" name="Tekstiruutu 8">
              <a:extLst>
                <a:ext uri="{FF2B5EF4-FFF2-40B4-BE49-F238E27FC236}">
                  <a16:creationId xmlns:a16="http://schemas.microsoft.com/office/drawing/2014/main" id="{344A2BDE-550B-F1A0-D473-6862A5407665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0E86057D-D37C-51F7-7E37-E698B8E6E28E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1" name="Kuva 10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09DCD566-BB16-B304-5F49-27AAFD989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2" name="Kuva 11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75E4B526-2913-4333-FAAC-172EC2328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3" name="Kuva 12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F2C28543-15A4-8E7F-3C57-5DB9CF99C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4" name="Kuva 13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381D2751-D133-7E7D-EC65-012741EC9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  <p:pic>
        <p:nvPicPr>
          <p:cNvPr id="15" name="Kuva 14">
            <a:extLst>
              <a:ext uri="{FF2B5EF4-FFF2-40B4-BE49-F238E27FC236}">
                <a16:creationId xmlns:a16="http://schemas.microsoft.com/office/drawing/2014/main" id="{8D4EA6A6-8442-A00F-C64A-04566D18073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06" y="1048451"/>
            <a:ext cx="4234988" cy="299073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2448212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22275D-D67F-71EC-A598-C4E425CF5A5D}"/>
              </a:ext>
            </a:extLst>
          </p:cNvPr>
          <p:cNvSpPr txBox="1">
            <a:spLocks/>
          </p:cNvSpPr>
          <p:nvPr/>
        </p:nvSpPr>
        <p:spPr>
          <a:xfrm>
            <a:off x="612964" y="393955"/>
            <a:ext cx="10515600" cy="10449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Työpajan eteneminen fasilitaattorin näkökulmasta</a:t>
            </a:r>
          </a:p>
        </p:txBody>
      </p:sp>
      <p:graphicFrame>
        <p:nvGraphicFramePr>
          <p:cNvPr id="3" name="Taulukko 3">
            <a:extLst>
              <a:ext uri="{FF2B5EF4-FFF2-40B4-BE49-F238E27FC236}">
                <a16:creationId xmlns:a16="http://schemas.microsoft.com/office/drawing/2014/main" id="{8BD17355-B8BB-106F-F673-EB1170630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262349"/>
              </p:ext>
            </p:extLst>
          </p:nvPr>
        </p:nvGraphicFramePr>
        <p:xfrm>
          <a:off x="758788" y="1474587"/>
          <a:ext cx="9329448" cy="44831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0566">
                  <a:extLst>
                    <a:ext uri="{9D8B030D-6E8A-4147-A177-3AD203B41FA5}">
                      <a16:colId xmlns:a16="http://schemas.microsoft.com/office/drawing/2014/main" val="3733775713"/>
                    </a:ext>
                  </a:extLst>
                </a:gridCol>
                <a:gridCol w="7438882">
                  <a:extLst>
                    <a:ext uri="{9D8B030D-6E8A-4147-A177-3AD203B41FA5}">
                      <a16:colId xmlns:a16="http://schemas.microsoft.com/office/drawing/2014/main" val="2306126898"/>
                    </a:ext>
                  </a:extLst>
                </a:gridCol>
              </a:tblGrid>
              <a:tr h="406043">
                <a:tc gridSpan="2">
                  <a:txBody>
                    <a:bodyPr/>
                    <a:lstStyle/>
                    <a:p>
                      <a:r>
                        <a:rPr lang="fi-FI" dirty="0"/>
                        <a:t>Workshop </a:t>
                      </a:r>
                      <a:r>
                        <a:rPr lang="fi-FI" dirty="0" err="1"/>
                        <a:t>sricpt</a:t>
                      </a:r>
                      <a:r>
                        <a:rPr lang="fi-FI" dirty="0"/>
                        <a:t> and </a:t>
                      </a:r>
                      <a:r>
                        <a:rPr lang="fi-FI" dirty="0" err="1"/>
                        <a:t>timetable</a:t>
                      </a:r>
                      <a:r>
                        <a:rPr lang="fi-FI" dirty="0"/>
                        <a:t> 90-120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96520"/>
                  </a:ext>
                </a:extLst>
              </a:tr>
              <a:tr h="1034573">
                <a:tc>
                  <a:txBody>
                    <a:bodyPr/>
                    <a:lstStyle/>
                    <a:p>
                      <a:r>
                        <a:rPr lang="fi-FI" sz="1400" dirty="0"/>
                        <a:t>30-60 min </a:t>
                      </a:r>
                      <a:r>
                        <a:rPr lang="fi-FI" sz="1400" dirty="0" err="1"/>
                        <a:t>prior</a:t>
                      </a:r>
                      <a:r>
                        <a:rPr lang="fi-FI" sz="1400" dirty="0"/>
                        <a:t> the workshop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/>
                        <a:t>The workshop arrangements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Arranging group tables and chairs/ 1 table per max 5 persons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Setting up KITOS! Tool Kit for the tables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Setting up the presentation slides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241662"/>
                  </a:ext>
                </a:extLst>
              </a:tr>
              <a:tr h="567347">
                <a:tc>
                  <a:txBody>
                    <a:bodyPr/>
                    <a:lstStyle/>
                    <a:p>
                      <a:r>
                        <a:rPr lang="fi-FI" sz="1400" dirty="0"/>
                        <a:t>10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/>
                        <a:t>Welcome to KITOS! Tool Kit workshop</a:t>
                      </a:r>
                    </a:p>
                    <a:p>
                      <a:r>
                        <a:rPr lang="en-GB" sz="1400" noProof="0" dirty="0"/>
                        <a:t>KITOS! Tool kit – What is it &amp; how to use 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416109"/>
                  </a:ext>
                </a:extLst>
              </a:tr>
              <a:tr h="1501801">
                <a:tc>
                  <a:txBody>
                    <a:bodyPr/>
                    <a:lstStyle/>
                    <a:p>
                      <a:r>
                        <a:rPr lang="fi-FI" sz="1400" dirty="0"/>
                        <a:t>70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noProof="0" dirty="0"/>
                        <a:t>Playing KITOS! Tool kit (estimated timescales per activity)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Introduction of the participants &amp; warm up discussion 10 min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Getting ready to play 10 min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Play 10 min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Discuss 15 min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GB" sz="1400" noProof="0" dirty="0"/>
                        <a:t>Roadmap 20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608218"/>
                  </a:ext>
                </a:extLst>
              </a:tr>
              <a:tr h="406043">
                <a:tc>
                  <a:txBody>
                    <a:bodyPr/>
                    <a:lstStyle/>
                    <a:p>
                      <a:r>
                        <a:rPr lang="fi-FI" sz="1400" dirty="0"/>
                        <a:t>20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Introducing services related to the content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6684332"/>
                  </a:ext>
                </a:extLst>
              </a:tr>
              <a:tr h="567347">
                <a:tc>
                  <a:txBody>
                    <a:bodyPr/>
                    <a:lstStyle/>
                    <a:p>
                      <a:r>
                        <a:rPr lang="fi-FI" sz="1400" dirty="0"/>
                        <a:t>10 min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noProof="0" dirty="0">
                          <a:solidFill>
                            <a:schemeClr val="tx1"/>
                          </a:solidFill>
                        </a:rPr>
                        <a:t>Collecting feedback</a:t>
                      </a:r>
                    </a:p>
                    <a:p>
                      <a:r>
                        <a:rPr lang="en-GB" sz="1400" noProof="0" dirty="0"/>
                        <a:t>Thank you &amp; closing the workshop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415245"/>
                  </a:ext>
                </a:extLst>
              </a:tr>
            </a:tbl>
          </a:graphicData>
        </a:graphic>
      </p:graphicFrame>
      <p:grpSp>
        <p:nvGrpSpPr>
          <p:cNvPr id="4" name="Ryhmä 3">
            <a:extLst>
              <a:ext uri="{FF2B5EF4-FFF2-40B4-BE49-F238E27FC236}">
                <a16:creationId xmlns:a16="http://schemas.microsoft.com/office/drawing/2014/main" id="{3F8B9ABC-231B-E241-E1C8-766517F6845E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7A4D10AB-F245-33D3-4DDB-FA2537D5FD73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3AE58657-A0BE-A109-FD0B-9E87F662F492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7" name="Kuva 6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6F2F7E30-3F8C-5996-784C-62A73C7BB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8" name="Kuva 7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1F4C1A4E-F723-439D-1D67-0909D7960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9" name="Kuva 8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A60DB6D7-9642-E687-7D97-4E6207D3C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0" name="Kuva 9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03D89019-1C91-4792-0924-2EB43AFC4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0225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866411" y="3086725"/>
            <a:ext cx="6161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Pelilauta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50D298F7-2D77-D9CF-4B4F-1B3620E9F83E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F60F9B6D-A6D5-392F-46DF-D99B655D2B2D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010F48B1-B650-5625-5442-3D4E5CDDAFC4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7337C971-7E44-FE5D-C47F-4DDC3567E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6AADCFFA-45D2-00FA-8FEA-014CA2F9F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893285B9-8985-E49D-45B7-B25C987C9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3EAD4364-87DF-FC15-17B4-F763DB76C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328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3CC177CD-E79F-532C-823B-4BDB19FC346D}"/>
              </a:ext>
            </a:extLst>
          </p:cNvPr>
          <p:cNvSpPr txBox="1">
            <a:spLocks/>
          </p:cNvSpPr>
          <p:nvPr/>
        </p:nvSpPr>
        <p:spPr>
          <a:xfrm>
            <a:off x="461064" y="735219"/>
            <a:ext cx="256261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 dirty="0"/>
              <a:t>KITOS! </a:t>
            </a:r>
            <a:r>
              <a:rPr lang="fi-FI" sz="2400" dirty="0" err="1"/>
              <a:t>Game</a:t>
            </a:r>
            <a:r>
              <a:rPr lang="fi-FI" sz="2400" dirty="0"/>
              <a:t> </a:t>
            </a:r>
            <a:r>
              <a:rPr lang="fi-FI" sz="2400" dirty="0" err="1"/>
              <a:t>board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F23C163-F068-41F2-4E2E-CAFAD5E8EC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38" y="0"/>
            <a:ext cx="9711172" cy="6858000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4055437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866411" y="3086725"/>
            <a:ext cx="6161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Pelikortit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D23043B6-7B8F-02AB-5478-3DD7BDE2DC16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C4B8CCC2-CEA0-CCCA-9236-E297743BE0FD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55E007E2-6371-2001-4901-70D719C94513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C4EFFCF4-1748-2282-D579-C57BBB6B6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A0772E62-7533-D1C8-53D9-ED0A43F8F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9C651D3A-B0E3-7D0D-041D-B9D1946C4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8BF6F397-0C05-47B2-2A72-BA027EBE8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1046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D35847-25ED-0633-7499-4A2AA4FA6824}"/>
              </a:ext>
            </a:extLst>
          </p:cNvPr>
          <p:cNvSpPr txBox="1">
            <a:spLocks/>
          </p:cNvSpPr>
          <p:nvPr/>
        </p:nvSpPr>
        <p:spPr>
          <a:xfrm>
            <a:off x="437354" y="787721"/>
            <a:ext cx="256261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/>
              <a:t>KITOS! </a:t>
            </a:r>
            <a:r>
              <a:rPr lang="fi-FI" sz="2400"/>
              <a:t>Tool kit cards</a:t>
            </a:r>
            <a:endParaRPr lang="fi-FI" dirty="0"/>
          </a:p>
        </p:txBody>
      </p:sp>
      <p:pic>
        <p:nvPicPr>
          <p:cNvPr id="3" name="Kuva 2" descr="Kuva, joka sisältää kohteen teksti, kuitti&#10;&#10;Kuvaus luotu automaattisesti">
            <a:extLst>
              <a:ext uri="{FF2B5EF4-FFF2-40B4-BE49-F238E27FC236}">
                <a16:creationId xmlns:a16="http://schemas.microsoft.com/office/drawing/2014/main" id="{4F858936-3506-54E8-9CB5-B2C4C281AF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584" y="544398"/>
            <a:ext cx="3780066" cy="5384741"/>
          </a:xfrm>
          <a:prstGeom prst="rect">
            <a:avLst/>
          </a:prstGeom>
          <a:ln w="12700">
            <a:solidFill>
              <a:schemeClr val="accent5"/>
            </a:solidFill>
          </a:ln>
        </p:spPr>
      </p:pic>
      <p:pic>
        <p:nvPicPr>
          <p:cNvPr id="4" name="Kuva 3" descr="Kuva, joka sisältää kohteen teksti, kuitti&#10;&#10;Kuvaus luotu automaattisesti">
            <a:extLst>
              <a:ext uri="{FF2B5EF4-FFF2-40B4-BE49-F238E27FC236}">
                <a16:creationId xmlns:a16="http://schemas.microsoft.com/office/drawing/2014/main" id="{5C176377-0C89-3948-0AB4-33DB5173B2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18" y="544398"/>
            <a:ext cx="3780066" cy="5388447"/>
          </a:xfrm>
          <a:prstGeom prst="rect">
            <a:avLst/>
          </a:prstGeom>
          <a:ln w="12700">
            <a:solidFill>
              <a:schemeClr val="accent5"/>
            </a:solidFill>
          </a:ln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F4ADE437-777B-3E37-D0D5-BF96F3D9DA19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9CADF740-5691-7CD1-B98A-5C640C28B279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FEE7CBF6-9954-33CB-DA13-24ED4A65F66F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8" name="Kuva 7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F209F22-89F2-4EFF-1D4F-937DF265F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9" name="Kuva 8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BDF0249F-A52B-5A18-59F0-821337107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0" name="Kuva 9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C2CA7C02-EC51-BD78-ECE5-DA73501C1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1" name="Kuva 10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C4BA9AE7-2E93-D9DE-B410-F27648A04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5939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E726B44-558F-870D-A72E-DD6184A9B5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6585" r="12089" b="8640"/>
          <a:stretch/>
        </p:blipFill>
        <p:spPr>
          <a:xfrm rot="900000">
            <a:off x="-1735055" y="-681052"/>
            <a:ext cx="12407300" cy="980136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CC53378A-4627-95BA-A5D7-7DCBA2C38C9E}"/>
              </a:ext>
            </a:extLst>
          </p:cNvPr>
          <p:cNvSpPr txBox="1"/>
          <p:nvPr/>
        </p:nvSpPr>
        <p:spPr>
          <a:xfrm>
            <a:off x="1866411" y="3086725"/>
            <a:ext cx="61615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  <a:defRPr/>
            </a:pPr>
            <a:r>
              <a:rPr lang="fi-FI" sz="4400" dirty="0">
                <a:solidFill>
                  <a:schemeClr val="bg1"/>
                </a:solidFill>
                <a:latin typeface="Arial Black" panose="020B0A04020102020204" pitchFamily="34" charset="0"/>
              </a:rPr>
              <a:t>KITOS! Tiekartta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pPr>
            <a:endParaRPr kumimoji="0" lang="fi-FI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Ryhmä 1">
            <a:extLst>
              <a:ext uri="{FF2B5EF4-FFF2-40B4-BE49-F238E27FC236}">
                <a16:creationId xmlns:a16="http://schemas.microsoft.com/office/drawing/2014/main" id="{348F8630-2FA9-14CD-1DA2-0066BFDB3F34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85987BC7-8164-B732-52E6-883BB229A8F3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E191F2B1-633E-2E4A-F165-D83E9C27F725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25E5840C-CABD-8060-020F-F57E9DD40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E0D53057-B98B-10B2-FB6F-075E5AE6B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50A71AAC-FF88-0AD4-BAB9-4DFE07A36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3F6A4AF7-E1BD-F889-37E8-F6E330F13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1534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97B679-E0F4-BA5D-25DF-2D3C0C957DFA}"/>
              </a:ext>
            </a:extLst>
          </p:cNvPr>
          <p:cNvSpPr txBox="1">
            <a:spLocks/>
          </p:cNvSpPr>
          <p:nvPr/>
        </p:nvSpPr>
        <p:spPr>
          <a:xfrm>
            <a:off x="478940" y="716367"/>
            <a:ext cx="3166067" cy="8012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4400" dirty="0">
                <a:solidFill>
                  <a:schemeClr val="tx2"/>
                </a:solidFill>
              </a:rPr>
              <a:t>KITOS! </a:t>
            </a:r>
            <a:r>
              <a:rPr lang="fi-FI" sz="2400" dirty="0">
                <a:solidFill>
                  <a:schemeClr val="tx2"/>
                </a:solidFill>
              </a:rPr>
              <a:t>Tool </a:t>
            </a:r>
            <a:r>
              <a:rPr lang="fi-FI" sz="2400" dirty="0" err="1">
                <a:solidFill>
                  <a:schemeClr val="tx2"/>
                </a:solidFill>
              </a:rPr>
              <a:t>kit</a:t>
            </a:r>
            <a:r>
              <a:rPr lang="fi-FI" sz="2400" dirty="0">
                <a:solidFill>
                  <a:schemeClr val="tx2"/>
                </a:solidFill>
              </a:rPr>
              <a:t> - </a:t>
            </a:r>
            <a:r>
              <a:rPr lang="fi-FI" sz="2400" dirty="0" err="1">
                <a:solidFill>
                  <a:schemeClr val="tx2"/>
                </a:solidFill>
              </a:rPr>
              <a:t>RoadMap</a:t>
            </a:r>
            <a:endParaRPr lang="fi-FI" sz="3600" dirty="0">
              <a:solidFill>
                <a:schemeClr val="tx2"/>
              </a:solidFill>
            </a:endParaRPr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5F3D51C-1A8D-D3DB-2EB2-D89F3886FB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319" y="101794"/>
            <a:ext cx="5017828" cy="6654412"/>
          </a:xfrm>
          <a:prstGeom prst="rect">
            <a:avLst/>
          </a:prstGeom>
          <a:ln w="12700">
            <a:solidFill>
              <a:schemeClr val="accent5"/>
            </a:solidFill>
          </a:ln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8F31EEBE-40A0-2DDC-D903-948617418665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C46CBE13-898D-9790-D476-2113C678628A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57756498-717D-74B1-CCF5-315D809FC95B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7" name="Kuva 6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2B3202EA-8F77-4CAE-82BF-D946639FB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8" name="Kuva 7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A0D1285C-21B4-CA58-CCC1-C04E6F9E8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9" name="Kuva 8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41E6F47A-7397-7C94-C421-EDF8574BE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0" name="Kuva 9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F0F7935C-E77C-7DB2-8949-A3E537DB1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4560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CBF3D955-96FD-8479-AE0B-1BA5970E1C47}"/>
              </a:ext>
            </a:extLst>
          </p:cNvPr>
          <p:cNvSpPr txBox="1"/>
          <p:nvPr/>
        </p:nvSpPr>
        <p:spPr>
          <a:xfrm>
            <a:off x="930551" y="2821490"/>
            <a:ext cx="375574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Lotte Koivulainen</a:t>
            </a:r>
            <a:endParaRPr lang="fi-FI" sz="1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Projektiasiantuntija, </a:t>
            </a:r>
            <a:r>
              <a:rPr lang="fi-FI" sz="14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Talent</a:t>
            </a:r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Vantaa</a:t>
            </a:r>
          </a:p>
          <a:p>
            <a:endParaRPr lang="fi-FI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Vantaan kaupunki</a:t>
            </a:r>
            <a:endParaRPr lang="fi-FI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</a:t>
            </a:r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linkeinopalveluiden yksikkö / Elinkeinopalvelut</a:t>
            </a:r>
            <a:r>
              <a:rPr lang="fi-FI" sz="1400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+358 </a:t>
            </a:r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40 190 6401</a:t>
            </a:r>
          </a:p>
          <a:p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lotte.koivulainen@vantaa.fi</a:t>
            </a:r>
            <a:endParaRPr lang="fi-FI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br>
              <a:rPr lang="fi-FI" sz="1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r>
              <a:rPr lang="fi-FI" sz="1400" u="sng" dirty="0"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www.vantaa.fi</a:t>
            </a:r>
            <a:endParaRPr lang="fi-FI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E3ED29B-A39B-7838-5526-A98BC858B48C}"/>
              </a:ext>
            </a:extLst>
          </p:cNvPr>
          <p:cNvSpPr txBox="1"/>
          <p:nvPr/>
        </p:nvSpPr>
        <p:spPr>
          <a:xfrm>
            <a:off x="4890881" y="2821490"/>
            <a:ext cx="375574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Anniina Honko</a:t>
            </a:r>
            <a:r>
              <a:rPr lang="fi-FI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nen</a:t>
            </a:r>
            <a:endParaRPr lang="fi-FI" sz="1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Hanke</a:t>
            </a:r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asiantuntija</a:t>
            </a:r>
          </a:p>
          <a:p>
            <a:endParaRPr lang="fi-FI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Laurea-ammattikorkeakoulu</a:t>
            </a:r>
            <a:endParaRPr lang="fi-FI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+358 40 673 9875</a:t>
            </a:r>
            <a:endParaRPr lang="fi-FI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400" dirty="0">
                <a:solidFill>
                  <a:srgbClr val="201F1E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anniina.honkonen@laurea.fi</a:t>
            </a:r>
            <a:br>
              <a:rPr lang="fi-FI" sz="1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br>
              <a:rPr lang="fi-FI" sz="14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</a:br>
            <a:r>
              <a:rPr lang="fi-FI" sz="1400" u="sng" dirty="0">
                <a:effectLst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www.laurea.fi</a:t>
            </a:r>
            <a:endParaRPr lang="fi-FI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8F91CCE0-E5D9-A18C-7229-B0EFF0664831}"/>
              </a:ext>
            </a:extLst>
          </p:cNvPr>
          <p:cNvSpPr txBox="1"/>
          <p:nvPr/>
        </p:nvSpPr>
        <p:spPr>
          <a:xfrm>
            <a:off x="8142059" y="2821489"/>
            <a:ext cx="60951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effectLst/>
                <a:ea typeface="Calibri" panose="020F0502020204030204" pitchFamily="34" charset="0"/>
              </a:rPr>
              <a:t>Krista Keränen </a:t>
            </a:r>
            <a:endParaRPr lang="fi-FI" sz="1400" b="1" dirty="0">
              <a:effectLst/>
              <a:ea typeface="Calibri" panose="020F0502020204030204" pitchFamily="34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</a:rPr>
              <a:t>Business Designer, Educator &amp; Researcher</a:t>
            </a:r>
            <a:endParaRPr lang="fi-FI" sz="1400" dirty="0">
              <a:effectLst/>
              <a:ea typeface="Calibri" panose="020F0502020204030204" pitchFamily="34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</a:rPr>
              <a:t>CEO &amp; Founding Partner</a:t>
            </a:r>
            <a:endParaRPr lang="fi-FI" sz="1400" dirty="0">
              <a:effectLst/>
              <a:ea typeface="Calibri" panose="020F0502020204030204" pitchFamily="34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</a:rPr>
              <a:t> </a:t>
            </a:r>
            <a:endParaRPr lang="fi-FI" sz="1400" dirty="0">
              <a:effectLst/>
              <a:ea typeface="Calibri" panose="020F0502020204030204" pitchFamily="34" charset="0"/>
            </a:endParaRPr>
          </a:p>
          <a:p>
            <a:r>
              <a:rPr lang="en-GB" sz="1400" dirty="0">
                <a:effectLst/>
                <a:ea typeface="Calibri" panose="020F0502020204030204" pitchFamily="34" charset="0"/>
              </a:rPr>
              <a:t>Vision Factory Oy  </a:t>
            </a:r>
          </a:p>
          <a:p>
            <a:r>
              <a:rPr lang="en-GB" sz="1400" dirty="0">
                <a:effectLst/>
                <a:ea typeface="Calibri" panose="020F0502020204030204" pitchFamily="34" charset="0"/>
              </a:rPr>
              <a:t>+358 46 8567483</a:t>
            </a:r>
          </a:p>
          <a:p>
            <a:r>
              <a:rPr lang="en-GB" sz="1400" dirty="0">
                <a:ea typeface="Calibri" panose="020F0502020204030204" pitchFamily="34" charset="0"/>
              </a:rPr>
              <a:t>krista.Keränen@visionfactory.fi</a:t>
            </a:r>
            <a:endParaRPr lang="en-GB" sz="1400" dirty="0">
              <a:effectLst/>
              <a:ea typeface="Calibri" panose="020F0502020204030204" pitchFamily="34" charset="0"/>
            </a:endParaRPr>
          </a:p>
          <a:p>
            <a:endParaRPr lang="fi-FI" sz="1400" dirty="0">
              <a:effectLst/>
              <a:ea typeface="Calibri" panose="020F0502020204030204" pitchFamily="34" charset="0"/>
            </a:endParaRPr>
          </a:p>
          <a:p>
            <a:r>
              <a:rPr lang="en-GB" sz="1400" u="sng" dirty="0">
                <a:effectLst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www.visionfactory.fi</a:t>
            </a:r>
            <a:endParaRPr lang="fi-FI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4BB6E83-F26B-1A8C-961A-4EE2FD17D867}"/>
              </a:ext>
            </a:extLst>
          </p:cNvPr>
          <p:cNvSpPr txBox="1"/>
          <p:nvPr/>
        </p:nvSpPr>
        <p:spPr>
          <a:xfrm>
            <a:off x="930551" y="1749218"/>
            <a:ext cx="396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/>
              <a:t>Yhteystiedot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DDFAC553-081B-0615-2395-0EF9D0C33721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64EDCD50-D5F1-635D-7C43-7E88CB819C61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8" name="Tekstiruutu 7">
              <a:extLst>
                <a:ext uri="{FF2B5EF4-FFF2-40B4-BE49-F238E27FC236}">
                  <a16:creationId xmlns:a16="http://schemas.microsoft.com/office/drawing/2014/main" id="{D64ED4E1-62B6-2E96-70F6-EAF4F32FFB59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9" name="Kuva 8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F7957F4E-24AA-1E19-D174-40AF63402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0" name="Kuva 9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BC17C90D-EC6D-7308-9448-D2FE882DB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1" name="Kuva 10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5ACC39AD-B997-6632-7CEF-A76B2D92B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2" name="Kuva 11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38B28829-CCFE-0FCA-D778-31FB00F1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092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562" y="2932957"/>
            <a:ext cx="9297326" cy="2070375"/>
          </a:xfrm>
        </p:spPr>
        <p:txBody>
          <a:bodyPr/>
          <a:lstStyle/>
          <a:p>
            <a:r>
              <a:rPr lang="fi-FI" sz="4400" dirty="0"/>
              <a:t>Kiitos!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1F2B168A-A536-DB46-43B0-5779207FFD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pic>
        <p:nvPicPr>
          <p:cNvPr id="8" name="Kuva 7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4BCF7819-FC77-9220-6AB3-D381F3086E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1" name="Kuva 10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FE55FD62-B778-9740-9E45-2FA52C4BCE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pic>
        <p:nvPicPr>
          <p:cNvPr id="12" name="Kuva 11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6611BEB9-F10F-97E7-051B-9B6D244BC9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652C8E75-6C6A-B9F9-80B8-6D6B95213A21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pic>
        <p:nvPicPr>
          <p:cNvPr id="10" name="Kuva 9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3C7117CB-E9CB-183E-546E-4BA890686CF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441" y="6345132"/>
            <a:ext cx="366872" cy="366872"/>
          </a:xfrm>
          <a:prstGeom prst="rect">
            <a:avLst/>
          </a:prstGeom>
        </p:spPr>
      </p:pic>
      <p:pic>
        <p:nvPicPr>
          <p:cNvPr id="14" name="Kuva 13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137ED6F0-267D-10EC-C186-C613FD9F9CC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1" y="6345133"/>
            <a:ext cx="366871" cy="366871"/>
          </a:xfrm>
          <a:prstGeom prst="rect">
            <a:avLst/>
          </a:prstGeom>
        </p:spPr>
      </p:pic>
      <p:pic>
        <p:nvPicPr>
          <p:cNvPr id="16" name="Kuva 15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44C0F79E-E926-BCC7-3725-D577992192C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1" y="6334702"/>
            <a:ext cx="366871" cy="366871"/>
          </a:xfrm>
          <a:prstGeom prst="rect">
            <a:avLst/>
          </a:prstGeom>
        </p:spPr>
      </p:pic>
      <p:pic>
        <p:nvPicPr>
          <p:cNvPr id="20" name="Kuva 19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65D416A3-44DF-0FD8-C5AC-6F8BDF2EAAB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39" y="6334702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66598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 yleisesittely 2018" id="{A2C2CB50-92CA-4132-A8A2-54E86C2F9BF5}" vid="{FF114D26-EB5E-4CE2-924F-5F11246E8BC2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_perusesityspohja" id="{E02D61AC-E916-3D43-9664-4708B2B81B1B}" vid="{86AFD871-6AA5-9B45-B722-849E5FC0F52F}"/>
    </a:ext>
  </a:extLst>
</a:theme>
</file>

<file path=ppt/theme/theme4.xml><?xml version="1.0" encoding="utf-8"?>
<a:theme xmlns:a="http://schemas.openxmlformats.org/drawingml/2006/main" name="1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49BA4E3F4052A4091FBCD3DED7E87FD" ma:contentTypeVersion="7" ma:contentTypeDescription="Luo uusi asiakirja." ma:contentTypeScope="" ma:versionID="dded5c884105d12322f0acb53ed2a1e8">
  <xsd:schema xmlns:xsd="http://www.w3.org/2001/XMLSchema" xmlns:xs="http://www.w3.org/2001/XMLSchema" xmlns:p="http://schemas.microsoft.com/office/2006/metadata/properties" xmlns:ns2="531878fe-656a-46f7-8f8c-1ffa7f2f9ab1" targetNamespace="http://schemas.microsoft.com/office/2006/metadata/properties" ma:root="true" ma:fieldsID="1c52248b0c47acb126c9dd0d050ff187" ns2:_="">
    <xsd:import namespace="531878fe-656a-46f7-8f8c-1ffa7f2f9a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878fe-656a-46f7-8f8c-1ffa7f2f9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15B1C2-0512-4977-9F44-F7F47C9F1467}">
  <ds:schemaRefs>
    <ds:schemaRef ds:uri="531878fe-656a-46f7-8f8c-1ffa7f2f9a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5D8578-43FA-44E1-BB39-450EEEE43351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31878fe-656a-46f7-8f8c-1ffa7f2f9ab1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6A3D5F9-8C54-41CE-9A71-B19402908E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10916</TotalTime>
  <Words>2035</Words>
  <Application>Microsoft Office PowerPoint</Application>
  <PresentationFormat>Laajakuva</PresentationFormat>
  <Paragraphs>321</Paragraphs>
  <Slides>29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29</vt:i4>
      </vt:variant>
    </vt:vector>
  </HeadingPairs>
  <TitlesOfParts>
    <vt:vector size="41" baseType="lpstr">
      <vt:lpstr>Arial</vt:lpstr>
      <vt:lpstr>Arial Black</vt:lpstr>
      <vt:lpstr>Arial Nova</vt:lpstr>
      <vt:lpstr>Calibri</vt:lpstr>
      <vt:lpstr>Calibri Light</vt:lpstr>
      <vt:lpstr>Quattrocento Sans</vt:lpstr>
      <vt:lpstr>Segoe UI</vt:lpstr>
      <vt:lpstr>Wingdings</vt:lpstr>
      <vt:lpstr>Vantaa_yleispohja_01</vt:lpstr>
      <vt:lpstr>Mukautettu suunnittelumalli</vt:lpstr>
      <vt:lpstr>1_Vantaa_yleispohja_01</vt:lpstr>
      <vt:lpstr>1_Mukautettu suunnittelumalli</vt:lpstr>
      <vt:lpstr>KITOS! -työkalupakki 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Rohkea ja rento Vantaa</dc:title>
  <dc:creator>Tirkkonen Alina</dc:creator>
  <cp:lastModifiedBy>Krista Keränen</cp:lastModifiedBy>
  <cp:revision>65</cp:revision>
  <cp:lastPrinted>2023-04-21T08:25:07Z</cp:lastPrinted>
  <dcterms:modified xsi:type="dcterms:W3CDTF">2023-05-17T02:57:33Z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0x010100F49BA4E3F4052A4091FBCD3DED7E87FD</vt:lpwstr>
  </property>
</Properties>
</file>