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theme/theme2.xml" ContentType="application/vnd.openxmlformats-officedocument.theme+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820" r:id="rId5"/>
    <p:sldMasterId id="2147483829" r:id="rId6"/>
  </p:sldMasterIdLst>
  <p:notesMasterIdLst>
    <p:notesMasterId r:id="rId44"/>
  </p:notesMasterIdLst>
  <p:handoutMasterIdLst>
    <p:handoutMasterId r:id="rId45"/>
  </p:handoutMasterIdLst>
  <p:sldIdLst>
    <p:sldId id="1200" r:id="rId7"/>
    <p:sldId id="3475" r:id="rId8"/>
    <p:sldId id="1231" r:id="rId9"/>
    <p:sldId id="3469" r:id="rId10"/>
    <p:sldId id="1077" r:id="rId11"/>
    <p:sldId id="1210" r:id="rId12"/>
    <p:sldId id="1220" r:id="rId13"/>
    <p:sldId id="1221" r:id="rId14"/>
    <p:sldId id="1222" r:id="rId15"/>
    <p:sldId id="1223" r:id="rId16"/>
    <p:sldId id="1224" r:id="rId17"/>
    <p:sldId id="1225" r:id="rId18"/>
    <p:sldId id="3473" r:id="rId19"/>
    <p:sldId id="1219" r:id="rId20"/>
    <p:sldId id="1207" r:id="rId21"/>
    <p:sldId id="432" r:id="rId22"/>
    <p:sldId id="1226" r:id="rId23"/>
    <p:sldId id="1227" r:id="rId24"/>
    <p:sldId id="447" r:id="rId25"/>
    <p:sldId id="3470" r:id="rId26"/>
    <p:sldId id="1241" r:id="rId27"/>
    <p:sldId id="1212" r:id="rId28"/>
    <p:sldId id="433" r:id="rId29"/>
    <p:sldId id="435" r:id="rId30"/>
    <p:sldId id="3471" r:id="rId31"/>
    <p:sldId id="1242" r:id="rId32"/>
    <p:sldId id="436" r:id="rId33"/>
    <p:sldId id="439" r:id="rId34"/>
    <p:sldId id="438" r:id="rId35"/>
    <p:sldId id="1216" r:id="rId36"/>
    <p:sldId id="3472" r:id="rId37"/>
    <p:sldId id="1083" r:id="rId38"/>
    <p:sldId id="455" r:id="rId39"/>
    <p:sldId id="1086" r:id="rId40"/>
    <p:sldId id="454" r:id="rId41"/>
    <p:sldId id="3476" r:id="rId42"/>
    <p:sldId id="3468" r:id="rId43"/>
  </p:sldIdLst>
  <p:sldSz cx="12192000" cy="6858000"/>
  <p:notesSz cx="6805613" cy="9944100"/>
  <p:defaultTex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7" name="Julkunen Marianne" initials="JM" lastIdx="53" clrIdx="6">
    <p:extLst>
      <p:ext uri="{19B8F6BF-5375-455C-9EA6-DF929625EA0E}">
        <p15:presenceInfo xmlns:p15="http://schemas.microsoft.com/office/powerpoint/2012/main" userId="S::marianne.julkunen@espoo.fi::1491d796-f283-4621-9055-32d2fec7fab0" providerId="AD"/>
      </p:ext>
    </p:extLst>
  </p:cmAuthor>
  <p:cmAuthor id="1" name="Sami Kiviharju" initials="SK" lastIdx="1" clrIdx="0">
    <p:extLst>
      <p:ext uri="{19B8F6BF-5375-455C-9EA6-DF929625EA0E}">
        <p15:presenceInfo xmlns:p15="http://schemas.microsoft.com/office/powerpoint/2012/main" userId="S-1-5-21-2060062541-199416984-2094067307-1645" providerId="AD"/>
      </p:ext>
    </p:extLst>
  </p:cmAuthor>
  <p:cmAuthor id="2" name="Panu Kauppi" initials="PK" lastIdx="3" clrIdx="1">
    <p:extLst>
      <p:ext uri="{19B8F6BF-5375-455C-9EA6-DF929625EA0E}">
        <p15:presenceInfo xmlns:p15="http://schemas.microsoft.com/office/powerpoint/2012/main" userId="S-1-5-21-2060062541-199416984-2094067307-1755" providerId="AD"/>
      </p:ext>
    </p:extLst>
  </p:cmAuthor>
  <p:cmAuthor id="3" name="Taru Hillamo" initials="TH" lastIdx="12" clrIdx="2">
    <p:extLst>
      <p:ext uri="{19B8F6BF-5375-455C-9EA6-DF929625EA0E}">
        <p15:presenceInfo xmlns:p15="http://schemas.microsoft.com/office/powerpoint/2012/main" userId="S::taru.hillamo@linkdesign.fi::02aa626e-0f04-4fd5-9064-dc4e689fac17" providerId="AD"/>
      </p:ext>
    </p:extLst>
  </p:cmAuthor>
  <p:cmAuthor id="4" name="Vihula Veera" initials="VV" lastIdx="45" clrIdx="3">
    <p:extLst>
      <p:ext uri="{19B8F6BF-5375-455C-9EA6-DF929625EA0E}">
        <p15:presenceInfo xmlns:p15="http://schemas.microsoft.com/office/powerpoint/2012/main" userId="S::veera.vihula@espoo.fi::bb4d6182-1ff4-44e5-9a51-8cff796eadd6" providerId="AD"/>
      </p:ext>
    </p:extLst>
  </p:cmAuthor>
  <p:cmAuthor id="5" name="Hagman Katja M" initials="HKM" lastIdx="1" clrIdx="4">
    <p:extLst>
      <p:ext uri="{19B8F6BF-5375-455C-9EA6-DF929625EA0E}">
        <p15:presenceInfo xmlns:p15="http://schemas.microsoft.com/office/powerpoint/2012/main" userId="S::katja.m.hagman@espoo.fi::118ceefb-98d0-46f6-b355-c7eea880756f" providerId="AD"/>
      </p:ext>
    </p:extLst>
  </p:cmAuthor>
  <p:cmAuthor id="6" name="Heli" initials="H" lastIdx="3" clrIdx="5">
    <p:extLst>
      <p:ext uri="{19B8F6BF-5375-455C-9EA6-DF929625EA0E}">
        <p15:presenceInfo xmlns:p15="http://schemas.microsoft.com/office/powerpoint/2012/main" userId="S::heli.hiden@espoo.fi::2c986efb-b51e-40b0-b2fa-b66f1af83612"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50BB"/>
    <a:srgbClr val="FCA5C7"/>
    <a:srgbClr val="091C38"/>
    <a:srgbClr val="000000"/>
    <a:srgbClr val="FF4F57"/>
    <a:srgbClr val="110F0F"/>
    <a:srgbClr val="C9D4DD"/>
    <a:srgbClr val="FDE6DB"/>
    <a:srgbClr val="AEB1BC"/>
    <a:srgbClr val="FCFCF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3711C9E-71E2-47E2-BF9F-5BE299433200}" v="851" dt="2021-06-21T12:53:35.65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Normaali tyyli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2" d="100"/>
          <a:sy n="62" d="100"/>
        </p:scale>
        <p:origin x="804" y="56"/>
      </p:cViewPr>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3" Type="http://schemas.openxmlformats.org/officeDocument/2006/relationships/customXml" Target="../customXml/item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41" Type="http://schemas.openxmlformats.org/officeDocument/2006/relationships/slide" Target="slides/slide35.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handoutMaster" Target="handoutMasters/handoutMaster1.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theme" Target="theme/theme1.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notesMaster" Target="notesMasters/notesMaster1.xml"/><Relationship Id="rId52"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viewProps" Target="viewProps.xml"/><Relationship Id="rId8" Type="http://schemas.openxmlformats.org/officeDocument/2006/relationships/slide" Target="slides/slide2.xml"/><Relationship Id="rId51"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Vihula Veera" userId="bb4d6182-1ff4-44e5-9a51-8cff796eadd6" providerId="ADAL" clId="{711D8C9D-814B-4A48-B2DD-B2EC3BC2DE01}"/>
    <pc:docChg chg="undo custSel addSld delSld modSld sldOrd">
      <pc:chgData name="Vihula Veera" userId="bb4d6182-1ff4-44e5-9a51-8cff796eadd6" providerId="ADAL" clId="{711D8C9D-814B-4A48-B2DD-B2EC3BC2DE01}" dt="2021-05-17T11:36:06.798" v="631" actId="5793"/>
      <pc:docMkLst>
        <pc:docMk/>
      </pc:docMkLst>
      <pc:sldChg chg="delSp modSp mod">
        <pc:chgData name="Vihula Veera" userId="bb4d6182-1ff4-44e5-9a51-8cff796eadd6" providerId="ADAL" clId="{711D8C9D-814B-4A48-B2DD-B2EC3BC2DE01}" dt="2021-05-17T11:34:49.862" v="618" actId="478"/>
        <pc:sldMkLst>
          <pc:docMk/>
          <pc:sldMk cId="1904894754" sldId="435"/>
        </pc:sldMkLst>
        <pc:spChg chg="del mod">
          <ac:chgData name="Vihula Veera" userId="bb4d6182-1ff4-44e5-9a51-8cff796eadd6" providerId="ADAL" clId="{711D8C9D-814B-4A48-B2DD-B2EC3BC2DE01}" dt="2021-05-17T07:55:15.267" v="58"/>
          <ac:spMkLst>
            <pc:docMk/>
            <pc:sldMk cId="1904894754" sldId="435"/>
            <ac:spMk id="2" creationId="{230E64A3-B6E3-4616-A477-0D9BA95E7489}"/>
          </ac:spMkLst>
        </pc:spChg>
        <pc:spChg chg="del">
          <ac:chgData name="Vihula Veera" userId="bb4d6182-1ff4-44e5-9a51-8cff796eadd6" providerId="ADAL" clId="{711D8C9D-814B-4A48-B2DD-B2EC3BC2DE01}" dt="2021-05-17T11:34:49.862" v="618" actId="478"/>
          <ac:spMkLst>
            <pc:docMk/>
            <pc:sldMk cId="1904894754" sldId="435"/>
            <ac:spMk id="22" creationId="{9A8DE5F7-8C9E-454D-AE15-4885E8A0317B}"/>
          </ac:spMkLst>
        </pc:spChg>
      </pc:sldChg>
      <pc:sldChg chg="modSp mod">
        <pc:chgData name="Vihula Veera" userId="bb4d6182-1ff4-44e5-9a51-8cff796eadd6" providerId="ADAL" clId="{711D8C9D-814B-4A48-B2DD-B2EC3BC2DE01}" dt="2021-05-17T07:21:44.797" v="27" actId="20577"/>
        <pc:sldMkLst>
          <pc:docMk/>
          <pc:sldMk cId="2833392007" sldId="1207"/>
        </pc:sldMkLst>
        <pc:spChg chg="mod">
          <ac:chgData name="Vihula Veera" userId="bb4d6182-1ff4-44e5-9a51-8cff796eadd6" providerId="ADAL" clId="{711D8C9D-814B-4A48-B2DD-B2EC3BC2DE01}" dt="2021-05-17T07:21:44.797" v="27" actId="20577"/>
          <ac:spMkLst>
            <pc:docMk/>
            <pc:sldMk cId="2833392007" sldId="1207"/>
            <ac:spMk id="21" creationId="{0929ACA3-BE76-41F9-831E-230EABC37CF2}"/>
          </ac:spMkLst>
        </pc:spChg>
      </pc:sldChg>
      <pc:sldChg chg="del">
        <pc:chgData name="Vihula Veera" userId="bb4d6182-1ff4-44e5-9a51-8cff796eadd6" providerId="ADAL" clId="{711D8C9D-814B-4A48-B2DD-B2EC3BC2DE01}" dt="2021-05-17T07:55:09.477" v="57" actId="47"/>
        <pc:sldMkLst>
          <pc:docMk/>
          <pc:sldMk cId="1425321106" sldId="1211"/>
        </pc:sldMkLst>
      </pc:sldChg>
      <pc:sldChg chg="del">
        <pc:chgData name="Vihula Veera" userId="bb4d6182-1ff4-44e5-9a51-8cff796eadd6" providerId="ADAL" clId="{711D8C9D-814B-4A48-B2DD-B2EC3BC2DE01}" dt="2021-05-17T07:55:30.180" v="63" actId="47"/>
        <pc:sldMkLst>
          <pc:docMk/>
          <pc:sldMk cId="2819208146" sldId="1213"/>
        </pc:sldMkLst>
      </pc:sldChg>
      <pc:sldChg chg="del">
        <pc:chgData name="Vihula Veera" userId="bb4d6182-1ff4-44e5-9a51-8cff796eadd6" providerId="ADAL" clId="{711D8C9D-814B-4A48-B2DD-B2EC3BC2DE01}" dt="2021-05-17T07:56:01.419" v="66" actId="47"/>
        <pc:sldMkLst>
          <pc:docMk/>
          <pc:sldMk cId="2111470441" sldId="1217"/>
        </pc:sldMkLst>
      </pc:sldChg>
      <pc:sldChg chg="modSp mod">
        <pc:chgData name="Vihula Veera" userId="bb4d6182-1ff4-44e5-9a51-8cff796eadd6" providerId="ADAL" clId="{711D8C9D-814B-4A48-B2DD-B2EC3BC2DE01}" dt="2021-05-17T07:24:28.452" v="33" actId="20577"/>
        <pc:sldMkLst>
          <pc:docMk/>
          <pc:sldMk cId="2700583341" sldId="1226"/>
        </pc:sldMkLst>
        <pc:spChg chg="mod">
          <ac:chgData name="Vihula Veera" userId="bb4d6182-1ff4-44e5-9a51-8cff796eadd6" providerId="ADAL" clId="{711D8C9D-814B-4A48-B2DD-B2EC3BC2DE01}" dt="2021-05-17T07:23:25.502" v="28" actId="1076"/>
          <ac:spMkLst>
            <pc:docMk/>
            <pc:sldMk cId="2700583341" sldId="1226"/>
            <ac:spMk id="6" creationId="{E4781CCD-1009-4834-8923-29E39BB2745B}"/>
          </ac:spMkLst>
        </pc:spChg>
        <pc:spChg chg="mod">
          <ac:chgData name="Vihula Veera" userId="bb4d6182-1ff4-44e5-9a51-8cff796eadd6" providerId="ADAL" clId="{711D8C9D-814B-4A48-B2DD-B2EC3BC2DE01}" dt="2021-05-17T07:23:34.212" v="30" actId="1076"/>
          <ac:spMkLst>
            <pc:docMk/>
            <pc:sldMk cId="2700583341" sldId="1226"/>
            <ac:spMk id="10" creationId="{C4E536D0-4B2A-4DF1-9B2E-7113A100AA83}"/>
          </ac:spMkLst>
        </pc:spChg>
        <pc:spChg chg="mod">
          <ac:chgData name="Vihula Veera" userId="bb4d6182-1ff4-44e5-9a51-8cff796eadd6" providerId="ADAL" clId="{711D8C9D-814B-4A48-B2DD-B2EC3BC2DE01}" dt="2021-05-17T07:23:39.401" v="32" actId="1076"/>
          <ac:spMkLst>
            <pc:docMk/>
            <pc:sldMk cId="2700583341" sldId="1226"/>
            <ac:spMk id="11" creationId="{41936BD3-92B4-46C4-805A-D63104B06975}"/>
          </ac:spMkLst>
        </pc:spChg>
        <pc:spChg chg="mod">
          <ac:chgData name="Vihula Veera" userId="bb4d6182-1ff4-44e5-9a51-8cff796eadd6" providerId="ADAL" clId="{711D8C9D-814B-4A48-B2DD-B2EC3BC2DE01}" dt="2021-05-17T07:24:28.452" v="33" actId="20577"/>
          <ac:spMkLst>
            <pc:docMk/>
            <pc:sldMk cId="2700583341" sldId="1226"/>
            <ac:spMk id="12" creationId="{12525675-79BE-41B4-977D-9E45F4C07BCE}"/>
          </ac:spMkLst>
        </pc:spChg>
        <pc:grpChg chg="mod">
          <ac:chgData name="Vihula Veera" userId="bb4d6182-1ff4-44e5-9a51-8cff796eadd6" providerId="ADAL" clId="{711D8C9D-814B-4A48-B2DD-B2EC3BC2DE01}" dt="2021-05-17T07:23:37.529" v="31" actId="1076"/>
          <ac:grpSpMkLst>
            <pc:docMk/>
            <pc:sldMk cId="2700583341" sldId="1226"/>
            <ac:grpSpMk id="13" creationId="{C3CE068C-4346-4E8B-B06E-F1F4A0623F69}"/>
          </ac:grpSpMkLst>
        </pc:grpChg>
      </pc:sldChg>
      <pc:sldChg chg="modSp mod">
        <pc:chgData name="Vihula Veera" userId="bb4d6182-1ff4-44e5-9a51-8cff796eadd6" providerId="ADAL" clId="{711D8C9D-814B-4A48-B2DD-B2EC3BC2DE01}" dt="2021-05-17T07:33:11.799" v="48" actId="20577"/>
        <pc:sldMkLst>
          <pc:docMk/>
          <pc:sldMk cId="1459936968" sldId="1227"/>
        </pc:sldMkLst>
        <pc:spChg chg="mod">
          <ac:chgData name="Vihula Veera" userId="bb4d6182-1ff4-44e5-9a51-8cff796eadd6" providerId="ADAL" clId="{711D8C9D-814B-4A48-B2DD-B2EC3BC2DE01}" dt="2021-05-17T07:33:11.799" v="48" actId="20577"/>
          <ac:spMkLst>
            <pc:docMk/>
            <pc:sldMk cId="1459936968" sldId="1227"/>
            <ac:spMk id="6" creationId="{E4781CCD-1009-4834-8923-29E39BB2745B}"/>
          </ac:spMkLst>
        </pc:spChg>
        <pc:spChg chg="mod">
          <ac:chgData name="Vihula Veera" userId="bb4d6182-1ff4-44e5-9a51-8cff796eadd6" providerId="ADAL" clId="{711D8C9D-814B-4A48-B2DD-B2EC3BC2DE01}" dt="2021-05-17T07:25:58.682" v="36" actId="1076"/>
          <ac:spMkLst>
            <pc:docMk/>
            <pc:sldMk cId="1459936968" sldId="1227"/>
            <ac:spMk id="11" creationId="{41936BD3-92B4-46C4-805A-D63104B06975}"/>
          </ac:spMkLst>
        </pc:spChg>
        <pc:spChg chg="mod">
          <ac:chgData name="Vihula Veera" userId="bb4d6182-1ff4-44e5-9a51-8cff796eadd6" providerId="ADAL" clId="{711D8C9D-814B-4A48-B2DD-B2EC3BC2DE01}" dt="2021-05-17T07:25:54.201" v="34" actId="1076"/>
          <ac:spMkLst>
            <pc:docMk/>
            <pc:sldMk cId="1459936968" sldId="1227"/>
            <ac:spMk id="12" creationId="{12525675-79BE-41B4-977D-9E45F4C07BCE}"/>
          </ac:spMkLst>
        </pc:spChg>
        <pc:grpChg chg="mod">
          <ac:chgData name="Vihula Veera" userId="bb4d6182-1ff4-44e5-9a51-8cff796eadd6" providerId="ADAL" clId="{711D8C9D-814B-4A48-B2DD-B2EC3BC2DE01}" dt="2021-05-17T07:25:56.672" v="35" actId="1076"/>
          <ac:grpSpMkLst>
            <pc:docMk/>
            <pc:sldMk cId="1459936968" sldId="1227"/>
            <ac:grpSpMk id="16" creationId="{9ED96CFF-7C5B-44E0-A140-4D07F0C06BE0}"/>
          </ac:grpSpMkLst>
        </pc:grpChg>
      </pc:sldChg>
      <pc:sldChg chg="modSp mod">
        <pc:chgData name="Vihula Veera" userId="bb4d6182-1ff4-44e5-9a51-8cff796eadd6" providerId="ADAL" clId="{711D8C9D-814B-4A48-B2DD-B2EC3BC2DE01}" dt="2021-05-17T07:52:15.754" v="55" actId="404"/>
        <pc:sldMkLst>
          <pc:docMk/>
          <pc:sldMk cId="1347994742" sldId="1231"/>
        </pc:sldMkLst>
        <pc:spChg chg="mod">
          <ac:chgData name="Vihula Veera" userId="bb4d6182-1ff4-44e5-9a51-8cff796eadd6" providerId="ADAL" clId="{711D8C9D-814B-4A48-B2DD-B2EC3BC2DE01}" dt="2021-05-17T07:52:15.754" v="55" actId="404"/>
          <ac:spMkLst>
            <pc:docMk/>
            <pc:sldMk cId="1347994742" sldId="1231"/>
            <ac:spMk id="21" creationId="{0929ACA3-BE76-41F9-831E-230EABC37CF2}"/>
          </ac:spMkLst>
        </pc:spChg>
      </pc:sldChg>
      <pc:sldChg chg="modSp del mod">
        <pc:chgData name="Vihula Veera" userId="bb4d6182-1ff4-44e5-9a51-8cff796eadd6" providerId="ADAL" clId="{711D8C9D-814B-4A48-B2DD-B2EC3BC2DE01}" dt="2021-05-17T08:21:08.503" v="373" actId="47"/>
        <pc:sldMkLst>
          <pc:docMk/>
          <pc:sldMk cId="3222792720" sldId="1238"/>
        </pc:sldMkLst>
        <pc:spChg chg="mod">
          <ac:chgData name="Vihula Veera" userId="bb4d6182-1ff4-44e5-9a51-8cff796eadd6" providerId="ADAL" clId="{711D8C9D-814B-4A48-B2DD-B2EC3BC2DE01}" dt="2021-05-17T08:14:14.628" v="360" actId="20577"/>
          <ac:spMkLst>
            <pc:docMk/>
            <pc:sldMk cId="3222792720" sldId="1238"/>
            <ac:spMk id="2" creationId="{5C619479-1C80-434A-96A9-6A663B72751A}"/>
          </ac:spMkLst>
        </pc:spChg>
      </pc:sldChg>
      <pc:sldChg chg="del">
        <pc:chgData name="Vihula Veera" userId="bb4d6182-1ff4-44e5-9a51-8cff796eadd6" providerId="ADAL" clId="{711D8C9D-814B-4A48-B2DD-B2EC3BC2DE01}" dt="2021-05-17T07:56:34.332" v="70" actId="47"/>
        <pc:sldMkLst>
          <pc:docMk/>
          <pc:sldMk cId="3245538050" sldId="1239"/>
        </pc:sldMkLst>
      </pc:sldChg>
      <pc:sldChg chg="del">
        <pc:chgData name="Vihula Veera" userId="bb4d6182-1ff4-44e5-9a51-8cff796eadd6" providerId="ADAL" clId="{711D8C9D-814B-4A48-B2DD-B2EC3BC2DE01}" dt="2021-05-17T07:56:23.171" v="68" actId="47"/>
        <pc:sldMkLst>
          <pc:docMk/>
          <pc:sldMk cId="1998375924" sldId="1240"/>
        </pc:sldMkLst>
      </pc:sldChg>
      <pc:sldChg chg="modSp del mod">
        <pc:chgData name="Vihula Veera" userId="bb4d6182-1ff4-44e5-9a51-8cff796eadd6" providerId="ADAL" clId="{711D8C9D-814B-4A48-B2DD-B2EC3BC2DE01}" dt="2021-05-17T11:29:17.921" v="419" actId="47"/>
        <pc:sldMkLst>
          <pc:docMk/>
          <pc:sldMk cId="382507799" sldId="1243"/>
        </pc:sldMkLst>
        <pc:spChg chg="mod">
          <ac:chgData name="Vihula Veera" userId="bb4d6182-1ff4-44e5-9a51-8cff796eadd6" providerId="ADAL" clId="{711D8C9D-814B-4A48-B2DD-B2EC3BC2DE01}" dt="2021-05-17T07:51:54.489" v="53" actId="108"/>
          <ac:spMkLst>
            <pc:docMk/>
            <pc:sldMk cId="382507799" sldId="1243"/>
            <ac:spMk id="2" creationId="{F08563C2-D3CD-4946-93F2-B1C23CCF2D4E}"/>
          </ac:spMkLst>
        </pc:spChg>
      </pc:sldChg>
      <pc:sldChg chg="del">
        <pc:chgData name="Vihula Veera" userId="bb4d6182-1ff4-44e5-9a51-8cff796eadd6" providerId="ADAL" clId="{711D8C9D-814B-4A48-B2DD-B2EC3BC2DE01}" dt="2021-05-17T07:48:57.484" v="50" actId="47"/>
        <pc:sldMkLst>
          <pc:docMk/>
          <pc:sldMk cId="2985058899" sldId="1244"/>
        </pc:sldMkLst>
      </pc:sldChg>
      <pc:sldChg chg="setBg">
        <pc:chgData name="Vihula Veera" userId="bb4d6182-1ff4-44e5-9a51-8cff796eadd6" providerId="ADAL" clId="{711D8C9D-814B-4A48-B2DD-B2EC3BC2DE01}" dt="2021-05-17T07:48:53.580" v="49"/>
        <pc:sldMkLst>
          <pc:docMk/>
          <pc:sldMk cId="3407665421" sldId="3468"/>
        </pc:sldMkLst>
      </pc:sldChg>
      <pc:sldChg chg="modSp mod">
        <pc:chgData name="Vihula Veera" userId="bb4d6182-1ff4-44e5-9a51-8cff796eadd6" providerId="ADAL" clId="{711D8C9D-814B-4A48-B2DD-B2EC3BC2DE01}" dt="2021-05-17T11:29:40.856" v="461" actId="20577"/>
        <pc:sldMkLst>
          <pc:docMk/>
          <pc:sldMk cId="3171157122" sldId="3469"/>
        </pc:sldMkLst>
        <pc:spChg chg="mod">
          <ac:chgData name="Vihula Veera" userId="bb4d6182-1ff4-44e5-9a51-8cff796eadd6" providerId="ADAL" clId="{711D8C9D-814B-4A48-B2DD-B2EC3BC2DE01}" dt="2021-05-17T11:29:40.856" v="461" actId="20577"/>
          <ac:spMkLst>
            <pc:docMk/>
            <pc:sldMk cId="3171157122" sldId="3469"/>
            <ac:spMk id="2" creationId="{52439236-B2C8-4CA7-8F8A-E2426C2E15BE}"/>
          </ac:spMkLst>
        </pc:spChg>
      </pc:sldChg>
      <pc:sldChg chg="modSp mod">
        <pc:chgData name="Vihula Veera" userId="bb4d6182-1ff4-44e5-9a51-8cff796eadd6" providerId="ADAL" clId="{711D8C9D-814B-4A48-B2DD-B2EC3BC2DE01}" dt="2021-05-17T07:56:54.119" v="71" actId="108"/>
        <pc:sldMkLst>
          <pc:docMk/>
          <pc:sldMk cId="217766508" sldId="3470"/>
        </pc:sldMkLst>
        <pc:spChg chg="mod">
          <ac:chgData name="Vihula Veera" userId="bb4d6182-1ff4-44e5-9a51-8cff796eadd6" providerId="ADAL" clId="{711D8C9D-814B-4A48-B2DD-B2EC3BC2DE01}" dt="2021-05-17T07:56:54.119" v="71" actId="108"/>
          <ac:spMkLst>
            <pc:docMk/>
            <pc:sldMk cId="217766508" sldId="3470"/>
            <ac:spMk id="2" creationId="{52439236-B2C8-4CA7-8F8A-E2426C2E15BE}"/>
          </ac:spMkLst>
        </pc:spChg>
      </pc:sldChg>
      <pc:sldChg chg="modSp add mod ord">
        <pc:chgData name="Vihula Veera" userId="bb4d6182-1ff4-44e5-9a51-8cff796eadd6" providerId="ADAL" clId="{711D8C9D-814B-4A48-B2DD-B2EC3BC2DE01}" dt="2021-05-17T07:57:07.031" v="73" actId="108"/>
        <pc:sldMkLst>
          <pc:docMk/>
          <pc:sldMk cId="1028040134" sldId="3471"/>
        </pc:sldMkLst>
        <pc:spChg chg="mod">
          <ac:chgData name="Vihula Veera" userId="bb4d6182-1ff4-44e5-9a51-8cff796eadd6" providerId="ADAL" clId="{711D8C9D-814B-4A48-B2DD-B2EC3BC2DE01}" dt="2021-05-17T07:57:07.031" v="73" actId="108"/>
          <ac:spMkLst>
            <pc:docMk/>
            <pc:sldMk cId="1028040134" sldId="3471"/>
            <ac:spMk id="2" creationId="{52439236-B2C8-4CA7-8F8A-E2426C2E15BE}"/>
          </ac:spMkLst>
        </pc:spChg>
      </pc:sldChg>
      <pc:sldChg chg="addSp modSp mod">
        <pc:chgData name="Vihula Veera" userId="bb4d6182-1ff4-44e5-9a51-8cff796eadd6" providerId="ADAL" clId="{711D8C9D-814B-4A48-B2DD-B2EC3BC2DE01}" dt="2021-05-17T07:57:39.212" v="74" actId="108"/>
        <pc:sldMkLst>
          <pc:docMk/>
          <pc:sldMk cId="3318160038" sldId="3472"/>
        </pc:sldMkLst>
        <pc:spChg chg="mod">
          <ac:chgData name="Vihula Veera" userId="bb4d6182-1ff4-44e5-9a51-8cff796eadd6" providerId="ADAL" clId="{711D8C9D-814B-4A48-B2DD-B2EC3BC2DE01}" dt="2021-05-17T07:57:39.212" v="74" actId="108"/>
          <ac:spMkLst>
            <pc:docMk/>
            <pc:sldMk cId="3318160038" sldId="3472"/>
            <ac:spMk id="2" creationId="{52439236-B2C8-4CA7-8F8A-E2426C2E15BE}"/>
          </ac:spMkLst>
        </pc:spChg>
        <pc:spChg chg="add mod">
          <ac:chgData name="Vihula Veera" userId="bb4d6182-1ff4-44e5-9a51-8cff796eadd6" providerId="ADAL" clId="{711D8C9D-814B-4A48-B2DD-B2EC3BC2DE01}" dt="2021-05-17T07:56:00.042" v="65"/>
          <ac:spMkLst>
            <pc:docMk/>
            <pc:sldMk cId="3318160038" sldId="3472"/>
            <ac:spMk id="4" creationId="{737DFEF5-2001-4408-8AB4-C2066B1D0391}"/>
          </ac:spMkLst>
        </pc:spChg>
      </pc:sldChg>
      <pc:sldChg chg="modSp">
        <pc:chgData name="Vihula Veera" userId="bb4d6182-1ff4-44e5-9a51-8cff796eadd6" providerId="ADAL" clId="{711D8C9D-814B-4A48-B2DD-B2EC3BC2DE01}" dt="2021-05-17T07:56:21.380" v="67"/>
        <pc:sldMkLst>
          <pc:docMk/>
          <pc:sldMk cId="1249436427" sldId="3473"/>
        </pc:sldMkLst>
        <pc:spChg chg="mod">
          <ac:chgData name="Vihula Veera" userId="bb4d6182-1ff4-44e5-9a51-8cff796eadd6" providerId="ADAL" clId="{711D8C9D-814B-4A48-B2DD-B2EC3BC2DE01}" dt="2021-05-17T07:56:21.380" v="67"/>
          <ac:spMkLst>
            <pc:docMk/>
            <pc:sldMk cId="1249436427" sldId="3473"/>
            <ac:spMk id="2" creationId="{52439236-B2C8-4CA7-8F8A-E2426C2E15BE}"/>
          </ac:spMkLst>
        </pc:spChg>
      </pc:sldChg>
      <pc:sldChg chg="delSp modSp new del mod">
        <pc:chgData name="Vihula Veera" userId="bb4d6182-1ff4-44e5-9a51-8cff796eadd6" providerId="ADAL" clId="{711D8C9D-814B-4A48-B2DD-B2EC3BC2DE01}" dt="2021-05-17T11:26:36.800" v="408" actId="47"/>
        <pc:sldMkLst>
          <pc:docMk/>
          <pc:sldMk cId="737536654" sldId="3474"/>
        </pc:sldMkLst>
        <pc:spChg chg="mod">
          <ac:chgData name="Vihula Veera" userId="bb4d6182-1ff4-44e5-9a51-8cff796eadd6" providerId="ADAL" clId="{711D8C9D-814B-4A48-B2DD-B2EC3BC2DE01}" dt="2021-05-17T08:14:38.976" v="369" actId="20577"/>
          <ac:spMkLst>
            <pc:docMk/>
            <pc:sldMk cId="737536654" sldId="3474"/>
            <ac:spMk id="2" creationId="{154624B6-BBBA-48A3-A15C-E2E378CE1D24}"/>
          </ac:spMkLst>
        </pc:spChg>
        <pc:spChg chg="del mod">
          <ac:chgData name="Vihula Veera" userId="bb4d6182-1ff4-44e5-9a51-8cff796eadd6" providerId="ADAL" clId="{711D8C9D-814B-4A48-B2DD-B2EC3BC2DE01}" dt="2021-05-17T11:26:25.691" v="396" actId="478"/>
          <ac:spMkLst>
            <pc:docMk/>
            <pc:sldMk cId="737536654" sldId="3474"/>
            <ac:spMk id="3" creationId="{B10EE920-43BA-43EE-8486-0238379280DE}"/>
          </ac:spMkLst>
        </pc:spChg>
      </pc:sldChg>
      <pc:sldChg chg="modSp new mod">
        <pc:chgData name="Vihula Veera" userId="bb4d6182-1ff4-44e5-9a51-8cff796eadd6" providerId="ADAL" clId="{711D8C9D-814B-4A48-B2DD-B2EC3BC2DE01}" dt="2021-05-17T11:36:06.798" v="631" actId="5793"/>
        <pc:sldMkLst>
          <pc:docMk/>
          <pc:sldMk cId="3869336691" sldId="3475"/>
        </pc:sldMkLst>
        <pc:spChg chg="mod">
          <ac:chgData name="Vihula Veera" userId="bb4d6182-1ff4-44e5-9a51-8cff796eadd6" providerId="ADAL" clId="{711D8C9D-814B-4A48-B2DD-B2EC3BC2DE01}" dt="2021-05-17T11:26:34.792" v="407" actId="20577"/>
          <ac:spMkLst>
            <pc:docMk/>
            <pc:sldMk cId="3869336691" sldId="3475"/>
            <ac:spMk id="2" creationId="{0B97D9FA-2A7A-4AD9-9DC3-4D1F16AE6DE1}"/>
          </ac:spMkLst>
        </pc:spChg>
        <pc:spChg chg="mod">
          <ac:chgData name="Vihula Veera" userId="bb4d6182-1ff4-44e5-9a51-8cff796eadd6" providerId="ADAL" clId="{711D8C9D-814B-4A48-B2DD-B2EC3BC2DE01}" dt="2021-05-17T11:36:06.798" v="631" actId="5793"/>
          <ac:spMkLst>
            <pc:docMk/>
            <pc:sldMk cId="3869336691" sldId="3475"/>
            <ac:spMk id="3" creationId="{541CE210-7277-4F6B-9E07-4CC394425240}"/>
          </ac:spMkLst>
        </pc:spChg>
      </pc:sldChg>
      <pc:sldChg chg="modSp new mod">
        <pc:chgData name="Vihula Veera" userId="bb4d6182-1ff4-44e5-9a51-8cff796eadd6" providerId="ADAL" clId="{711D8C9D-814B-4A48-B2DD-B2EC3BC2DE01}" dt="2021-05-17T11:29:14.423" v="418" actId="207"/>
        <pc:sldMkLst>
          <pc:docMk/>
          <pc:sldMk cId="2591887601" sldId="3476"/>
        </pc:sldMkLst>
        <pc:spChg chg="mod">
          <ac:chgData name="Vihula Veera" userId="bb4d6182-1ff4-44e5-9a51-8cff796eadd6" providerId="ADAL" clId="{711D8C9D-814B-4A48-B2DD-B2EC3BC2DE01}" dt="2021-05-17T11:29:02.470" v="416" actId="20577"/>
          <ac:spMkLst>
            <pc:docMk/>
            <pc:sldMk cId="2591887601" sldId="3476"/>
            <ac:spMk id="2" creationId="{404A3CF6-49A3-4F81-91E9-748C82FB6F90}"/>
          </ac:spMkLst>
        </pc:spChg>
        <pc:spChg chg="mod">
          <ac:chgData name="Vihula Veera" userId="bb4d6182-1ff4-44e5-9a51-8cff796eadd6" providerId="ADAL" clId="{711D8C9D-814B-4A48-B2DD-B2EC3BC2DE01}" dt="2021-05-17T11:29:14.423" v="418" actId="207"/>
          <ac:spMkLst>
            <pc:docMk/>
            <pc:sldMk cId="2591887601" sldId="3476"/>
            <ac:spMk id="3" creationId="{53AD22EF-FA9E-420D-BA31-5B394E272E5C}"/>
          </ac:spMkLst>
        </pc:spChg>
      </pc:sldChg>
    </pc:docChg>
  </pc:docChgLst>
  <pc:docChgLst>
    <pc:chgData name="Marianne" userId="1491d796-f283-4621-9055-32d2fec7fab0" providerId="ADAL" clId="{33711C9E-71E2-47E2-BF9F-5BE299433200}"/>
    <pc:docChg chg="undo redo custSel addSld delSld modSld sldOrd">
      <pc:chgData name="Marianne" userId="1491d796-f283-4621-9055-32d2fec7fab0" providerId="ADAL" clId="{33711C9E-71E2-47E2-BF9F-5BE299433200}" dt="2021-05-05T09:03:07.373" v="3915" actId="20577"/>
      <pc:docMkLst>
        <pc:docMk/>
      </pc:docMkLst>
      <pc:sldChg chg="delSp modSp mod ord addCm modCm">
        <pc:chgData name="Marianne" userId="1491d796-f283-4621-9055-32d2fec7fab0" providerId="ADAL" clId="{33711C9E-71E2-47E2-BF9F-5BE299433200}" dt="2021-05-03T08:37:33.782" v="2814" actId="962"/>
        <pc:sldMkLst>
          <pc:docMk/>
          <pc:sldMk cId="1336811560" sldId="432"/>
        </pc:sldMkLst>
        <pc:spChg chg="del mod">
          <ac:chgData name="Marianne" userId="1491d796-f283-4621-9055-32d2fec7fab0" providerId="ADAL" clId="{33711C9E-71E2-47E2-BF9F-5BE299433200}" dt="2021-04-30T08:46:56.107" v="126" actId="21"/>
          <ac:spMkLst>
            <pc:docMk/>
            <pc:sldMk cId="1336811560" sldId="432"/>
            <ac:spMk id="9" creationId="{626070CF-261E-B24F-A0C4-85255990933D}"/>
          </ac:spMkLst>
        </pc:spChg>
        <pc:spChg chg="del">
          <ac:chgData name="Marianne" userId="1491d796-f283-4621-9055-32d2fec7fab0" providerId="ADAL" clId="{33711C9E-71E2-47E2-BF9F-5BE299433200}" dt="2021-04-30T08:46:59.895" v="127" actId="21"/>
          <ac:spMkLst>
            <pc:docMk/>
            <pc:sldMk cId="1336811560" sldId="432"/>
            <ac:spMk id="40" creationId="{34481922-D7FF-A04D-B88F-E324DB7E2D0D}"/>
          </ac:spMkLst>
        </pc:spChg>
        <pc:spChg chg="del">
          <ac:chgData name="Marianne" userId="1491d796-f283-4621-9055-32d2fec7fab0" providerId="ADAL" clId="{33711C9E-71E2-47E2-BF9F-5BE299433200}" dt="2021-04-30T08:47:03.092" v="128" actId="21"/>
          <ac:spMkLst>
            <pc:docMk/>
            <pc:sldMk cId="1336811560" sldId="432"/>
            <ac:spMk id="41" creationId="{C9B5E153-F133-2147-927E-89DA95D3EE2F}"/>
          </ac:spMkLst>
        </pc:spChg>
        <pc:spChg chg="del">
          <ac:chgData name="Marianne" userId="1491d796-f283-4621-9055-32d2fec7fab0" providerId="ADAL" clId="{33711C9E-71E2-47E2-BF9F-5BE299433200}" dt="2021-04-30T08:47:06.059" v="129" actId="21"/>
          <ac:spMkLst>
            <pc:docMk/>
            <pc:sldMk cId="1336811560" sldId="432"/>
            <ac:spMk id="42" creationId="{270A0559-A720-6447-9C5D-0D113B636C6C}"/>
          </ac:spMkLst>
        </pc:spChg>
        <pc:spChg chg="mod">
          <ac:chgData name="Marianne" userId="1491d796-f283-4621-9055-32d2fec7fab0" providerId="ADAL" clId="{33711C9E-71E2-47E2-BF9F-5BE299433200}" dt="2021-04-30T08:49:05.836" v="151" actId="1076"/>
          <ac:spMkLst>
            <pc:docMk/>
            <pc:sldMk cId="1336811560" sldId="432"/>
            <ac:spMk id="44" creationId="{2AD671B5-7F59-41D8-8689-674E88338227}"/>
          </ac:spMkLst>
        </pc:spChg>
        <pc:spChg chg="mod">
          <ac:chgData name="Marianne" userId="1491d796-f283-4621-9055-32d2fec7fab0" providerId="ADAL" clId="{33711C9E-71E2-47E2-BF9F-5BE299433200}" dt="2021-04-30T08:50:45.111" v="176" actId="1076"/>
          <ac:spMkLst>
            <pc:docMk/>
            <pc:sldMk cId="1336811560" sldId="432"/>
            <ac:spMk id="53" creationId="{913A871D-BABA-E948-B69F-16D0D39C4D18}"/>
          </ac:spMkLst>
        </pc:spChg>
        <pc:spChg chg="mod">
          <ac:chgData name="Marianne" userId="1491d796-f283-4621-9055-32d2fec7fab0" providerId="ADAL" clId="{33711C9E-71E2-47E2-BF9F-5BE299433200}" dt="2021-04-30T08:50:31.163" v="173" actId="1076"/>
          <ac:spMkLst>
            <pc:docMk/>
            <pc:sldMk cId="1336811560" sldId="432"/>
            <ac:spMk id="69" creationId="{2826168D-1A17-034F-948F-B4086611B5AA}"/>
          </ac:spMkLst>
        </pc:spChg>
        <pc:spChg chg="mod">
          <ac:chgData name="Marianne" userId="1491d796-f283-4621-9055-32d2fec7fab0" providerId="ADAL" clId="{33711C9E-71E2-47E2-BF9F-5BE299433200}" dt="2021-04-30T08:48:39.328" v="145" actId="1076"/>
          <ac:spMkLst>
            <pc:docMk/>
            <pc:sldMk cId="1336811560" sldId="432"/>
            <ac:spMk id="75" creationId="{57AC4566-BE40-486C-8D82-ECB16F905FBB}"/>
          </ac:spMkLst>
        </pc:spChg>
        <pc:spChg chg="mod">
          <ac:chgData name="Marianne" userId="1491d796-f283-4621-9055-32d2fec7fab0" providerId="ADAL" clId="{33711C9E-71E2-47E2-BF9F-5BE299433200}" dt="2021-04-30T08:49:23.331" v="155" actId="1076"/>
          <ac:spMkLst>
            <pc:docMk/>
            <pc:sldMk cId="1336811560" sldId="432"/>
            <ac:spMk id="76" creationId="{ADCBBCB5-F0A3-42CC-AAC0-6D36E2CD6E82}"/>
          </ac:spMkLst>
        </pc:spChg>
        <pc:spChg chg="mod">
          <ac:chgData name="Marianne" userId="1491d796-f283-4621-9055-32d2fec7fab0" providerId="ADAL" clId="{33711C9E-71E2-47E2-BF9F-5BE299433200}" dt="2021-04-30T08:49:46.796" v="162" actId="1076"/>
          <ac:spMkLst>
            <pc:docMk/>
            <pc:sldMk cId="1336811560" sldId="432"/>
            <ac:spMk id="77" creationId="{0D35299A-952A-4F60-8A8D-5B7330F07150}"/>
          </ac:spMkLst>
        </pc:spChg>
        <pc:spChg chg="mod">
          <ac:chgData name="Marianne" userId="1491d796-f283-4621-9055-32d2fec7fab0" providerId="ADAL" clId="{33711C9E-71E2-47E2-BF9F-5BE299433200}" dt="2021-04-30T08:48:52.966" v="148" actId="1076"/>
          <ac:spMkLst>
            <pc:docMk/>
            <pc:sldMk cId="1336811560" sldId="432"/>
            <ac:spMk id="185" creationId="{064513D9-4AB8-CE47-BB32-6BFCB8858823}"/>
          </ac:spMkLst>
        </pc:spChg>
        <pc:spChg chg="mod">
          <ac:chgData name="Marianne" userId="1491d796-f283-4621-9055-32d2fec7fab0" providerId="ADAL" clId="{33711C9E-71E2-47E2-BF9F-5BE299433200}" dt="2021-04-30T08:50:40.659" v="175" actId="1076"/>
          <ac:spMkLst>
            <pc:docMk/>
            <pc:sldMk cId="1336811560" sldId="432"/>
            <ac:spMk id="208" creationId="{33370E24-43DD-6643-B10B-782A4E34331C}"/>
          </ac:spMkLst>
        </pc:spChg>
        <pc:spChg chg="mod">
          <ac:chgData name="Marianne" userId="1491d796-f283-4621-9055-32d2fec7fab0" providerId="ADAL" clId="{33711C9E-71E2-47E2-BF9F-5BE299433200}" dt="2021-04-30T08:50:12.017" v="167" actId="1076"/>
          <ac:spMkLst>
            <pc:docMk/>
            <pc:sldMk cId="1336811560" sldId="432"/>
            <ac:spMk id="209" creationId="{38F2198F-1D14-2D47-8C42-84CEB8D6175D}"/>
          </ac:spMkLst>
        </pc:spChg>
        <pc:picChg chg="mod">
          <ac:chgData name="Marianne" userId="1491d796-f283-4621-9055-32d2fec7fab0" providerId="ADAL" clId="{33711C9E-71E2-47E2-BF9F-5BE299433200}" dt="2021-04-30T08:49:09.165" v="152" actId="1076"/>
          <ac:picMkLst>
            <pc:docMk/>
            <pc:sldMk cId="1336811560" sldId="432"/>
            <ac:picMk id="13" creationId="{A0A05D86-BD6A-4CB9-9DF4-29E4DE3076B4}"/>
          </ac:picMkLst>
        </pc:picChg>
        <pc:picChg chg="mod">
          <ac:chgData name="Marianne" userId="1491d796-f283-4621-9055-32d2fec7fab0" providerId="ADAL" clId="{33711C9E-71E2-47E2-BF9F-5BE299433200}" dt="2021-04-30T08:50:57.373" v="179" actId="1076"/>
          <ac:picMkLst>
            <pc:docMk/>
            <pc:sldMk cId="1336811560" sldId="432"/>
            <ac:picMk id="17" creationId="{A404C0BE-CF78-43FA-AAE5-894003F29E7C}"/>
          </ac:picMkLst>
        </pc:picChg>
        <pc:picChg chg="mod">
          <ac:chgData name="Marianne" userId="1491d796-f283-4621-9055-32d2fec7fab0" providerId="ADAL" clId="{33711C9E-71E2-47E2-BF9F-5BE299433200}" dt="2021-05-03T08:37:33.782" v="2814" actId="962"/>
          <ac:picMkLst>
            <pc:docMk/>
            <pc:sldMk cId="1336811560" sldId="432"/>
            <ac:picMk id="19" creationId="{A866349B-6C7C-40F0-ACDE-58AFC3D63477}"/>
          </ac:picMkLst>
        </pc:picChg>
        <pc:picChg chg="mod">
          <ac:chgData name="Marianne" userId="1491d796-f283-4621-9055-32d2fec7fab0" providerId="ADAL" clId="{33711C9E-71E2-47E2-BF9F-5BE299433200}" dt="2021-04-30T08:48:21.926" v="143" actId="1076"/>
          <ac:picMkLst>
            <pc:docMk/>
            <pc:sldMk cId="1336811560" sldId="432"/>
            <ac:picMk id="21" creationId="{32A26444-57B0-4075-8730-4986169AFB19}"/>
          </ac:picMkLst>
        </pc:picChg>
        <pc:picChg chg="mod">
          <ac:chgData name="Marianne" userId="1491d796-f283-4621-9055-32d2fec7fab0" providerId="ADAL" clId="{33711C9E-71E2-47E2-BF9F-5BE299433200}" dt="2021-04-30T08:48:49.136" v="147" actId="1076"/>
          <ac:picMkLst>
            <pc:docMk/>
            <pc:sldMk cId="1336811560" sldId="432"/>
            <ac:picMk id="23" creationId="{E13E6043-C771-4985-B1B2-E5C53C80CA14}"/>
          </ac:picMkLst>
        </pc:picChg>
        <pc:picChg chg="mod">
          <ac:chgData name="Marianne" userId="1491d796-f283-4621-9055-32d2fec7fab0" providerId="ADAL" clId="{33711C9E-71E2-47E2-BF9F-5BE299433200}" dt="2021-04-30T08:50:16.017" v="168" actId="1076"/>
          <ac:picMkLst>
            <pc:docMk/>
            <pc:sldMk cId="1336811560" sldId="432"/>
            <ac:picMk id="25" creationId="{182468B2-9465-4729-9BF5-CE66E56D7944}"/>
          </ac:picMkLst>
        </pc:picChg>
        <pc:picChg chg="mod">
          <ac:chgData name="Marianne" userId="1491d796-f283-4621-9055-32d2fec7fab0" providerId="ADAL" clId="{33711C9E-71E2-47E2-BF9F-5BE299433200}" dt="2021-04-30T08:50:35.312" v="174" actId="1076"/>
          <ac:picMkLst>
            <pc:docMk/>
            <pc:sldMk cId="1336811560" sldId="432"/>
            <ac:picMk id="30" creationId="{6B588C54-793B-41DB-B8D0-F3414AC5D487}"/>
          </ac:picMkLst>
        </pc:picChg>
        <pc:picChg chg="mod">
          <ac:chgData name="Marianne" userId="1491d796-f283-4621-9055-32d2fec7fab0" providerId="ADAL" clId="{33711C9E-71E2-47E2-BF9F-5BE299433200}" dt="2021-04-30T08:49:38.768" v="160" actId="1076"/>
          <ac:picMkLst>
            <pc:docMk/>
            <pc:sldMk cId="1336811560" sldId="432"/>
            <ac:picMk id="39" creationId="{87C24AE6-61F1-4596-89D3-1419994B5082}"/>
          </ac:picMkLst>
        </pc:picChg>
        <pc:picChg chg="mod">
          <ac:chgData name="Marianne" userId="1491d796-f283-4621-9055-32d2fec7fab0" providerId="ADAL" clId="{33711C9E-71E2-47E2-BF9F-5BE299433200}" dt="2021-04-30T08:49:41.674" v="161" actId="1076"/>
          <ac:picMkLst>
            <pc:docMk/>
            <pc:sldMk cId="1336811560" sldId="432"/>
            <ac:picMk id="79" creationId="{CBE8E0F2-368F-4094-9F72-EF216049F71B}"/>
          </ac:picMkLst>
        </pc:picChg>
        <pc:picChg chg="mod">
          <ac:chgData name="Marianne" userId="1491d796-f283-4621-9055-32d2fec7fab0" providerId="ADAL" clId="{33711C9E-71E2-47E2-BF9F-5BE299433200}" dt="2021-04-30T08:49:35.406" v="159" actId="1076"/>
          <ac:picMkLst>
            <pc:docMk/>
            <pc:sldMk cId="1336811560" sldId="432"/>
            <ac:picMk id="80" creationId="{088B1FB8-4B14-4ADD-B509-C443C0EFB952}"/>
          </ac:picMkLst>
        </pc:picChg>
        <pc:picChg chg="mod">
          <ac:chgData name="Marianne" userId="1491d796-f283-4621-9055-32d2fec7fab0" providerId="ADAL" clId="{33711C9E-71E2-47E2-BF9F-5BE299433200}" dt="2021-04-30T08:50:04.023" v="165" actId="1076"/>
          <ac:picMkLst>
            <pc:docMk/>
            <pc:sldMk cId="1336811560" sldId="432"/>
            <ac:picMk id="103" creationId="{80C52A82-0078-4252-B151-0397777D943D}"/>
          </ac:picMkLst>
        </pc:picChg>
        <pc:picChg chg="mod">
          <ac:chgData name="Marianne" userId="1491d796-f283-4621-9055-32d2fec7fab0" providerId="ADAL" clId="{33711C9E-71E2-47E2-BF9F-5BE299433200}" dt="2021-04-30T08:50:06.771" v="166" actId="1076"/>
          <ac:picMkLst>
            <pc:docMk/>
            <pc:sldMk cId="1336811560" sldId="432"/>
            <ac:picMk id="104" creationId="{986EDB5D-E557-444B-A344-C0A7C84437DB}"/>
          </ac:picMkLst>
        </pc:picChg>
      </pc:sldChg>
      <pc:sldChg chg="delSp modSp mod">
        <pc:chgData name="Marianne" userId="1491d796-f283-4621-9055-32d2fec7fab0" providerId="ADAL" clId="{33711C9E-71E2-47E2-BF9F-5BE299433200}" dt="2021-05-03T08:40:46.425" v="3462" actId="962"/>
        <pc:sldMkLst>
          <pc:docMk/>
          <pc:sldMk cId="2854337751" sldId="433"/>
        </pc:sldMkLst>
        <pc:spChg chg="del mod">
          <ac:chgData name="Marianne" userId="1491d796-f283-4621-9055-32d2fec7fab0" providerId="ADAL" clId="{33711C9E-71E2-47E2-BF9F-5BE299433200}" dt="2021-04-30T09:37:07.933" v="431" actId="21"/>
          <ac:spMkLst>
            <pc:docMk/>
            <pc:sldMk cId="2854337751" sldId="433"/>
            <ac:spMk id="29" creationId="{6B9686D8-9A94-4600-A68B-0D617E4AF531}"/>
          </ac:spMkLst>
        </pc:spChg>
        <pc:spChg chg="mod">
          <ac:chgData name="Marianne" userId="1491d796-f283-4621-9055-32d2fec7fab0" providerId="ADAL" clId="{33711C9E-71E2-47E2-BF9F-5BE299433200}" dt="2021-05-03T08:27:20.170" v="2560" actId="20577"/>
          <ac:spMkLst>
            <pc:docMk/>
            <pc:sldMk cId="2854337751" sldId="433"/>
            <ac:spMk id="51" creationId="{E8F7FFA3-12B2-4F7C-884D-456D9FC6EFF2}"/>
          </ac:spMkLst>
        </pc:spChg>
        <pc:spChg chg="del mod">
          <ac:chgData name="Marianne" userId="1491d796-f283-4621-9055-32d2fec7fab0" providerId="ADAL" clId="{33711C9E-71E2-47E2-BF9F-5BE299433200}" dt="2021-05-03T08:27:10.382" v="2551"/>
          <ac:spMkLst>
            <pc:docMk/>
            <pc:sldMk cId="2854337751" sldId="433"/>
            <ac:spMk id="87" creationId="{D3920938-BC7A-4CC3-8CA3-10037730524F}"/>
          </ac:spMkLst>
        </pc:spChg>
        <pc:picChg chg="mod">
          <ac:chgData name="Marianne" userId="1491d796-f283-4621-9055-32d2fec7fab0" providerId="ADAL" clId="{33711C9E-71E2-47E2-BF9F-5BE299433200}" dt="2021-05-03T08:40:01.477" v="3282" actId="962"/>
          <ac:picMkLst>
            <pc:docMk/>
            <pc:sldMk cId="2854337751" sldId="433"/>
            <ac:picMk id="16" creationId="{A990B9CA-E8BA-41D9-9783-DAAFDD4EFD75}"/>
          </ac:picMkLst>
        </pc:picChg>
        <pc:picChg chg="mod">
          <ac:chgData name="Marianne" userId="1491d796-f283-4621-9055-32d2fec7fab0" providerId="ADAL" clId="{33711C9E-71E2-47E2-BF9F-5BE299433200}" dt="2021-05-03T08:38:46.594" v="2940" actId="962"/>
          <ac:picMkLst>
            <pc:docMk/>
            <pc:sldMk cId="2854337751" sldId="433"/>
            <ac:picMk id="20" creationId="{774E382D-CCE2-4060-97ED-B1C2D98D62CB}"/>
          </ac:picMkLst>
        </pc:picChg>
        <pc:picChg chg="mod">
          <ac:chgData name="Marianne" userId="1491d796-f283-4621-9055-32d2fec7fab0" providerId="ADAL" clId="{33711C9E-71E2-47E2-BF9F-5BE299433200}" dt="2021-05-03T08:39:24.611" v="3142" actId="962"/>
          <ac:picMkLst>
            <pc:docMk/>
            <pc:sldMk cId="2854337751" sldId="433"/>
            <ac:picMk id="24" creationId="{8191670F-32B1-419F-B163-E19DCB3DF647}"/>
          </ac:picMkLst>
        </pc:picChg>
        <pc:picChg chg="mod">
          <ac:chgData name="Marianne" userId="1491d796-f283-4621-9055-32d2fec7fab0" providerId="ADAL" clId="{33711C9E-71E2-47E2-BF9F-5BE299433200}" dt="2021-05-03T08:40:25.430" v="3380" actId="962"/>
          <ac:picMkLst>
            <pc:docMk/>
            <pc:sldMk cId="2854337751" sldId="433"/>
            <ac:picMk id="92" creationId="{98882079-DB15-4E1B-9B30-569B60EB34CE}"/>
          </ac:picMkLst>
        </pc:picChg>
        <pc:picChg chg="mod">
          <ac:chgData name="Marianne" userId="1491d796-f283-4621-9055-32d2fec7fab0" providerId="ADAL" clId="{33711C9E-71E2-47E2-BF9F-5BE299433200}" dt="2021-05-03T08:39:03.011" v="3012" actId="962"/>
          <ac:picMkLst>
            <pc:docMk/>
            <pc:sldMk cId="2854337751" sldId="433"/>
            <ac:picMk id="93" creationId="{AA35D5FF-1AC7-4AC9-98A9-E1BF3A12B2D1}"/>
          </ac:picMkLst>
        </pc:picChg>
        <pc:picChg chg="mod">
          <ac:chgData name="Marianne" userId="1491d796-f283-4621-9055-32d2fec7fab0" providerId="ADAL" clId="{33711C9E-71E2-47E2-BF9F-5BE299433200}" dt="2021-05-03T08:39:13.744" v="3072" actId="962"/>
          <ac:picMkLst>
            <pc:docMk/>
            <pc:sldMk cId="2854337751" sldId="433"/>
            <ac:picMk id="95" creationId="{08E89320-F3FD-4F45-8FA8-C91CF9500707}"/>
          </ac:picMkLst>
        </pc:picChg>
        <pc:picChg chg="mod">
          <ac:chgData name="Marianne" userId="1491d796-f283-4621-9055-32d2fec7fab0" providerId="ADAL" clId="{33711C9E-71E2-47E2-BF9F-5BE299433200}" dt="2021-05-03T08:40:46.425" v="3462" actId="962"/>
          <ac:picMkLst>
            <pc:docMk/>
            <pc:sldMk cId="2854337751" sldId="433"/>
            <ac:picMk id="96" creationId="{AD35768F-0D56-422D-836F-9555F813A8BD}"/>
          </ac:picMkLst>
        </pc:picChg>
      </pc:sldChg>
      <pc:sldChg chg="addSp delSp modSp mod">
        <pc:chgData name="Marianne" userId="1491d796-f283-4621-9055-32d2fec7fab0" providerId="ADAL" clId="{33711C9E-71E2-47E2-BF9F-5BE299433200}" dt="2021-05-03T14:15:31.308" v="3884" actId="962"/>
        <pc:sldMkLst>
          <pc:docMk/>
          <pc:sldMk cId="1904894754" sldId="435"/>
        </pc:sldMkLst>
        <pc:spChg chg="mod">
          <ac:chgData name="Marianne" userId="1491d796-f283-4621-9055-32d2fec7fab0" providerId="ADAL" clId="{33711C9E-71E2-47E2-BF9F-5BE299433200}" dt="2021-05-03T06:48:03.463" v="2019" actId="20577"/>
          <ac:spMkLst>
            <pc:docMk/>
            <pc:sldMk cId="1904894754" sldId="435"/>
            <ac:spMk id="22" creationId="{9A8DE5F7-8C9E-454D-AE15-4885E8A0317B}"/>
          </ac:spMkLst>
        </pc:spChg>
        <pc:spChg chg="add del mod">
          <ac:chgData name="Marianne" userId="1491d796-f283-4621-9055-32d2fec7fab0" providerId="ADAL" clId="{33711C9E-71E2-47E2-BF9F-5BE299433200}" dt="2021-05-03T08:44:43.118" v="3568" actId="1076"/>
          <ac:spMkLst>
            <pc:docMk/>
            <pc:sldMk cId="1904894754" sldId="435"/>
            <ac:spMk id="24" creationId="{B1E61BAD-0600-4456-94D0-561167C66B57}"/>
          </ac:spMkLst>
        </pc:spChg>
        <pc:spChg chg="mod">
          <ac:chgData name="Marianne" userId="1491d796-f283-4621-9055-32d2fec7fab0" providerId="ADAL" clId="{33711C9E-71E2-47E2-BF9F-5BE299433200}" dt="2021-05-03T08:44:54.975" v="3570" actId="1076"/>
          <ac:spMkLst>
            <pc:docMk/>
            <pc:sldMk cId="1904894754" sldId="435"/>
            <ac:spMk id="46" creationId="{9A7DA73B-B2D2-4C44-B774-73E0ABA44AA9}"/>
          </ac:spMkLst>
        </pc:spChg>
        <pc:grpChg chg="mod">
          <ac:chgData name="Marianne" userId="1491d796-f283-4621-9055-32d2fec7fab0" providerId="ADAL" clId="{33711C9E-71E2-47E2-BF9F-5BE299433200}" dt="2021-05-03T14:15:13.427" v="3832" actId="962"/>
          <ac:grpSpMkLst>
            <pc:docMk/>
            <pc:sldMk cId="1904894754" sldId="435"/>
            <ac:grpSpMk id="3" creationId="{831D7F1B-CEEC-45B0-B28A-DF3273EA1304}"/>
          </ac:grpSpMkLst>
        </pc:grpChg>
        <pc:grpChg chg="mod">
          <ac:chgData name="Marianne" userId="1491d796-f283-4621-9055-32d2fec7fab0" providerId="ADAL" clId="{33711C9E-71E2-47E2-BF9F-5BE299433200}" dt="2021-05-03T14:15:31.308" v="3884" actId="962"/>
          <ac:grpSpMkLst>
            <pc:docMk/>
            <pc:sldMk cId="1904894754" sldId="435"/>
            <ac:grpSpMk id="6" creationId="{831D7F1B-CEEC-45B0-B28A-DF3273EA1304}"/>
          </ac:grpSpMkLst>
        </pc:grpChg>
        <pc:picChg chg="mod">
          <ac:chgData name="Marianne" userId="1491d796-f283-4621-9055-32d2fec7fab0" providerId="ADAL" clId="{33711C9E-71E2-47E2-BF9F-5BE299433200}" dt="2021-05-03T14:14:53.076" v="3762" actId="962"/>
          <ac:picMkLst>
            <pc:docMk/>
            <pc:sldMk cId="1904894754" sldId="435"/>
            <ac:picMk id="15" creationId="{A1CBE915-B217-4301-81B4-47212E6C9D91}"/>
          </ac:picMkLst>
        </pc:picChg>
        <pc:picChg chg="mod">
          <ac:chgData name="Marianne" userId="1491d796-f283-4621-9055-32d2fec7fab0" providerId="ADAL" clId="{33711C9E-71E2-47E2-BF9F-5BE299433200}" dt="2021-05-03T08:41:12.676" v="3558" actId="962"/>
          <ac:picMkLst>
            <pc:docMk/>
            <pc:sldMk cId="1904894754" sldId="435"/>
            <ac:picMk id="17" creationId="{6D52FB62-4D07-48AD-AB13-ECBE87C788EC}"/>
          </ac:picMkLst>
        </pc:picChg>
        <pc:picChg chg="mod">
          <ac:chgData name="Marianne" userId="1491d796-f283-4621-9055-32d2fec7fab0" providerId="ADAL" clId="{33711C9E-71E2-47E2-BF9F-5BE299433200}" dt="2021-05-03T14:14:30.283" v="3672" actId="962"/>
          <ac:picMkLst>
            <pc:docMk/>
            <pc:sldMk cId="1904894754" sldId="435"/>
            <ac:picMk id="19" creationId="{678AC726-6B22-4880-A74C-DEDFDC087C93}"/>
          </ac:picMkLst>
        </pc:picChg>
        <pc:picChg chg="add del mod">
          <ac:chgData name="Marianne" userId="1491d796-f283-4621-9055-32d2fec7fab0" providerId="ADAL" clId="{33711C9E-71E2-47E2-BF9F-5BE299433200}" dt="2021-05-03T08:44:48.642" v="3569" actId="21"/>
          <ac:picMkLst>
            <pc:docMk/>
            <pc:sldMk cId="1904894754" sldId="435"/>
            <ac:picMk id="49" creationId="{722AE8B1-B27B-4F08-96BC-E40E0E0C8463}"/>
          </ac:picMkLst>
        </pc:picChg>
      </pc:sldChg>
      <pc:sldChg chg="modSp mod">
        <pc:chgData name="Marianne" userId="1491d796-f283-4621-9055-32d2fec7fab0" providerId="ADAL" clId="{33711C9E-71E2-47E2-BF9F-5BE299433200}" dt="2021-05-03T08:29:42.728" v="2582" actId="20577"/>
        <pc:sldMkLst>
          <pc:docMk/>
          <pc:sldMk cId="3112040393" sldId="436"/>
        </pc:sldMkLst>
        <pc:spChg chg="mod">
          <ac:chgData name="Marianne" userId="1491d796-f283-4621-9055-32d2fec7fab0" providerId="ADAL" clId="{33711C9E-71E2-47E2-BF9F-5BE299433200}" dt="2021-05-03T08:29:42.728" v="2582" actId="20577"/>
          <ac:spMkLst>
            <pc:docMk/>
            <pc:sldMk cId="3112040393" sldId="436"/>
            <ac:spMk id="81" creationId="{4380E57F-65A1-44E6-ADE3-7EB5C2C4C265}"/>
          </ac:spMkLst>
        </pc:spChg>
      </pc:sldChg>
      <pc:sldChg chg="modSp mod">
        <pc:chgData name="Marianne" userId="1491d796-f283-4621-9055-32d2fec7fab0" providerId="ADAL" clId="{33711C9E-71E2-47E2-BF9F-5BE299433200}" dt="2021-05-03T08:29:15.522" v="2575" actId="20577"/>
        <pc:sldMkLst>
          <pc:docMk/>
          <pc:sldMk cId="301100665" sldId="438"/>
        </pc:sldMkLst>
        <pc:spChg chg="mod">
          <ac:chgData name="Marianne" userId="1491d796-f283-4621-9055-32d2fec7fab0" providerId="ADAL" clId="{33711C9E-71E2-47E2-BF9F-5BE299433200}" dt="2021-05-03T08:29:15.522" v="2575" actId="20577"/>
          <ac:spMkLst>
            <pc:docMk/>
            <pc:sldMk cId="301100665" sldId="438"/>
            <ac:spMk id="33" creationId="{3D201EA5-AB80-418C-B878-BC2D976E0152}"/>
          </ac:spMkLst>
        </pc:spChg>
      </pc:sldChg>
      <pc:sldChg chg="modSp mod">
        <pc:chgData name="Marianne" userId="1491d796-f283-4621-9055-32d2fec7fab0" providerId="ADAL" clId="{33711C9E-71E2-47E2-BF9F-5BE299433200}" dt="2021-05-03T08:29:21.250" v="2577" actId="20577"/>
        <pc:sldMkLst>
          <pc:docMk/>
          <pc:sldMk cId="568039703" sldId="439"/>
        </pc:sldMkLst>
        <pc:spChg chg="mod">
          <ac:chgData name="Marianne" userId="1491d796-f283-4621-9055-32d2fec7fab0" providerId="ADAL" clId="{33711C9E-71E2-47E2-BF9F-5BE299433200}" dt="2021-05-03T08:29:21.250" v="2577" actId="20577"/>
          <ac:spMkLst>
            <pc:docMk/>
            <pc:sldMk cId="568039703" sldId="439"/>
            <ac:spMk id="30" creationId="{B23C081F-CFFC-4708-962F-DD0B4C4522CA}"/>
          </ac:spMkLst>
        </pc:spChg>
      </pc:sldChg>
      <pc:sldChg chg="modSp mod">
        <pc:chgData name="Marianne" userId="1491d796-f283-4621-9055-32d2fec7fab0" providerId="ADAL" clId="{33711C9E-71E2-47E2-BF9F-5BE299433200}" dt="2021-05-03T08:37:02.118" v="2740" actId="962"/>
        <pc:sldMkLst>
          <pc:docMk/>
          <pc:sldMk cId="2633914291" sldId="447"/>
        </pc:sldMkLst>
        <pc:spChg chg="mod">
          <ac:chgData name="Marianne" userId="1491d796-f283-4621-9055-32d2fec7fab0" providerId="ADAL" clId="{33711C9E-71E2-47E2-BF9F-5BE299433200}" dt="2021-05-03T06:44:56.107" v="1975" actId="255"/>
          <ac:spMkLst>
            <pc:docMk/>
            <pc:sldMk cId="2633914291" sldId="447"/>
            <ac:spMk id="44" creationId="{15B3B61B-F4BB-4C15-84A8-CAEC4490E842}"/>
          </ac:spMkLst>
        </pc:spChg>
        <pc:picChg chg="mod">
          <ac:chgData name="Marianne" userId="1491d796-f283-4621-9055-32d2fec7fab0" providerId="ADAL" clId="{33711C9E-71E2-47E2-BF9F-5BE299433200}" dt="2021-05-03T08:37:02.118" v="2740" actId="962"/>
          <ac:picMkLst>
            <pc:docMk/>
            <pc:sldMk cId="2633914291" sldId="447"/>
            <ac:picMk id="3" creationId="{22DDD71F-4BB2-4E8E-A4A3-99AC4B392689}"/>
          </ac:picMkLst>
        </pc:picChg>
        <pc:picChg chg="mod">
          <ac:chgData name="Marianne" userId="1491d796-f283-4621-9055-32d2fec7fab0" providerId="ADAL" clId="{33711C9E-71E2-47E2-BF9F-5BE299433200}" dt="2021-05-03T06:44:43.261" v="1972" actId="14100"/>
          <ac:picMkLst>
            <pc:docMk/>
            <pc:sldMk cId="2633914291" sldId="447"/>
            <ac:picMk id="42" creationId="{C91466DE-287E-4794-B1A2-BFF57B0DD4B1}"/>
          </ac:picMkLst>
        </pc:picChg>
        <pc:picChg chg="mod">
          <ac:chgData name="Marianne" userId="1491d796-f283-4621-9055-32d2fec7fab0" providerId="ADAL" clId="{33711C9E-71E2-47E2-BF9F-5BE299433200}" dt="2021-05-03T08:36:20.674" v="2662" actId="962"/>
          <ac:picMkLst>
            <pc:docMk/>
            <pc:sldMk cId="2633914291" sldId="447"/>
            <ac:picMk id="65" creationId="{13BCFA2F-9A57-48F1-8F9D-4B58087C8633}"/>
          </ac:picMkLst>
        </pc:picChg>
      </pc:sldChg>
      <pc:sldChg chg="modSp mod ord">
        <pc:chgData name="Marianne" userId="1491d796-f283-4621-9055-32d2fec7fab0" providerId="ADAL" clId="{33711C9E-71E2-47E2-BF9F-5BE299433200}" dt="2021-05-03T08:34:40.454" v="2624" actId="962"/>
        <pc:sldMkLst>
          <pc:docMk/>
          <pc:sldMk cId="2030607380" sldId="1077"/>
        </pc:sldMkLst>
        <pc:spChg chg="mod">
          <ac:chgData name="Marianne" userId="1491d796-f283-4621-9055-32d2fec7fab0" providerId="ADAL" clId="{33711C9E-71E2-47E2-BF9F-5BE299433200}" dt="2021-05-03T06:13:56.998" v="1523" actId="20577"/>
          <ac:spMkLst>
            <pc:docMk/>
            <pc:sldMk cId="2030607380" sldId="1077"/>
            <ac:spMk id="8" creationId="{71194C07-7236-4B52-8A55-6B69B52DE2B9}"/>
          </ac:spMkLst>
        </pc:spChg>
        <pc:picChg chg="mod">
          <ac:chgData name="Marianne" userId="1491d796-f283-4621-9055-32d2fec7fab0" providerId="ADAL" clId="{33711C9E-71E2-47E2-BF9F-5BE299433200}" dt="2021-05-03T08:34:40.454" v="2624" actId="962"/>
          <ac:picMkLst>
            <pc:docMk/>
            <pc:sldMk cId="2030607380" sldId="1077"/>
            <ac:picMk id="10" creationId="{4F25013E-A5E8-4BA0-980C-C950E4B0EED1}"/>
          </ac:picMkLst>
        </pc:picChg>
      </pc:sldChg>
      <pc:sldChg chg="del">
        <pc:chgData name="Marianne" userId="1491d796-f283-4621-9055-32d2fec7fab0" providerId="ADAL" clId="{33711C9E-71E2-47E2-BF9F-5BE299433200}" dt="2021-04-30T07:49:02.705" v="48" actId="47"/>
        <pc:sldMkLst>
          <pc:docMk/>
          <pc:sldMk cId="1748303217" sldId="1093"/>
        </pc:sldMkLst>
      </pc:sldChg>
      <pc:sldChg chg="del">
        <pc:chgData name="Marianne" userId="1491d796-f283-4621-9055-32d2fec7fab0" providerId="ADAL" clId="{33711C9E-71E2-47E2-BF9F-5BE299433200}" dt="2021-04-30T07:49:02.705" v="48" actId="47"/>
        <pc:sldMkLst>
          <pc:docMk/>
          <pc:sldMk cId="454799025" sldId="1094"/>
        </pc:sldMkLst>
      </pc:sldChg>
      <pc:sldChg chg="del">
        <pc:chgData name="Marianne" userId="1491d796-f283-4621-9055-32d2fec7fab0" providerId="ADAL" clId="{33711C9E-71E2-47E2-BF9F-5BE299433200}" dt="2021-04-30T07:49:02.705" v="48" actId="47"/>
        <pc:sldMkLst>
          <pc:docMk/>
          <pc:sldMk cId="4119753446" sldId="1095"/>
        </pc:sldMkLst>
      </pc:sldChg>
      <pc:sldChg chg="del">
        <pc:chgData name="Marianne" userId="1491d796-f283-4621-9055-32d2fec7fab0" providerId="ADAL" clId="{33711C9E-71E2-47E2-BF9F-5BE299433200}" dt="2021-04-30T07:49:02.705" v="48" actId="47"/>
        <pc:sldMkLst>
          <pc:docMk/>
          <pc:sldMk cId="677711367" sldId="1096"/>
        </pc:sldMkLst>
      </pc:sldChg>
      <pc:sldChg chg="addSp delSp modSp mod">
        <pc:chgData name="Marianne" userId="1491d796-f283-4621-9055-32d2fec7fab0" providerId="ADAL" clId="{33711C9E-71E2-47E2-BF9F-5BE299433200}" dt="2021-05-03T08:34:14.407" v="2623" actId="962"/>
        <pc:sldMkLst>
          <pc:docMk/>
          <pc:sldMk cId="2621956465" sldId="1200"/>
        </pc:sldMkLst>
        <pc:spChg chg="add mod">
          <ac:chgData name="Marianne" userId="1491d796-f283-4621-9055-32d2fec7fab0" providerId="ADAL" clId="{33711C9E-71E2-47E2-BF9F-5BE299433200}" dt="2021-05-03T08:33:36.008" v="2619" actId="20577"/>
          <ac:spMkLst>
            <pc:docMk/>
            <pc:sldMk cId="2621956465" sldId="1200"/>
            <ac:spMk id="2" creationId="{3B394452-C64A-4C80-BB75-1990EF9C5735}"/>
          </ac:spMkLst>
        </pc:spChg>
        <pc:spChg chg="mod">
          <ac:chgData name="Marianne" userId="1491d796-f283-4621-9055-32d2fec7fab0" providerId="ADAL" clId="{33711C9E-71E2-47E2-BF9F-5BE299433200}" dt="2021-05-03T07:53:49.585" v="2074" actId="1076"/>
          <ac:spMkLst>
            <pc:docMk/>
            <pc:sldMk cId="2621956465" sldId="1200"/>
            <ac:spMk id="209" creationId="{EB3A59E4-9A58-4E54-970F-CF76E06F56DF}"/>
          </ac:spMkLst>
        </pc:spChg>
        <pc:spChg chg="mod">
          <ac:chgData name="Marianne" userId="1491d796-f283-4621-9055-32d2fec7fab0" providerId="ADAL" clId="{33711C9E-71E2-47E2-BF9F-5BE299433200}" dt="2021-05-03T06:07:29.080" v="1444" actId="20577"/>
          <ac:spMkLst>
            <pc:docMk/>
            <pc:sldMk cId="2621956465" sldId="1200"/>
            <ac:spMk id="377" creationId="{1D3717FF-D2A0-4ACD-9068-8B38508BF4D9}"/>
          </ac:spMkLst>
        </pc:spChg>
        <pc:spChg chg="mod">
          <ac:chgData name="Marianne" userId="1491d796-f283-4621-9055-32d2fec7fab0" providerId="ADAL" clId="{33711C9E-71E2-47E2-BF9F-5BE299433200}" dt="2021-05-03T07:51:54.902" v="2060" actId="20577"/>
          <ac:spMkLst>
            <pc:docMk/>
            <pc:sldMk cId="2621956465" sldId="1200"/>
            <ac:spMk id="379" creationId="{DCF31F7C-8E95-4163-A51D-CB78F801827A}"/>
          </ac:spMkLst>
        </pc:spChg>
        <pc:spChg chg="del">
          <ac:chgData name="Marianne" userId="1491d796-f283-4621-9055-32d2fec7fab0" providerId="ADAL" clId="{33711C9E-71E2-47E2-BF9F-5BE299433200}" dt="2021-05-03T06:05:47.370" v="1407" actId="21"/>
          <ac:spMkLst>
            <pc:docMk/>
            <pc:sldMk cId="2621956465" sldId="1200"/>
            <ac:spMk id="395" creationId="{F84F2214-94E3-4F47-8EDA-7A7EA6DB61C4}"/>
          </ac:spMkLst>
        </pc:spChg>
        <pc:grpChg chg="mod">
          <ac:chgData name="Marianne" userId="1491d796-f283-4621-9055-32d2fec7fab0" providerId="ADAL" clId="{33711C9E-71E2-47E2-BF9F-5BE299433200}" dt="2021-05-03T07:53:30.725" v="2072" actId="1076"/>
          <ac:grpSpMkLst>
            <pc:docMk/>
            <pc:sldMk cId="2621956465" sldId="1200"/>
            <ac:grpSpMk id="210" creationId="{E5F5393F-FFDF-41C7-8A30-4C387CF6B695}"/>
          </ac:grpSpMkLst>
        </pc:grpChg>
        <pc:grpChg chg="mod">
          <ac:chgData name="Marianne" userId="1491d796-f283-4621-9055-32d2fec7fab0" providerId="ADAL" clId="{33711C9E-71E2-47E2-BF9F-5BE299433200}" dt="2021-05-03T07:52:21.358" v="2063" actId="1076"/>
          <ac:grpSpMkLst>
            <pc:docMk/>
            <pc:sldMk cId="2621956465" sldId="1200"/>
            <ac:grpSpMk id="268" creationId="{AFB5DDB3-DF63-40AE-82A2-1DBAE98E9A1B}"/>
          </ac:grpSpMkLst>
        </pc:grpChg>
        <pc:grpChg chg="mod">
          <ac:chgData name="Marianne" userId="1491d796-f283-4621-9055-32d2fec7fab0" providerId="ADAL" clId="{33711C9E-71E2-47E2-BF9F-5BE299433200}" dt="2021-05-03T07:53:33.794" v="2073" actId="1076"/>
          <ac:grpSpMkLst>
            <pc:docMk/>
            <pc:sldMk cId="2621956465" sldId="1200"/>
            <ac:grpSpMk id="355" creationId="{956B2820-C6B5-489A-983E-8955A8A5A7B1}"/>
          </ac:grpSpMkLst>
        </pc:grpChg>
        <pc:picChg chg="add mod">
          <ac:chgData name="Marianne" userId="1491d796-f283-4621-9055-32d2fec7fab0" providerId="ADAL" clId="{33711C9E-71E2-47E2-BF9F-5BE299433200}" dt="2021-05-03T08:32:29.455" v="2601" actId="1076"/>
          <ac:picMkLst>
            <pc:docMk/>
            <pc:sldMk cId="2621956465" sldId="1200"/>
            <ac:picMk id="4" creationId="{B577DE6B-D429-413D-BBA8-46793A34EA7E}"/>
          </ac:picMkLst>
        </pc:picChg>
        <pc:picChg chg="mod">
          <ac:chgData name="Marianne" userId="1491d796-f283-4621-9055-32d2fec7fab0" providerId="ADAL" clId="{33711C9E-71E2-47E2-BF9F-5BE299433200}" dt="2021-05-03T08:34:14.407" v="2623" actId="962"/>
          <ac:picMkLst>
            <pc:docMk/>
            <pc:sldMk cId="2621956465" sldId="1200"/>
            <ac:picMk id="5" creationId="{54E88D59-C0BD-495C-A743-A83B0F622AA1}"/>
          </ac:picMkLst>
        </pc:picChg>
        <pc:picChg chg="add del mod">
          <ac:chgData name="Marianne" userId="1491d796-f283-4621-9055-32d2fec7fab0" providerId="ADAL" clId="{33711C9E-71E2-47E2-BF9F-5BE299433200}" dt="2021-05-03T08:32:56.749" v="2603" actId="931"/>
          <ac:picMkLst>
            <pc:docMk/>
            <pc:sldMk cId="2621956465" sldId="1200"/>
            <ac:picMk id="7" creationId="{AFF09C2D-9887-4A44-92B3-56FCB4DFC8E0}"/>
          </ac:picMkLst>
        </pc:picChg>
        <pc:picChg chg="add del mod">
          <ac:chgData name="Marianne" userId="1491d796-f283-4621-9055-32d2fec7fab0" providerId="ADAL" clId="{33711C9E-71E2-47E2-BF9F-5BE299433200}" dt="2021-05-03T08:33:14.930" v="2608" actId="931"/>
          <ac:picMkLst>
            <pc:docMk/>
            <pc:sldMk cId="2621956465" sldId="1200"/>
            <ac:picMk id="9" creationId="{EBAD8D85-A5DB-4356-B599-1EF67E196BC6}"/>
          </ac:picMkLst>
        </pc:picChg>
        <pc:picChg chg="del">
          <ac:chgData name="Marianne" userId="1491d796-f283-4621-9055-32d2fec7fab0" providerId="ADAL" clId="{33711C9E-71E2-47E2-BF9F-5BE299433200}" dt="2021-05-03T07:52:04.327" v="2061" actId="21"/>
          <ac:picMkLst>
            <pc:docMk/>
            <pc:sldMk cId="2621956465" sldId="1200"/>
            <ac:picMk id="12" creationId="{ADC8D579-CC33-48C1-A426-F416AB25780C}"/>
          </ac:picMkLst>
        </pc:picChg>
        <pc:picChg chg="del mod">
          <ac:chgData name="Marianne" userId="1491d796-f283-4621-9055-32d2fec7fab0" providerId="ADAL" clId="{33711C9E-71E2-47E2-BF9F-5BE299433200}" dt="2021-05-03T06:05:41.384" v="1406" actId="21"/>
          <ac:picMkLst>
            <pc:docMk/>
            <pc:sldMk cId="2621956465" sldId="1200"/>
            <ac:picMk id="14" creationId="{25667A47-0DBF-40F5-A9F2-5A4494402AFD}"/>
          </ac:picMkLst>
        </pc:picChg>
        <pc:picChg chg="del">
          <ac:chgData name="Marianne" userId="1491d796-f283-4621-9055-32d2fec7fab0" providerId="ADAL" clId="{33711C9E-71E2-47E2-BF9F-5BE299433200}" dt="2021-05-03T07:52:09.075" v="2062" actId="21"/>
          <ac:picMkLst>
            <pc:docMk/>
            <pc:sldMk cId="2621956465" sldId="1200"/>
            <ac:picMk id="208" creationId="{568B5FA3-4AD7-4217-84A9-779401D522F4}"/>
          </ac:picMkLst>
        </pc:picChg>
      </pc:sldChg>
      <pc:sldChg chg="modSp del mod">
        <pc:chgData name="Marianne" userId="1491d796-f283-4621-9055-32d2fec7fab0" providerId="ADAL" clId="{33711C9E-71E2-47E2-BF9F-5BE299433200}" dt="2021-05-03T06:21:55.483" v="1559" actId="47"/>
        <pc:sldMkLst>
          <pc:docMk/>
          <pc:sldMk cId="1935603385" sldId="1201"/>
        </pc:sldMkLst>
        <pc:spChg chg="mod">
          <ac:chgData name="Marianne" userId="1491d796-f283-4621-9055-32d2fec7fab0" providerId="ADAL" clId="{33711C9E-71E2-47E2-BF9F-5BE299433200}" dt="2021-04-30T07:50:30.786" v="59" actId="13926"/>
          <ac:spMkLst>
            <pc:docMk/>
            <pc:sldMk cId="1935603385" sldId="1201"/>
            <ac:spMk id="16" creationId="{EA37B82A-374D-4895-8672-521569470F99}"/>
          </ac:spMkLst>
        </pc:spChg>
      </pc:sldChg>
      <pc:sldChg chg="modSp del mod ord">
        <pc:chgData name="Marianne" userId="1491d796-f283-4621-9055-32d2fec7fab0" providerId="ADAL" clId="{33711C9E-71E2-47E2-BF9F-5BE299433200}" dt="2021-05-03T06:21:26.194" v="1558" actId="47"/>
        <pc:sldMkLst>
          <pc:docMk/>
          <pc:sldMk cId="106631469" sldId="1202"/>
        </pc:sldMkLst>
        <pc:spChg chg="mod">
          <ac:chgData name="Marianne" userId="1491d796-f283-4621-9055-32d2fec7fab0" providerId="ADAL" clId="{33711C9E-71E2-47E2-BF9F-5BE299433200}" dt="2021-04-30T07:58:15.959" v="121" actId="20577"/>
          <ac:spMkLst>
            <pc:docMk/>
            <pc:sldMk cId="106631469" sldId="1202"/>
            <ac:spMk id="16" creationId="{411861A0-F164-4C9F-AD41-15E0D161CA59}"/>
          </ac:spMkLst>
        </pc:spChg>
      </pc:sldChg>
      <pc:sldChg chg="del">
        <pc:chgData name="Marianne" userId="1491d796-f283-4621-9055-32d2fec7fab0" providerId="ADAL" clId="{33711C9E-71E2-47E2-BF9F-5BE299433200}" dt="2021-05-03T06:20:09.235" v="1557" actId="47"/>
        <pc:sldMkLst>
          <pc:docMk/>
          <pc:sldMk cId="3611080896" sldId="1203"/>
        </pc:sldMkLst>
      </pc:sldChg>
      <pc:sldChg chg="delSp modSp mod modTransition">
        <pc:chgData name="Marianne" userId="1491d796-f283-4621-9055-32d2fec7fab0" providerId="ADAL" clId="{33711C9E-71E2-47E2-BF9F-5BE299433200}" dt="2021-05-03T08:05:25.888" v="2351" actId="13926"/>
        <pc:sldMkLst>
          <pc:docMk/>
          <pc:sldMk cId="2972480655" sldId="1204"/>
        </pc:sldMkLst>
        <pc:spChg chg="del">
          <ac:chgData name="Marianne" userId="1491d796-f283-4621-9055-32d2fec7fab0" providerId="ADAL" clId="{33711C9E-71E2-47E2-BF9F-5BE299433200}" dt="2021-05-03T06:33:49.625" v="1789"/>
          <ac:spMkLst>
            <pc:docMk/>
            <pc:sldMk cId="2972480655" sldId="1204"/>
            <ac:spMk id="6" creationId="{B897662D-261A-4F73-8F0B-29D79CC76EA1}"/>
          </ac:spMkLst>
        </pc:spChg>
        <pc:spChg chg="mod">
          <ac:chgData name="Marianne" userId="1491d796-f283-4621-9055-32d2fec7fab0" providerId="ADAL" clId="{33711C9E-71E2-47E2-BF9F-5BE299433200}" dt="2021-05-03T08:05:25.888" v="2351" actId="13926"/>
          <ac:spMkLst>
            <pc:docMk/>
            <pc:sldMk cId="2972480655" sldId="1204"/>
            <ac:spMk id="14" creationId="{A460F90D-49CD-4898-96EB-256A44C569B0}"/>
          </ac:spMkLst>
        </pc:spChg>
        <pc:spChg chg="mod">
          <ac:chgData name="Marianne" userId="1491d796-f283-4621-9055-32d2fec7fab0" providerId="ADAL" clId="{33711C9E-71E2-47E2-BF9F-5BE299433200}" dt="2021-05-03T06:10:41.450" v="1491" actId="20577"/>
          <ac:spMkLst>
            <pc:docMk/>
            <pc:sldMk cId="2972480655" sldId="1204"/>
            <ac:spMk id="16" creationId="{10A39D81-EC42-4CBE-9066-8938DF36BC10}"/>
          </ac:spMkLst>
        </pc:spChg>
        <pc:spChg chg="mod">
          <ac:chgData name="Marianne" userId="1491d796-f283-4621-9055-32d2fec7fab0" providerId="ADAL" clId="{33711C9E-71E2-47E2-BF9F-5BE299433200}" dt="2021-05-03T07:54:49.533" v="2076" actId="21"/>
          <ac:spMkLst>
            <pc:docMk/>
            <pc:sldMk cId="2972480655" sldId="1204"/>
            <ac:spMk id="17" creationId="{7CFA9BEA-0D39-4948-A8A0-5EEA59B088E5}"/>
          </ac:spMkLst>
        </pc:spChg>
      </pc:sldChg>
      <pc:sldChg chg="modSp mod ord">
        <pc:chgData name="Marianne" userId="1491d796-f283-4621-9055-32d2fec7fab0" providerId="ADAL" clId="{33711C9E-71E2-47E2-BF9F-5BE299433200}" dt="2021-05-03T06:43:35.727" v="1880"/>
        <pc:sldMkLst>
          <pc:docMk/>
          <pc:sldMk cId="2833392007" sldId="1207"/>
        </pc:sldMkLst>
        <pc:spChg chg="mod">
          <ac:chgData name="Marianne" userId="1491d796-f283-4621-9055-32d2fec7fab0" providerId="ADAL" clId="{33711C9E-71E2-47E2-BF9F-5BE299433200}" dt="2021-05-03T06:43:35.727" v="1880"/>
          <ac:spMkLst>
            <pc:docMk/>
            <pc:sldMk cId="2833392007" sldId="1207"/>
            <ac:spMk id="21" creationId="{0929ACA3-BE76-41F9-831E-230EABC37CF2}"/>
          </ac:spMkLst>
        </pc:spChg>
      </pc:sldChg>
      <pc:sldChg chg="modSp mod ord">
        <pc:chgData name="Marianne" userId="1491d796-f283-4621-9055-32d2fec7fab0" providerId="ADAL" clId="{33711C9E-71E2-47E2-BF9F-5BE299433200}" dt="2021-05-03T08:08:08.452" v="2408" actId="20577"/>
        <pc:sldMkLst>
          <pc:docMk/>
          <pc:sldMk cId="1838078444" sldId="1210"/>
        </pc:sldMkLst>
        <pc:spChg chg="mod">
          <ac:chgData name="Marianne" userId="1491d796-f283-4621-9055-32d2fec7fab0" providerId="ADAL" clId="{33711C9E-71E2-47E2-BF9F-5BE299433200}" dt="2021-05-03T08:08:08.452" v="2408" actId="20577"/>
          <ac:spMkLst>
            <pc:docMk/>
            <pc:sldMk cId="1838078444" sldId="1210"/>
            <ac:spMk id="5" creationId="{D01F3D1E-390C-4F45-B642-16761A1CFB03}"/>
          </ac:spMkLst>
        </pc:spChg>
        <pc:spChg chg="mod">
          <ac:chgData name="Marianne" userId="1491d796-f283-4621-9055-32d2fec7fab0" providerId="ADAL" clId="{33711C9E-71E2-47E2-BF9F-5BE299433200}" dt="2021-05-03T06:14:08.506" v="1527" actId="20577"/>
          <ac:spMkLst>
            <pc:docMk/>
            <pc:sldMk cId="1838078444" sldId="1210"/>
            <ac:spMk id="9" creationId="{58F2B392-A316-4AEE-BAFB-E784A391F262}"/>
          </ac:spMkLst>
        </pc:spChg>
      </pc:sldChg>
      <pc:sldChg chg="modSp mod">
        <pc:chgData name="Marianne" userId="1491d796-f283-4621-9055-32d2fec7fab0" providerId="ADAL" clId="{33711C9E-71E2-47E2-BF9F-5BE299433200}" dt="2021-05-03T08:25:03.311" v="2540" actId="1076"/>
        <pc:sldMkLst>
          <pc:docMk/>
          <pc:sldMk cId="1425321106" sldId="1211"/>
        </pc:sldMkLst>
        <pc:spChg chg="mod">
          <ac:chgData name="Marianne" userId="1491d796-f283-4621-9055-32d2fec7fab0" providerId="ADAL" clId="{33711C9E-71E2-47E2-BF9F-5BE299433200}" dt="2021-05-03T08:24:56.713" v="2539" actId="1076"/>
          <ac:spMkLst>
            <pc:docMk/>
            <pc:sldMk cId="1425321106" sldId="1211"/>
            <ac:spMk id="2" creationId="{88322935-73C3-4149-8D8E-C31CB1296D42}"/>
          </ac:spMkLst>
        </pc:spChg>
        <pc:spChg chg="mod">
          <ac:chgData name="Marianne" userId="1491d796-f283-4621-9055-32d2fec7fab0" providerId="ADAL" clId="{33711C9E-71E2-47E2-BF9F-5BE299433200}" dt="2021-05-03T08:25:03.311" v="2540" actId="1076"/>
          <ac:spMkLst>
            <pc:docMk/>
            <pc:sldMk cId="1425321106" sldId="1211"/>
            <ac:spMk id="3" creationId="{2E9CC92C-57F2-4549-87D1-A17B5C004F68}"/>
          </ac:spMkLst>
        </pc:spChg>
      </pc:sldChg>
      <pc:sldChg chg="modSp mod">
        <pc:chgData name="Marianne" userId="1491d796-f283-4621-9055-32d2fec7fab0" providerId="ADAL" clId="{33711C9E-71E2-47E2-BF9F-5BE299433200}" dt="2021-05-03T08:28:08.510" v="2562" actId="1076"/>
        <pc:sldMkLst>
          <pc:docMk/>
          <pc:sldMk cId="2819208146" sldId="1213"/>
        </pc:sldMkLst>
        <pc:spChg chg="mod">
          <ac:chgData name="Marianne" userId="1491d796-f283-4621-9055-32d2fec7fab0" providerId="ADAL" clId="{33711C9E-71E2-47E2-BF9F-5BE299433200}" dt="2021-04-30T09:31:06.437" v="383" actId="1076"/>
          <ac:spMkLst>
            <pc:docMk/>
            <pc:sldMk cId="2819208146" sldId="1213"/>
            <ac:spMk id="2" creationId="{88322935-73C3-4149-8D8E-C31CB1296D42}"/>
          </ac:spMkLst>
        </pc:spChg>
        <pc:spChg chg="mod">
          <ac:chgData name="Marianne" userId="1491d796-f283-4621-9055-32d2fec7fab0" providerId="ADAL" clId="{33711C9E-71E2-47E2-BF9F-5BE299433200}" dt="2021-05-03T08:28:08.510" v="2562" actId="1076"/>
          <ac:spMkLst>
            <pc:docMk/>
            <pc:sldMk cId="2819208146" sldId="1213"/>
            <ac:spMk id="16" creationId="{EA37B82A-374D-4895-8672-521569470F99}"/>
          </ac:spMkLst>
        </pc:spChg>
      </pc:sldChg>
      <pc:sldChg chg="modSp mod">
        <pc:chgData name="Marianne" userId="1491d796-f283-4621-9055-32d2fec7fab0" providerId="ADAL" clId="{33711C9E-71E2-47E2-BF9F-5BE299433200}" dt="2021-05-03T08:29:09.180" v="2573" actId="20577"/>
        <pc:sldMkLst>
          <pc:docMk/>
          <pc:sldMk cId="128643994" sldId="1216"/>
        </pc:sldMkLst>
        <pc:spChg chg="mod">
          <ac:chgData name="Marianne" userId="1491d796-f283-4621-9055-32d2fec7fab0" providerId="ADAL" clId="{33711C9E-71E2-47E2-BF9F-5BE299433200}" dt="2021-05-03T08:29:09.180" v="2573" actId="20577"/>
          <ac:spMkLst>
            <pc:docMk/>
            <pc:sldMk cId="128643994" sldId="1216"/>
            <ac:spMk id="49" creationId="{E19CDBC7-A7D0-4C1A-92E1-A839E141FF6C}"/>
          </ac:spMkLst>
        </pc:spChg>
      </pc:sldChg>
      <pc:sldChg chg="addSp modSp mod">
        <pc:chgData name="Marianne" userId="1491d796-f283-4621-9055-32d2fec7fab0" providerId="ADAL" clId="{33711C9E-71E2-47E2-BF9F-5BE299433200}" dt="2021-05-03T08:30:08.893" v="2595" actId="20577"/>
        <pc:sldMkLst>
          <pc:docMk/>
          <pc:sldMk cId="2111470441" sldId="1217"/>
        </pc:sldMkLst>
        <pc:spChg chg="mod">
          <ac:chgData name="Marianne" userId="1491d796-f283-4621-9055-32d2fec7fab0" providerId="ADAL" clId="{33711C9E-71E2-47E2-BF9F-5BE299433200}" dt="2021-05-03T05:49:40.333" v="1085" actId="20577"/>
          <ac:spMkLst>
            <pc:docMk/>
            <pc:sldMk cId="2111470441" sldId="1217"/>
            <ac:spMk id="2" creationId="{88322935-73C3-4149-8D8E-C31CB1296D42}"/>
          </ac:spMkLst>
        </pc:spChg>
        <pc:spChg chg="add mod">
          <ac:chgData name="Marianne" userId="1491d796-f283-4621-9055-32d2fec7fab0" providerId="ADAL" clId="{33711C9E-71E2-47E2-BF9F-5BE299433200}" dt="2021-05-03T08:30:08.893" v="2595" actId="20577"/>
          <ac:spMkLst>
            <pc:docMk/>
            <pc:sldMk cId="2111470441" sldId="1217"/>
            <ac:spMk id="3" creationId="{FFF8DF06-4756-4F90-B5D6-403C68ADB693}"/>
          </ac:spMkLst>
        </pc:spChg>
      </pc:sldChg>
      <pc:sldChg chg="modSp del mod">
        <pc:chgData name="Marianne" userId="1491d796-f283-4621-9055-32d2fec7fab0" providerId="ADAL" clId="{33711C9E-71E2-47E2-BF9F-5BE299433200}" dt="2021-05-03T06:49:38.526" v="2022" actId="47"/>
        <pc:sldMkLst>
          <pc:docMk/>
          <pc:sldMk cId="383255269" sldId="1218"/>
        </pc:sldMkLst>
        <pc:spChg chg="mod">
          <ac:chgData name="Marianne" userId="1491d796-f283-4621-9055-32d2fec7fab0" providerId="ADAL" clId="{33711C9E-71E2-47E2-BF9F-5BE299433200}" dt="2021-04-30T09:28:30.985" v="363" actId="20577"/>
          <ac:spMkLst>
            <pc:docMk/>
            <pc:sldMk cId="383255269" sldId="1218"/>
            <ac:spMk id="3" creationId="{2E9CC92C-57F2-4549-87D1-A17B5C004F68}"/>
          </ac:spMkLst>
        </pc:spChg>
      </pc:sldChg>
      <pc:sldChg chg="modSp mod ord">
        <pc:chgData name="Marianne" userId="1491d796-f283-4621-9055-32d2fec7fab0" providerId="ADAL" clId="{33711C9E-71E2-47E2-BF9F-5BE299433200}" dt="2021-05-03T08:19:22.868" v="2496" actId="1076"/>
        <pc:sldMkLst>
          <pc:docMk/>
          <pc:sldMk cId="1957409605" sldId="1219"/>
        </pc:sldMkLst>
        <pc:spChg chg="mod">
          <ac:chgData name="Marianne" userId="1491d796-f283-4621-9055-32d2fec7fab0" providerId="ADAL" clId="{33711C9E-71E2-47E2-BF9F-5BE299433200}" dt="2021-05-03T08:19:09.737" v="2494" actId="1076"/>
          <ac:spMkLst>
            <pc:docMk/>
            <pc:sldMk cId="1957409605" sldId="1219"/>
            <ac:spMk id="10" creationId="{C4E536D0-4B2A-4DF1-9B2E-7113A100AA83}"/>
          </ac:spMkLst>
        </pc:spChg>
        <pc:spChg chg="mod">
          <ac:chgData name="Marianne" userId="1491d796-f283-4621-9055-32d2fec7fab0" providerId="ADAL" clId="{33711C9E-71E2-47E2-BF9F-5BE299433200}" dt="2021-05-03T08:19:22.868" v="2496" actId="1076"/>
          <ac:spMkLst>
            <pc:docMk/>
            <pc:sldMk cId="1957409605" sldId="1219"/>
            <ac:spMk id="20" creationId="{E6513BD1-183A-456E-B2F6-12E4F630556F}"/>
          </ac:spMkLst>
        </pc:spChg>
        <pc:spChg chg="mod">
          <ac:chgData name="Marianne" userId="1491d796-f283-4621-9055-32d2fec7fab0" providerId="ADAL" clId="{33711C9E-71E2-47E2-BF9F-5BE299433200}" dt="2021-05-03T08:19:17.404" v="2495" actId="1076"/>
          <ac:spMkLst>
            <pc:docMk/>
            <pc:sldMk cId="1957409605" sldId="1219"/>
            <ac:spMk id="21" creationId="{0929ACA3-BE76-41F9-831E-230EABC37CF2}"/>
          </ac:spMkLst>
        </pc:spChg>
      </pc:sldChg>
      <pc:sldChg chg="addSp modSp mod ord addCm modCm">
        <pc:chgData name="Marianne" userId="1491d796-f283-4621-9055-32d2fec7fab0" providerId="ADAL" clId="{33711C9E-71E2-47E2-BF9F-5BE299433200}" dt="2021-05-03T14:18:28.380" v="3896" actId="13926"/>
        <pc:sldMkLst>
          <pc:docMk/>
          <pc:sldMk cId="428400420" sldId="1220"/>
        </pc:sldMkLst>
        <pc:spChg chg="add mod">
          <ac:chgData name="Marianne" userId="1491d796-f283-4621-9055-32d2fec7fab0" providerId="ADAL" clId="{33711C9E-71E2-47E2-BF9F-5BE299433200}" dt="2021-05-03T14:18:28.380" v="3896" actId="13926"/>
          <ac:spMkLst>
            <pc:docMk/>
            <pc:sldMk cId="428400420" sldId="1220"/>
            <ac:spMk id="2" creationId="{D43BDD2C-2B07-4213-BA0D-EA77B1717FAD}"/>
          </ac:spMkLst>
        </pc:spChg>
      </pc:sldChg>
      <pc:sldChg chg="addSp modSp mod ord">
        <pc:chgData name="Marianne" userId="1491d796-f283-4621-9055-32d2fec7fab0" providerId="ADAL" clId="{33711C9E-71E2-47E2-BF9F-5BE299433200}" dt="2021-05-03T14:18:21.933" v="3895" actId="13926"/>
        <pc:sldMkLst>
          <pc:docMk/>
          <pc:sldMk cId="462041155" sldId="1221"/>
        </pc:sldMkLst>
        <pc:spChg chg="add mod">
          <ac:chgData name="Marianne" userId="1491d796-f283-4621-9055-32d2fec7fab0" providerId="ADAL" clId="{33711C9E-71E2-47E2-BF9F-5BE299433200}" dt="2021-05-03T14:18:21.933" v="3895" actId="13926"/>
          <ac:spMkLst>
            <pc:docMk/>
            <pc:sldMk cId="462041155" sldId="1221"/>
            <ac:spMk id="5" creationId="{488A31A9-AB28-452E-BA03-C05707C7C94F}"/>
          </ac:spMkLst>
        </pc:spChg>
      </pc:sldChg>
      <pc:sldChg chg="addSp modSp mod ord">
        <pc:chgData name="Marianne" userId="1491d796-f283-4621-9055-32d2fec7fab0" providerId="ADAL" clId="{33711C9E-71E2-47E2-BF9F-5BE299433200}" dt="2021-05-03T14:18:16.975" v="3894" actId="13926"/>
        <pc:sldMkLst>
          <pc:docMk/>
          <pc:sldMk cId="3574707888" sldId="1222"/>
        </pc:sldMkLst>
        <pc:spChg chg="add mod">
          <ac:chgData name="Marianne" userId="1491d796-f283-4621-9055-32d2fec7fab0" providerId="ADAL" clId="{33711C9E-71E2-47E2-BF9F-5BE299433200}" dt="2021-05-03T14:18:16.975" v="3894" actId="13926"/>
          <ac:spMkLst>
            <pc:docMk/>
            <pc:sldMk cId="3574707888" sldId="1222"/>
            <ac:spMk id="4" creationId="{07175D90-68B8-4D35-8EAB-C1F4B90EA8F6}"/>
          </ac:spMkLst>
        </pc:spChg>
        <pc:spChg chg="mod">
          <ac:chgData name="Marianne" userId="1491d796-f283-4621-9055-32d2fec7fab0" providerId="ADAL" clId="{33711C9E-71E2-47E2-BF9F-5BE299433200}" dt="2021-05-03T08:13:57.087" v="2481" actId="400"/>
          <ac:spMkLst>
            <pc:docMk/>
            <pc:sldMk cId="3574707888" sldId="1222"/>
            <ac:spMk id="11" creationId="{C4AB282A-BD0A-4E31-9FFF-911C9469FAD2}"/>
          </ac:spMkLst>
        </pc:spChg>
      </pc:sldChg>
      <pc:sldChg chg="addSp modSp mod ord">
        <pc:chgData name="Marianne" userId="1491d796-f283-4621-9055-32d2fec7fab0" providerId="ADAL" clId="{33711C9E-71E2-47E2-BF9F-5BE299433200}" dt="2021-05-03T14:18:08.021" v="3893" actId="13926"/>
        <pc:sldMkLst>
          <pc:docMk/>
          <pc:sldMk cId="1542182201" sldId="1223"/>
        </pc:sldMkLst>
        <pc:spChg chg="add mod">
          <ac:chgData name="Marianne" userId="1491d796-f283-4621-9055-32d2fec7fab0" providerId="ADAL" clId="{33711C9E-71E2-47E2-BF9F-5BE299433200}" dt="2021-05-03T14:18:08.021" v="3893" actId="13926"/>
          <ac:spMkLst>
            <pc:docMk/>
            <pc:sldMk cId="1542182201" sldId="1223"/>
            <ac:spMk id="4" creationId="{570C2944-7080-40E0-B2D2-F3211B186D02}"/>
          </ac:spMkLst>
        </pc:spChg>
      </pc:sldChg>
      <pc:sldChg chg="addSp modSp mod ord">
        <pc:chgData name="Marianne" userId="1491d796-f283-4621-9055-32d2fec7fab0" providerId="ADAL" clId="{33711C9E-71E2-47E2-BF9F-5BE299433200}" dt="2021-05-03T14:17:53.278" v="3890" actId="13926"/>
        <pc:sldMkLst>
          <pc:docMk/>
          <pc:sldMk cId="3303770372" sldId="1224"/>
        </pc:sldMkLst>
        <pc:spChg chg="add mod">
          <ac:chgData name="Marianne" userId="1491d796-f283-4621-9055-32d2fec7fab0" providerId="ADAL" clId="{33711C9E-71E2-47E2-BF9F-5BE299433200}" dt="2021-05-03T14:17:53.278" v="3890" actId="13926"/>
          <ac:spMkLst>
            <pc:docMk/>
            <pc:sldMk cId="3303770372" sldId="1224"/>
            <ac:spMk id="4" creationId="{083CDAB5-3D6B-4BCA-8970-F08867ED71E3}"/>
          </ac:spMkLst>
        </pc:spChg>
      </pc:sldChg>
      <pc:sldChg chg="addSp modSp mod ord">
        <pc:chgData name="Marianne" userId="1491d796-f283-4621-9055-32d2fec7fab0" providerId="ADAL" clId="{33711C9E-71E2-47E2-BF9F-5BE299433200}" dt="2021-05-03T14:18:03.728" v="3892" actId="13926"/>
        <pc:sldMkLst>
          <pc:docMk/>
          <pc:sldMk cId="1077787743" sldId="1225"/>
        </pc:sldMkLst>
        <pc:spChg chg="add mod">
          <ac:chgData name="Marianne" userId="1491d796-f283-4621-9055-32d2fec7fab0" providerId="ADAL" clId="{33711C9E-71E2-47E2-BF9F-5BE299433200}" dt="2021-05-03T14:18:03.728" v="3892" actId="13926"/>
          <ac:spMkLst>
            <pc:docMk/>
            <pc:sldMk cId="1077787743" sldId="1225"/>
            <ac:spMk id="5" creationId="{7CA0EDF2-5299-42EF-AD71-E67414EEBA6F}"/>
          </ac:spMkLst>
        </pc:spChg>
        <pc:spChg chg="mod">
          <ac:chgData name="Marianne" userId="1491d796-f283-4621-9055-32d2fec7fab0" providerId="ADAL" clId="{33711C9E-71E2-47E2-BF9F-5BE299433200}" dt="2021-05-03T08:16:42.166" v="2482" actId="20577"/>
          <ac:spMkLst>
            <pc:docMk/>
            <pc:sldMk cId="1077787743" sldId="1225"/>
            <ac:spMk id="6" creationId="{E4781CCD-1009-4834-8923-29E39BB2745B}"/>
          </ac:spMkLst>
        </pc:spChg>
      </pc:sldChg>
      <pc:sldChg chg="addSp delSp modSp mod ord">
        <pc:chgData name="Marianne" userId="1491d796-f283-4621-9055-32d2fec7fab0" providerId="ADAL" clId="{33711C9E-71E2-47E2-BF9F-5BE299433200}" dt="2021-05-03T08:20:16.912" v="2509" actId="1076"/>
        <pc:sldMkLst>
          <pc:docMk/>
          <pc:sldMk cId="2700583341" sldId="1226"/>
        </pc:sldMkLst>
        <pc:spChg chg="mod">
          <ac:chgData name="Marianne" userId="1491d796-f283-4621-9055-32d2fec7fab0" providerId="ADAL" clId="{33711C9E-71E2-47E2-BF9F-5BE299433200}" dt="2021-05-03T08:19:44.513" v="2507" actId="20577"/>
          <ac:spMkLst>
            <pc:docMk/>
            <pc:sldMk cId="2700583341" sldId="1226"/>
            <ac:spMk id="10" creationId="{C4E536D0-4B2A-4DF1-9B2E-7113A100AA83}"/>
          </ac:spMkLst>
        </pc:spChg>
        <pc:grpChg chg="mod">
          <ac:chgData name="Marianne" userId="1491d796-f283-4621-9055-32d2fec7fab0" providerId="ADAL" clId="{33711C9E-71E2-47E2-BF9F-5BE299433200}" dt="2021-05-03T08:20:16.912" v="2509" actId="1076"/>
          <ac:grpSpMkLst>
            <pc:docMk/>
            <pc:sldMk cId="2700583341" sldId="1226"/>
            <ac:grpSpMk id="13" creationId="{C3CE068C-4346-4E8B-B06E-F1F4A0623F69}"/>
          </ac:grpSpMkLst>
        </pc:grpChg>
        <pc:picChg chg="add del mod">
          <ac:chgData name="Marianne" userId="1491d796-f283-4621-9055-32d2fec7fab0" providerId="ADAL" clId="{33711C9E-71E2-47E2-BF9F-5BE299433200}" dt="2021-05-03T08:20:07.411" v="2508" actId="21"/>
          <ac:picMkLst>
            <pc:docMk/>
            <pc:sldMk cId="2700583341" sldId="1226"/>
            <ac:picMk id="9" creationId="{1DE38D3B-0323-43B7-B208-DAC5D830FD5D}"/>
          </ac:picMkLst>
        </pc:picChg>
      </pc:sldChg>
      <pc:sldChg chg="modSp mod ord addCm modCm">
        <pc:chgData name="Marianne" userId="1491d796-f283-4621-9055-32d2fec7fab0" providerId="ADAL" clId="{33711C9E-71E2-47E2-BF9F-5BE299433200}" dt="2021-05-05T09:02:49.784" v="3908" actId="20577"/>
        <pc:sldMkLst>
          <pc:docMk/>
          <pc:sldMk cId="1459936968" sldId="1227"/>
        </pc:sldMkLst>
        <pc:spChg chg="mod">
          <ac:chgData name="Marianne" userId="1491d796-f283-4621-9055-32d2fec7fab0" providerId="ADAL" clId="{33711C9E-71E2-47E2-BF9F-5BE299433200}" dt="2021-05-05T09:02:49.784" v="3908" actId="20577"/>
          <ac:spMkLst>
            <pc:docMk/>
            <pc:sldMk cId="1459936968" sldId="1227"/>
            <ac:spMk id="6" creationId="{E4781CCD-1009-4834-8923-29E39BB2745B}"/>
          </ac:spMkLst>
        </pc:spChg>
        <pc:spChg chg="mod">
          <ac:chgData name="Marianne" userId="1491d796-f283-4621-9055-32d2fec7fab0" providerId="ADAL" clId="{33711C9E-71E2-47E2-BF9F-5BE299433200}" dt="2021-05-03T08:21:29.821" v="2523" actId="20577"/>
          <ac:spMkLst>
            <pc:docMk/>
            <pc:sldMk cId="1459936968" sldId="1227"/>
            <ac:spMk id="10" creationId="{C4E536D0-4B2A-4DF1-9B2E-7113A100AA83}"/>
          </ac:spMkLst>
        </pc:spChg>
        <pc:spChg chg="mod">
          <ac:chgData name="Marianne" userId="1491d796-f283-4621-9055-32d2fec7fab0" providerId="ADAL" clId="{33711C9E-71E2-47E2-BF9F-5BE299433200}" dt="2021-05-03T08:21:56.328" v="2525" actId="1076"/>
          <ac:spMkLst>
            <pc:docMk/>
            <pc:sldMk cId="1459936968" sldId="1227"/>
            <ac:spMk id="12" creationId="{12525675-79BE-41B4-977D-9E45F4C07BCE}"/>
          </ac:spMkLst>
        </pc:spChg>
      </pc:sldChg>
      <pc:sldChg chg="del">
        <pc:chgData name="Marianne" userId="1491d796-f283-4621-9055-32d2fec7fab0" providerId="ADAL" clId="{33711C9E-71E2-47E2-BF9F-5BE299433200}" dt="2021-04-30T07:49:02.705" v="48" actId="47"/>
        <pc:sldMkLst>
          <pc:docMk/>
          <pc:sldMk cId="127759586" sldId="1228"/>
        </pc:sldMkLst>
      </pc:sldChg>
      <pc:sldChg chg="del">
        <pc:chgData name="Marianne" userId="1491d796-f283-4621-9055-32d2fec7fab0" providerId="ADAL" clId="{33711C9E-71E2-47E2-BF9F-5BE299433200}" dt="2021-04-30T07:49:02.705" v="48" actId="47"/>
        <pc:sldMkLst>
          <pc:docMk/>
          <pc:sldMk cId="3135757930" sldId="1229"/>
        </pc:sldMkLst>
      </pc:sldChg>
      <pc:sldChg chg="del">
        <pc:chgData name="Marianne" userId="1491d796-f283-4621-9055-32d2fec7fab0" providerId="ADAL" clId="{33711C9E-71E2-47E2-BF9F-5BE299433200}" dt="2021-05-03T06:15:59.245" v="1548" actId="47"/>
        <pc:sldMkLst>
          <pc:docMk/>
          <pc:sldMk cId="2089108521" sldId="1230"/>
        </pc:sldMkLst>
      </pc:sldChg>
      <pc:sldChg chg="modSp mod ord">
        <pc:chgData name="Marianne" userId="1491d796-f283-4621-9055-32d2fec7fab0" providerId="ADAL" clId="{33711C9E-71E2-47E2-BF9F-5BE299433200}" dt="2021-05-03T08:07:52.804" v="2407" actId="13926"/>
        <pc:sldMkLst>
          <pc:docMk/>
          <pc:sldMk cId="1347994742" sldId="1231"/>
        </pc:sldMkLst>
        <pc:spChg chg="mod">
          <ac:chgData name="Marianne" userId="1491d796-f283-4621-9055-32d2fec7fab0" providerId="ADAL" clId="{33711C9E-71E2-47E2-BF9F-5BE299433200}" dt="2021-05-03T06:15:41.969" v="1545" actId="20577"/>
          <ac:spMkLst>
            <pc:docMk/>
            <pc:sldMk cId="1347994742" sldId="1231"/>
            <ac:spMk id="10" creationId="{C4E536D0-4B2A-4DF1-9B2E-7113A100AA83}"/>
          </ac:spMkLst>
        </pc:spChg>
        <pc:spChg chg="mod">
          <ac:chgData name="Marianne" userId="1491d796-f283-4621-9055-32d2fec7fab0" providerId="ADAL" clId="{33711C9E-71E2-47E2-BF9F-5BE299433200}" dt="2021-05-03T08:07:52.804" v="2407" actId="13926"/>
          <ac:spMkLst>
            <pc:docMk/>
            <pc:sldMk cId="1347994742" sldId="1231"/>
            <ac:spMk id="21" creationId="{0929ACA3-BE76-41F9-831E-230EABC37CF2}"/>
          </ac:spMkLst>
        </pc:spChg>
      </pc:sldChg>
      <pc:sldChg chg="modSp del mod">
        <pc:chgData name="Marianne" userId="1491d796-f283-4621-9055-32d2fec7fab0" providerId="ADAL" clId="{33711C9E-71E2-47E2-BF9F-5BE299433200}" dt="2021-05-03T06:49:45.773" v="2023" actId="47"/>
        <pc:sldMkLst>
          <pc:docMk/>
          <pc:sldMk cId="1842987285" sldId="1232"/>
        </pc:sldMkLst>
        <pc:spChg chg="mod">
          <ac:chgData name="Marianne" userId="1491d796-f283-4621-9055-32d2fec7fab0" providerId="ADAL" clId="{33711C9E-71E2-47E2-BF9F-5BE299433200}" dt="2021-04-30T09:28:54.326" v="369" actId="20577"/>
          <ac:spMkLst>
            <pc:docMk/>
            <pc:sldMk cId="1842987285" sldId="1232"/>
            <ac:spMk id="3" creationId="{2E9CC92C-57F2-4549-87D1-A17B5C004F68}"/>
          </ac:spMkLst>
        </pc:spChg>
      </pc:sldChg>
      <pc:sldChg chg="del">
        <pc:chgData name="Marianne" userId="1491d796-f283-4621-9055-32d2fec7fab0" providerId="ADAL" clId="{33711C9E-71E2-47E2-BF9F-5BE299433200}" dt="2021-04-30T07:49:02.705" v="48" actId="47"/>
        <pc:sldMkLst>
          <pc:docMk/>
          <pc:sldMk cId="2983359732" sldId="1233"/>
        </pc:sldMkLst>
      </pc:sldChg>
      <pc:sldChg chg="modSp del mod">
        <pc:chgData name="Marianne" userId="1491d796-f283-4621-9055-32d2fec7fab0" providerId="ADAL" clId="{33711C9E-71E2-47E2-BF9F-5BE299433200}" dt="2021-05-03T06:22:43.475" v="1560" actId="47"/>
        <pc:sldMkLst>
          <pc:docMk/>
          <pc:sldMk cId="4135448040" sldId="1234"/>
        </pc:sldMkLst>
        <pc:spChg chg="mod">
          <ac:chgData name="Marianne" userId="1491d796-f283-4621-9055-32d2fec7fab0" providerId="ADAL" clId="{33711C9E-71E2-47E2-BF9F-5BE299433200}" dt="2021-04-30T08:53:07.755" v="185" actId="13926"/>
          <ac:spMkLst>
            <pc:docMk/>
            <pc:sldMk cId="4135448040" sldId="1234"/>
            <ac:spMk id="88" creationId="{E76AC84B-B8F7-45AF-8411-90A56A2F94D9}"/>
          </ac:spMkLst>
        </pc:spChg>
      </pc:sldChg>
      <pc:sldChg chg="modSp del mod">
        <pc:chgData name="Marianne" userId="1491d796-f283-4621-9055-32d2fec7fab0" providerId="ADAL" clId="{33711C9E-71E2-47E2-BF9F-5BE299433200}" dt="2021-05-03T06:48:47.015" v="2021" actId="47"/>
        <pc:sldMkLst>
          <pc:docMk/>
          <pc:sldMk cId="1568462882" sldId="1235"/>
        </pc:sldMkLst>
        <pc:spChg chg="mod">
          <ac:chgData name="Marianne" userId="1491d796-f283-4621-9055-32d2fec7fab0" providerId="ADAL" clId="{33711C9E-71E2-47E2-BF9F-5BE299433200}" dt="2021-04-30T09:33:03.704" v="402" actId="13926"/>
          <ac:spMkLst>
            <pc:docMk/>
            <pc:sldMk cId="1568462882" sldId="1235"/>
            <ac:spMk id="81" creationId="{4380E57F-65A1-44E6-ADE3-7EB5C2C4C265}"/>
          </ac:spMkLst>
        </pc:spChg>
      </pc:sldChg>
      <pc:sldChg chg="modSp add del mod ord">
        <pc:chgData name="Marianne" userId="1491d796-f283-4621-9055-32d2fec7fab0" providerId="ADAL" clId="{33711C9E-71E2-47E2-BF9F-5BE299433200}" dt="2021-05-03T06:45:20.400" v="1977" actId="47"/>
        <pc:sldMkLst>
          <pc:docMk/>
          <pc:sldMk cId="1765253101" sldId="1236"/>
        </pc:sldMkLst>
        <pc:spChg chg="mod">
          <ac:chgData name="Marianne" userId="1491d796-f283-4621-9055-32d2fec7fab0" providerId="ADAL" clId="{33711C9E-71E2-47E2-BF9F-5BE299433200}" dt="2021-04-30T08:54:53.627" v="194" actId="13926"/>
          <ac:spMkLst>
            <pc:docMk/>
            <pc:sldMk cId="1765253101" sldId="1236"/>
            <ac:spMk id="47" creationId="{92E27C60-FEB3-44DE-9029-F2EBD17461B2}"/>
          </ac:spMkLst>
        </pc:spChg>
      </pc:sldChg>
      <pc:sldChg chg="del">
        <pc:chgData name="Marianne" userId="1491d796-f283-4621-9055-32d2fec7fab0" providerId="ADAL" clId="{33711C9E-71E2-47E2-BF9F-5BE299433200}" dt="2021-04-30T07:49:02.705" v="48" actId="47"/>
        <pc:sldMkLst>
          <pc:docMk/>
          <pc:sldMk cId="3753401014" sldId="1236"/>
        </pc:sldMkLst>
      </pc:sldChg>
      <pc:sldChg chg="modSp add del mod ord">
        <pc:chgData name="Marianne" userId="1491d796-f283-4621-9055-32d2fec7fab0" providerId="ADAL" clId="{33711C9E-71E2-47E2-BF9F-5BE299433200}" dt="2021-05-03T06:45:14.199" v="1976" actId="47"/>
        <pc:sldMkLst>
          <pc:docMk/>
          <pc:sldMk cId="1254688233" sldId="1237"/>
        </pc:sldMkLst>
        <pc:spChg chg="mod">
          <ac:chgData name="Marianne" userId="1491d796-f283-4621-9055-32d2fec7fab0" providerId="ADAL" clId="{33711C9E-71E2-47E2-BF9F-5BE299433200}" dt="2021-04-30T08:56:41.533" v="251" actId="13926"/>
          <ac:spMkLst>
            <pc:docMk/>
            <pc:sldMk cId="1254688233" sldId="1237"/>
            <ac:spMk id="47" creationId="{92E27C60-FEB3-44DE-9029-F2EBD17461B2}"/>
          </ac:spMkLst>
        </pc:spChg>
      </pc:sldChg>
      <pc:sldChg chg="addSp modSp new mod">
        <pc:chgData name="Marianne" userId="1491d796-f283-4621-9055-32d2fec7fab0" providerId="ADAL" clId="{33711C9E-71E2-47E2-BF9F-5BE299433200}" dt="2021-05-05T09:03:07.373" v="3915" actId="20577"/>
        <pc:sldMkLst>
          <pc:docMk/>
          <pc:sldMk cId="3222792720" sldId="1238"/>
        </pc:sldMkLst>
        <pc:spChg chg="add mod">
          <ac:chgData name="Marianne" userId="1491d796-f283-4621-9055-32d2fec7fab0" providerId="ADAL" clId="{33711C9E-71E2-47E2-BF9F-5BE299433200}" dt="2021-05-05T09:03:07.373" v="3915" actId="20577"/>
          <ac:spMkLst>
            <pc:docMk/>
            <pc:sldMk cId="3222792720" sldId="1238"/>
            <ac:spMk id="2" creationId="{5C619479-1C80-434A-96A9-6A663B72751A}"/>
          </ac:spMkLst>
        </pc:spChg>
      </pc:sldChg>
      <pc:sldChg chg="addSp modSp new mod">
        <pc:chgData name="Marianne" userId="1491d796-f283-4621-9055-32d2fec7fab0" providerId="ADAL" clId="{33711C9E-71E2-47E2-BF9F-5BE299433200}" dt="2021-05-03T06:34:05.525" v="1818" actId="20577"/>
        <pc:sldMkLst>
          <pc:docMk/>
          <pc:sldMk cId="3245538050" sldId="1239"/>
        </pc:sldMkLst>
        <pc:spChg chg="add mod">
          <ac:chgData name="Marianne" userId="1491d796-f283-4621-9055-32d2fec7fab0" providerId="ADAL" clId="{33711C9E-71E2-47E2-BF9F-5BE299433200}" dt="2021-05-03T06:34:05.525" v="1818" actId="20577"/>
          <ac:spMkLst>
            <pc:docMk/>
            <pc:sldMk cId="3245538050" sldId="1239"/>
            <ac:spMk id="2" creationId="{28160DD2-AF4B-4B7E-A3E2-6DEF986819FF}"/>
          </ac:spMkLst>
        </pc:spChg>
      </pc:sldChg>
      <pc:sldChg chg="addSp modSp new mod">
        <pc:chgData name="Marianne" userId="1491d796-f283-4621-9055-32d2fec7fab0" providerId="ADAL" clId="{33711C9E-71E2-47E2-BF9F-5BE299433200}" dt="2021-05-03T06:37:29.747" v="1869" actId="20577"/>
        <pc:sldMkLst>
          <pc:docMk/>
          <pc:sldMk cId="1998375924" sldId="1240"/>
        </pc:sldMkLst>
        <pc:spChg chg="add mod">
          <ac:chgData name="Marianne" userId="1491d796-f283-4621-9055-32d2fec7fab0" providerId="ADAL" clId="{33711C9E-71E2-47E2-BF9F-5BE299433200}" dt="2021-05-03T06:37:29.747" v="1869" actId="20577"/>
          <ac:spMkLst>
            <pc:docMk/>
            <pc:sldMk cId="1998375924" sldId="1240"/>
            <ac:spMk id="2" creationId="{7230BBC0-4EFA-42A4-B4B3-53E55CC96CD2}"/>
          </ac:spMkLst>
        </pc:spChg>
      </pc:sldChg>
      <pc:sldChg chg="addSp modSp new mod">
        <pc:chgData name="Marianne" userId="1491d796-f283-4621-9055-32d2fec7fab0" providerId="ADAL" clId="{33711C9E-71E2-47E2-BF9F-5BE299433200}" dt="2021-05-03T08:26:33.723" v="2548" actId="1076"/>
        <pc:sldMkLst>
          <pc:docMk/>
          <pc:sldMk cId="846393131" sldId="1241"/>
        </pc:sldMkLst>
        <pc:spChg chg="add mod">
          <ac:chgData name="Marianne" userId="1491d796-f283-4621-9055-32d2fec7fab0" providerId="ADAL" clId="{33711C9E-71E2-47E2-BF9F-5BE299433200}" dt="2021-05-03T08:26:33.723" v="2548" actId="1076"/>
          <ac:spMkLst>
            <pc:docMk/>
            <pc:sldMk cId="846393131" sldId="1241"/>
            <ac:spMk id="2" creationId="{9D537A9C-1DE9-4794-B23B-16B22AD4810B}"/>
          </ac:spMkLst>
        </pc:spChg>
      </pc:sldChg>
      <pc:sldChg chg="addSp modSp new mod">
        <pc:chgData name="Marianne" userId="1491d796-f283-4621-9055-32d2fec7fab0" providerId="ADAL" clId="{33711C9E-71E2-47E2-BF9F-5BE299433200}" dt="2021-05-03T08:28:21.932" v="2563" actId="1076"/>
        <pc:sldMkLst>
          <pc:docMk/>
          <pc:sldMk cId="2208248060" sldId="1242"/>
        </pc:sldMkLst>
        <pc:spChg chg="add mod">
          <ac:chgData name="Marianne" userId="1491d796-f283-4621-9055-32d2fec7fab0" providerId="ADAL" clId="{33711C9E-71E2-47E2-BF9F-5BE299433200}" dt="2021-05-03T08:28:21.932" v="2563" actId="1076"/>
          <ac:spMkLst>
            <pc:docMk/>
            <pc:sldMk cId="2208248060" sldId="1242"/>
            <ac:spMk id="2" creationId="{E37C875A-508C-4DC6-BB8E-95178B767B03}"/>
          </ac:spMkLst>
        </pc:spChg>
      </pc:sldChg>
      <pc:sldChg chg="addSp modSp new mod">
        <pc:chgData name="Marianne" userId="1491d796-f283-4621-9055-32d2fec7fab0" providerId="ADAL" clId="{33711C9E-71E2-47E2-BF9F-5BE299433200}" dt="2021-05-03T06:49:58.302" v="2036" actId="20577"/>
        <pc:sldMkLst>
          <pc:docMk/>
          <pc:sldMk cId="382507799" sldId="1243"/>
        </pc:sldMkLst>
        <pc:spChg chg="add mod">
          <ac:chgData name="Marianne" userId="1491d796-f283-4621-9055-32d2fec7fab0" providerId="ADAL" clId="{33711C9E-71E2-47E2-BF9F-5BE299433200}" dt="2021-05-03T06:49:58.302" v="2036" actId="20577"/>
          <ac:spMkLst>
            <pc:docMk/>
            <pc:sldMk cId="382507799" sldId="1243"/>
            <ac:spMk id="2" creationId="{F08563C2-D3CD-4946-93F2-B1C23CCF2D4E}"/>
          </ac:spMkLst>
        </pc:spChg>
      </pc:sldChg>
      <pc:sldChg chg="addSp modSp new mod">
        <pc:chgData name="Marianne" userId="1491d796-f283-4621-9055-32d2fec7fab0" providerId="ADAL" clId="{33711C9E-71E2-47E2-BF9F-5BE299433200}" dt="2021-05-03T06:50:24.966" v="2054" actId="20577"/>
        <pc:sldMkLst>
          <pc:docMk/>
          <pc:sldMk cId="2985058899" sldId="1244"/>
        </pc:sldMkLst>
        <pc:spChg chg="add mod">
          <ac:chgData name="Marianne" userId="1491d796-f283-4621-9055-32d2fec7fab0" providerId="ADAL" clId="{33711C9E-71E2-47E2-BF9F-5BE299433200}" dt="2021-05-03T06:50:24.966" v="2054" actId="20577"/>
          <ac:spMkLst>
            <pc:docMk/>
            <pc:sldMk cId="2985058899" sldId="1244"/>
            <ac:spMk id="2" creationId="{AF4F7EC9-49D6-4A0E-AD0B-72F34EB21E72}"/>
          </ac:spMkLst>
        </pc:spChg>
      </pc:sldChg>
    </pc:docChg>
  </pc:docChgLst>
  <pc:docChgLst>
    <pc:chgData name="Julkunen Marianne" userId="1491d796-f283-4621-9055-32d2fec7fab0" providerId="ADAL" clId="{33711C9E-71E2-47E2-BF9F-5BE299433200}"/>
    <pc:docChg chg="undo custSel delSld modSld sldOrd">
      <pc:chgData name="Julkunen Marianne" userId="1491d796-f283-4621-9055-32d2fec7fab0" providerId="ADAL" clId="{33711C9E-71E2-47E2-BF9F-5BE299433200}" dt="2021-06-21T12:53:43.241" v="2798" actId="20577"/>
      <pc:docMkLst>
        <pc:docMk/>
      </pc:docMkLst>
      <pc:sldChg chg="delSp modSp mod delCm modCm">
        <pc:chgData name="Julkunen Marianne" userId="1491d796-f283-4621-9055-32d2fec7fab0" providerId="ADAL" clId="{33711C9E-71E2-47E2-BF9F-5BE299433200}" dt="2021-06-21T11:10:52.689" v="2724" actId="13926"/>
        <pc:sldMkLst>
          <pc:docMk/>
          <pc:sldMk cId="1336811560" sldId="432"/>
        </pc:sldMkLst>
        <pc:spChg chg="mod">
          <ac:chgData name="Julkunen Marianne" userId="1491d796-f283-4621-9055-32d2fec7fab0" providerId="ADAL" clId="{33711C9E-71E2-47E2-BF9F-5BE299433200}" dt="2021-05-17T08:27:28.189" v="774" actId="1076"/>
          <ac:spMkLst>
            <pc:docMk/>
            <pc:sldMk cId="1336811560" sldId="432"/>
            <ac:spMk id="53" creationId="{913A871D-BABA-E948-B69F-16D0D39C4D18}"/>
          </ac:spMkLst>
        </pc:spChg>
        <pc:spChg chg="mod">
          <ac:chgData name="Julkunen Marianne" userId="1491d796-f283-4621-9055-32d2fec7fab0" providerId="ADAL" clId="{33711C9E-71E2-47E2-BF9F-5BE299433200}" dt="2021-05-17T08:27:40.877" v="776" actId="1076"/>
          <ac:spMkLst>
            <pc:docMk/>
            <pc:sldMk cId="1336811560" sldId="432"/>
            <ac:spMk id="69" creationId="{2826168D-1A17-034F-948F-B4086611B5AA}"/>
          </ac:spMkLst>
        </pc:spChg>
        <pc:spChg chg="mod">
          <ac:chgData name="Julkunen Marianne" userId="1491d796-f283-4621-9055-32d2fec7fab0" providerId="ADAL" clId="{33711C9E-71E2-47E2-BF9F-5BE299433200}" dt="2021-06-21T11:10:52.689" v="2724" actId="13926"/>
          <ac:spMkLst>
            <pc:docMk/>
            <pc:sldMk cId="1336811560" sldId="432"/>
            <ac:spMk id="77" creationId="{0D35299A-952A-4F60-8A8D-5B7330F07150}"/>
          </ac:spMkLst>
        </pc:spChg>
        <pc:spChg chg="mod">
          <ac:chgData name="Julkunen Marianne" userId="1491d796-f283-4621-9055-32d2fec7fab0" providerId="ADAL" clId="{33711C9E-71E2-47E2-BF9F-5BE299433200}" dt="2021-05-17T08:28:39.253" v="781" actId="1076"/>
          <ac:spMkLst>
            <pc:docMk/>
            <pc:sldMk cId="1336811560" sldId="432"/>
            <ac:spMk id="208" creationId="{33370E24-43DD-6643-B10B-782A4E34331C}"/>
          </ac:spMkLst>
        </pc:spChg>
        <pc:spChg chg="mod">
          <ac:chgData name="Julkunen Marianne" userId="1491d796-f283-4621-9055-32d2fec7fab0" providerId="ADAL" clId="{33711C9E-71E2-47E2-BF9F-5BE299433200}" dt="2021-05-17T08:26:20.142" v="765" actId="1076"/>
          <ac:spMkLst>
            <pc:docMk/>
            <pc:sldMk cId="1336811560" sldId="432"/>
            <ac:spMk id="209" creationId="{38F2198F-1D14-2D47-8C42-84CEB8D6175D}"/>
          </ac:spMkLst>
        </pc:spChg>
        <pc:picChg chg="mod">
          <ac:chgData name="Julkunen Marianne" userId="1491d796-f283-4621-9055-32d2fec7fab0" providerId="ADAL" clId="{33711C9E-71E2-47E2-BF9F-5BE299433200}" dt="2021-05-17T08:27:33.523" v="775" actId="1076"/>
          <ac:picMkLst>
            <pc:docMk/>
            <pc:sldMk cId="1336811560" sldId="432"/>
            <ac:picMk id="17" creationId="{A404C0BE-CF78-43FA-AAE5-894003F29E7C}"/>
          </ac:picMkLst>
        </pc:picChg>
        <pc:picChg chg="mod">
          <ac:chgData name="Julkunen Marianne" userId="1491d796-f283-4621-9055-32d2fec7fab0" providerId="ADAL" clId="{33711C9E-71E2-47E2-BF9F-5BE299433200}" dt="2021-05-17T08:27:45.584" v="777" actId="1076"/>
          <ac:picMkLst>
            <pc:docMk/>
            <pc:sldMk cId="1336811560" sldId="432"/>
            <ac:picMk id="19" creationId="{A866349B-6C7C-40F0-ACDE-58AFC3D63477}"/>
          </ac:picMkLst>
        </pc:picChg>
        <pc:picChg chg="mod">
          <ac:chgData name="Julkunen Marianne" userId="1491d796-f283-4621-9055-32d2fec7fab0" providerId="ADAL" clId="{33711C9E-71E2-47E2-BF9F-5BE299433200}" dt="2021-05-17T08:26:59.348" v="770" actId="1076"/>
          <ac:picMkLst>
            <pc:docMk/>
            <pc:sldMk cId="1336811560" sldId="432"/>
            <ac:picMk id="25" creationId="{182468B2-9465-4729-9BF5-CE66E56D7944}"/>
          </ac:picMkLst>
        </pc:picChg>
        <pc:picChg chg="mod">
          <ac:chgData name="Julkunen Marianne" userId="1491d796-f283-4621-9055-32d2fec7fab0" providerId="ADAL" clId="{33711C9E-71E2-47E2-BF9F-5BE299433200}" dt="2021-05-17T08:26:28.199" v="767" actId="1076"/>
          <ac:picMkLst>
            <pc:docMk/>
            <pc:sldMk cId="1336811560" sldId="432"/>
            <ac:picMk id="30" creationId="{6B588C54-793B-41DB-B8D0-F3414AC5D487}"/>
          </ac:picMkLst>
        </pc:picChg>
        <pc:picChg chg="del">
          <ac:chgData name="Julkunen Marianne" userId="1491d796-f283-4621-9055-32d2fec7fab0" providerId="ADAL" clId="{33711C9E-71E2-47E2-BF9F-5BE299433200}" dt="2021-05-17T07:22:55.773" v="204" actId="21"/>
          <ac:picMkLst>
            <pc:docMk/>
            <pc:sldMk cId="1336811560" sldId="432"/>
            <ac:picMk id="79" creationId="{CBE8E0F2-368F-4094-9F72-EF216049F71B}"/>
          </ac:picMkLst>
        </pc:picChg>
        <pc:picChg chg="del">
          <ac:chgData name="Julkunen Marianne" userId="1491d796-f283-4621-9055-32d2fec7fab0" providerId="ADAL" clId="{33711C9E-71E2-47E2-BF9F-5BE299433200}" dt="2021-05-17T07:23:27.781" v="205" actId="21"/>
          <ac:picMkLst>
            <pc:docMk/>
            <pc:sldMk cId="1336811560" sldId="432"/>
            <ac:picMk id="103" creationId="{80C52A82-0078-4252-B151-0397777D943D}"/>
          </ac:picMkLst>
        </pc:picChg>
      </pc:sldChg>
      <pc:sldChg chg="modSp mod">
        <pc:chgData name="Julkunen Marianne" userId="1491d796-f283-4621-9055-32d2fec7fab0" providerId="ADAL" clId="{33711C9E-71E2-47E2-BF9F-5BE299433200}" dt="2021-05-31T09:08:53.058" v="1408" actId="1076"/>
        <pc:sldMkLst>
          <pc:docMk/>
          <pc:sldMk cId="2854337751" sldId="433"/>
        </pc:sldMkLst>
        <pc:picChg chg="mod">
          <ac:chgData name="Julkunen Marianne" userId="1491d796-f283-4621-9055-32d2fec7fab0" providerId="ADAL" clId="{33711C9E-71E2-47E2-BF9F-5BE299433200}" dt="2021-05-31T09:08:53.058" v="1408" actId="1076"/>
          <ac:picMkLst>
            <pc:docMk/>
            <pc:sldMk cId="2854337751" sldId="433"/>
            <ac:picMk id="20" creationId="{774E382D-CCE2-4060-97ED-B1C2D98D62CB}"/>
          </ac:picMkLst>
        </pc:picChg>
      </pc:sldChg>
      <pc:sldChg chg="modSp mod">
        <pc:chgData name="Julkunen Marianne" userId="1491d796-f283-4621-9055-32d2fec7fab0" providerId="ADAL" clId="{33711C9E-71E2-47E2-BF9F-5BE299433200}" dt="2021-05-17T08:03:48.781" v="764" actId="1076"/>
        <pc:sldMkLst>
          <pc:docMk/>
          <pc:sldMk cId="1904894754" sldId="435"/>
        </pc:sldMkLst>
        <pc:spChg chg="mod">
          <ac:chgData name="Julkunen Marianne" userId="1491d796-f283-4621-9055-32d2fec7fab0" providerId="ADAL" clId="{33711C9E-71E2-47E2-BF9F-5BE299433200}" dt="2021-05-17T08:03:48.781" v="764" actId="1076"/>
          <ac:spMkLst>
            <pc:docMk/>
            <pc:sldMk cId="1904894754" sldId="435"/>
            <ac:spMk id="41" creationId="{CDD040BC-60DC-40B1-840A-5F2C7FF3FAB1}"/>
          </ac:spMkLst>
        </pc:spChg>
      </pc:sldChg>
      <pc:sldChg chg="modSp mod">
        <pc:chgData name="Julkunen Marianne" userId="1491d796-f283-4621-9055-32d2fec7fab0" providerId="ADAL" clId="{33711C9E-71E2-47E2-BF9F-5BE299433200}" dt="2021-05-31T09:48:21.800" v="2278" actId="962"/>
        <pc:sldMkLst>
          <pc:docMk/>
          <pc:sldMk cId="3112040393" sldId="436"/>
        </pc:sldMkLst>
        <pc:picChg chg="mod">
          <ac:chgData name="Julkunen Marianne" userId="1491d796-f283-4621-9055-32d2fec7fab0" providerId="ADAL" clId="{33711C9E-71E2-47E2-BF9F-5BE299433200}" dt="2021-05-31T09:48:02.654" v="2186" actId="962"/>
          <ac:picMkLst>
            <pc:docMk/>
            <pc:sldMk cId="3112040393" sldId="436"/>
            <ac:picMk id="18" creationId="{ACF9043B-397A-45DD-8D6A-E38F22AA080C}"/>
          </ac:picMkLst>
        </pc:picChg>
        <pc:picChg chg="mod">
          <ac:chgData name="Julkunen Marianne" userId="1491d796-f283-4621-9055-32d2fec7fab0" providerId="ADAL" clId="{33711C9E-71E2-47E2-BF9F-5BE299433200}" dt="2021-05-31T09:48:11.888" v="2232" actId="962"/>
          <ac:picMkLst>
            <pc:docMk/>
            <pc:sldMk cId="3112040393" sldId="436"/>
            <ac:picMk id="20" creationId="{F7EF09D5-0415-41F4-B3CC-4706D6CD92A5}"/>
          </ac:picMkLst>
        </pc:picChg>
        <pc:picChg chg="mod">
          <ac:chgData name="Julkunen Marianne" userId="1491d796-f283-4621-9055-32d2fec7fab0" providerId="ADAL" clId="{33711C9E-71E2-47E2-BF9F-5BE299433200}" dt="2021-05-31T09:48:21.800" v="2278" actId="962"/>
          <ac:picMkLst>
            <pc:docMk/>
            <pc:sldMk cId="3112040393" sldId="436"/>
            <ac:picMk id="66" creationId="{90926135-D77F-43F2-AA34-4588F4336061}"/>
          </ac:picMkLst>
        </pc:picChg>
      </pc:sldChg>
      <pc:sldChg chg="modSp mod">
        <pc:chgData name="Julkunen Marianne" userId="1491d796-f283-4621-9055-32d2fec7fab0" providerId="ADAL" clId="{33711C9E-71E2-47E2-BF9F-5BE299433200}" dt="2021-05-31T09:49:49.101" v="2423" actId="1076"/>
        <pc:sldMkLst>
          <pc:docMk/>
          <pc:sldMk cId="301100665" sldId="438"/>
        </pc:sldMkLst>
        <pc:spChg chg="mod">
          <ac:chgData name="Julkunen Marianne" userId="1491d796-f283-4621-9055-32d2fec7fab0" providerId="ADAL" clId="{33711C9E-71E2-47E2-BF9F-5BE299433200}" dt="2021-05-31T09:49:44.970" v="2421" actId="1076"/>
          <ac:spMkLst>
            <pc:docMk/>
            <pc:sldMk cId="301100665" sldId="438"/>
            <ac:spMk id="33" creationId="{3D201EA5-AB80-418C-B878-BC2D976E0152}"/>
          </ac:spMkLst>
        </pc:spChg>
        <pc:picChg chg="mod">
          <ac:chgData name="Julkunen Marianne" userId="1491d796-f283-4621-9055-32d2fec7fab0" providerId="ADAL" clId="{33711C9E-71E2-47E2-BF9F-5BE299433200}" dt="2021-05-31T09:49:47.216" v="2422" actId="1076"/>
          <ac:picMkLst>
            <pc:docMk/>
            <pc:sldMk cId="301100665" sldId="438"/>
            <ac:picMk id="30" creationId="{45B008B5-7534-45BB-BE55-D0C4072A2A61}"/>
          </ac:picMkLst>
        </pc:picChg>
        <pc:picChg chg="mod">
          <ac:chgData name="Julkunen Marianne" userId="1491d796-f283-4621-9055-32d2fec7fab0" providerId="ADAL" clId="{33711C9E-71E2-47E2-BF9F-5BE299433200}" dt="2021-05-31T09:49:49.101" v="2423" actId="1076"/>
          <ac:picMkLst>
            <pc:docMk/>
            <pc:sldMk cId="301100665" sldId="438"/>
            <ac:picMk id="37" creationId="{4DA5569F-1FC0-4977-BB1E-3283D8559AC3}"/>
          </ac:picMkLst>
        </pc:picChg>
        <pc:picChg chg="mod">
          <ac:chgData name="Julkunen Marianne" userId="1491d796-f283-4621-9055-32d2fec7fab0" providerId="ADAL" clId="{33711C9E-71E2-47E2-BF9F-5BE299433200}" dt="2021-05-31T09:48:59.315" v="2324" actId="962"/>
          <ac:picMkLst>
            <pc:docMk/>
            <pc:sldMk cId="301100665" sldId="438"/>
            <ac:picMk id="39" creationId="{FAED851C-FE23-461F-8474-8753DF1B0518}"/>
          </ac:picMkLst>
        </pc:picChg>
      </pc:sldChg>
      <pc:sldChg chg="modSp mod">
        <pc:chgData name="Julkunen Marianne" userId="1491d796-f283-4621-9055-32d2fec7fab0" providerId="ADAL" clId="{33711C9E-71E2-47E2-BF9F-5BE299433200}" dt="2021-05-31T09:50:41.250" v="2521" actId="962"/>
        <pc:sldMkLst>
          <pc:docMk/>
          <pc:sldMk cId="568039703" sldId="439"/>
        </pc:sldMkLst>
        <pc:picChg chg="mod">
          <ac:chgData name="Julkunen Marianne" userId="1491d796-f283-4621-9055-32d2fec7fab0" providerId="ADAL" clId="{33711C9E-71E2-47E2-BF9F-5BE299433200}" dt="2021-05-31T09:50:41.250" v="2521" actId="962"/>
          <ac:picMkLst>
            <pc:docMk/>
            <pc:sldMk cId="568039703" sldId="439"/>
            <ac:picMk id="13" creationId="{B1652238-8E3B-454F-87CE-B99B9F423765}"/>
          </ac:picMkLst>
        </pc:picChg>
        <pc:picChg chg="mod">
          <ac:chgData name="Julkunen Marianne" userId="1491d796-f283-4621-9055-32d2fec7fab0" providerId="ADAL" clId="{33711C9E-71E2-47E2-BF9F-5BE299433200}" dt="2021-05-31T09:50:05.231" v="2469" actId="962"/>
          <ac:picMkLst>
            <pc:docMk/>
            <pc:sldMk cId="568039703" sldId="439"/>
            <ac:picMk id="32" creationId="{DD2475CD-FAE2-48A3-8B61-4079EF52456B}"/>
          </ac:picMkLst>
        </pc:picChg>
        <pc:picChg chg="mod">
          <ac:chgData name="Julkunen Marianne" userId="1491d796-f283-4621-9055-32d2fec7fab0" providerId="ADAL" clId="{33711C9E-71E2-47E2-BF9F-5BE299433200}" dt="2021-05-31T09:50:29.543" v="2495" actId="962"/>
          <ac:picMkLst>
            <pc:docMk/>
            <pc:sldMk cId="568039703" sldId="439"/>
            <ac:picMk id="40" creationId="{6BFF91D4-1064-4114-8E9E-51A7DAB9F3F3}"/>
          </ac:picMkLst>
        </pc:picChg>
      </pc:sldChg>
      <pc:sldChg chg="modSp mod">
        <pc:chgData name="Julkunen Marianne" userId="1491d796-f283-4621-9055-32d2fec7fab0" providerId="ADAL" clId="{33711C9E-71E2-47E2-BF9F-5BE299433200}" dt="2021-06-07T20:47:03.096" v="2664" actId="20577"/>
        <pc:sldMkLst>
          <pc:docMk/>
          <pc:sldMk cId="2633914291" sldId="447"/>
        </pc:sldMkLst>
        <pc:spChg chg="mod">
          <ac:chgData name="Julkunen Marianne" userId="1491d796-f283-4621-9055-32d2fec7fab0" providerId="ADAL" clId="{33711C9E-71E2-47E2-BF9F-5BE299433200}" dt="2021-06-07T20:47:03.096" v="2664" actId="20577"/>
          <ac:spMkLst>
            <pc:docMk/>
            <pc:sldMk cId="2633914291" sldId="447"/>
            <ac:spMk id="6" creationId="{872D212F-1E7E-417E-BC03-0BA484DE0B93}"/>
          </ac:spMkLst>
        </pc:spChg>
        <pc:spChg chg="mod">
          <ac:chgData name="Julkunen Marianne" userId="1491d796-f283-4621-9055-32d2fec7fab0" providerId="ADAL" clId="{33711C9E-71E2-47E2-BF9F-5BE299433200}" dt="2021-05-31T09:29:35.733" v="1504" actId="1076"/>
          <ac:spMkLst>
            <pc:docMk/>
            <pc:sldMk cId="2633914291" sldId="447"/>
            <ac:spMk id="88" creationId="{E76AC84B-B8F7-45AF-8411-90A56A2F94D9}"/>
          </ac:spMkLst>
        </pc:spChg>
        <pc:picChg chg="mod">
          <ac:chgData name="Julkunen Marianne" userId="1491d796-f283-4621-9055-32d2fec7fab0" providerId="ADAL" clId="{33711C9E-71E2-47E2-BF9F-5BE299433200}" dt="2021-05-31T09:53:15.127" v="2554" actId="962"/>
          <ac:picMkLst>
            <pc:docMk/>
            <pc:sldMk cId="2633914291" sldId="447"/>
            <ac:picMk id="42" creationId="{C91466DE-287E-4794-B1A2-BFF57B0DD4B1}"/>
          </ac:picMkLst>
        </pc:picChg>
        <pc:picChg chg="mod">
          <ac:chgData name="Julkunen Marianne" userId="1491d796-f283-4621-9055-32d2fec7fab0" providerId="ADAL" clId="{33711C9E-71E2-47E2-BF9F-5BE299433200}" dt="2021-05-31T09:27:48.146" v="1455" actId="962"/>
          <ac:picMkLst>
            <pc:docMk/>
            <pc:sldMk cId="2633914291" sldId="447"/>
            <ac:picMk id="55" creationId="{42BEAE2A-129C-40CF-B2B8-368E251FEA93}"/>
          </ac:picMkLst>
        </pc:picChg>
        <pc:picChg chg="mod">
          <ac:chgData name="Julkunen Marianne" userId="1491d796-f283-4621-9055-32d2fec7fab0" providerId="ADAL" clId="{33711C9E-71E2-47E2-BF9F-5BE299433200}" dt="2021-05-31T09:28:06.289" v="1501" actId="962"/>
          <ac:picMkLst>
            <pc:docMk/>
            <pc:sldMk cId="2633914291" sldId="447"/>
            <ac:picMk id="57" creationId="{1B3B5512-CEF6-428D-9565-1EBF6ABF7161}"/>
          </ac:picMkLst>
        </pc:picChg>
      </pc:sldChg>
      <pc:sldChg chg="modSp mod">
        <pc:chgData name="Julkunen Marianne" userId="1491d796-f283-4621-9055-32d2fec7fab0" providerId="ADAL" clId="{33711C9E-71E2-47E2-BF9F-5BE299433200}" dt="2021-06-21T11:12:53.023" v="2790" actId="20577"/>
        <pc:sldMkLst>
          <pc:docMk/>
          <pc:sldMk cId="2142493189" sldId="454"/>
        </pc:sldMkLst>
        <pc:spChg chg="mod">
          <ac:chgData name="Julkunen Marianne" userId="1491d796-f283-4621-9055-32d2fec7fab0" providerId="ADAL" clId="{33711C9E-71E2-47E2-BF9F-5BE299433200}" dt="2021-06-21T11:12:53.023" v="2790" actId="20577"/>
          <ac:spMkLst>
            <pc:docMk/>
            <pc:sldMk cId="2142493189" sldId="454"/>
            <ac:spMk id="86" creationId="{8EDC5800-8322-44C5-8BD0-003BD2BE997D}"/>
          </ac:spMkLst>
        </pc:spChg>
        <pc:picChg chg="mod">
          <ac:chgData name="Julkunen Marianne" userId="1491d796-f283-4621-9055-32d2fec7fab0" providerId="ADAL" clId="{33711C9E-71E2-47E2-BF9F-5BE299433200}" dt="2021-05-31T09:44:13.023" v="1638" actId="962"/>
          <ac:picMkLst>
            <pc:docMk/>
            <pc:sldMk cId="2142493189" sldId="454"/>
            <ac:picMk id="12" creationId="{C548A3FC-BE97-4046-8583-1713962D3257}"/>
          </ac:picMkLst>
        </pc:picChg>
        <pc:picChg chg="mod">
          <ac:chgData name="Julkunen Marianne" userId="1491d796-f283-4621-9055-32d2fec7fab0" providerId="ADAL" clId="{33711C9E-71E2-47E2-BF9F-5BE299433200}" dt="2021-05-31T09:44:25.307" v="1685" actId="962"/>
          <ac:picMkLst>
            <pc:docMk/>
            <pc:sldMk cId="2142493189" sldId="454"/>
            <ac:picMk id="32" creationId="{47282910-0AC9-4510-AE70-DDB467731D3D}"/>
          </ac:picMkLst>
        </pc:picChg>
        <pc:picChg chg="mod">
          <ac:chgData name="Julkunen Marianne" userId="1491d796-f283-4621-9055-32d2fec7fab0" providerId="ADAL" clId="{33711C9E-71E2-47E2-BF9F-5BE299433200}" dt="2021-05-31T09:44:48.957" v="1731" actId="962"/>
          <ac:picMkLst>
            <pc:docMk/>
            <pc:sldMk cId="2142493189" sldId="454"/>
            <ac:picMk id="90" creationId="{214791B4-2DF2-4566-B5F9-4A57597B7904}"/>
          </ac:picMkLst>
        </pc:picChg>
      </pc:sldChg>
      <pc:sldChg chg="modSp mod">
        <pc:chgData name="Julkunen Marianne" userId="1491d796-f283-4621-9055-32d2fec7fab0" providerId="ADAL" clId="{33711C9E-71E2-47E2-BF9F-5BE299433200}" dt="2021-06-21T11:12:38.860" v="2760" actId="20577"/>
        <pc:sldMkLst>
          <pc:docMk/>
          <pc:sldMk cId="1261253401" sldId="455"/>
        </pc:sldMkLst>
        <pc:spChg chg="mod">
          <ac:chgData name="Julkunen Marianne" userId="1491d796-f283-4621-9055-32d2fec7fab0" providerId="ADAL" clId="{33711C9E-71E2-47E2-BF9F-5BE299433200}" dt="2021-06-21T11:12:38.860" v="2760" actId="20577"/>
          <ac:spMkLst>
            <pc:docMk/>
            <pc:sldMk cId="1261253401" sldId="455"/>
            <ac:spMk id="58" creationId="{50805254-2C8C-4B45-B011-47E150AD05BA}"/>
          </ac:spMkLst>
        </pc:spChg>
        <pc:picChg chg="mod">
          <ac:chgData name="Julkunen Marianne" userId="1491d796-f283-4621-9055-32d2fec7fab0" providerId="ADAL" clId="{33711C9E-71E2-47E2-BF9F-5BE299433200}" dt="2021-05-31T09:45:49.506" v="1914" actId="962"/>
          <ac:picMkLst>
            <pc:docMk/>
            <pc:sldMk cId="1261253401" sldId="455"/>
            <ac:picMk id="10" creationId="{C29CB511-299A-4D49-A5A5-347B4337999A}"/>
          </ac:picMkLst>
        </pc:picChg>
        <pc:picChg chg="mod">
          <ac:chgData name="Julkunen Marianne" userId="1491d796-f283-4621-9055-32d2fec7fab0" providerId="ADAL" clId="{33711C9E-71E2-47E2-BF9F-5BE299433200}" dt="2021-05-31T09:46:01.886" v="1960" actId="962"/>
          <ac:picMkLst>
            <pc:docMk/>
            <pc:sldMk cId="1261253401" sldId="455"/>
            <ac:picMk id="28" creationId="{11128A8D-E9FE-46CB-8243-F743D56519C8}"/>
          </ac:picMkLst>
        </pc:picChg>
      </pc:sldChg>
      <pc:sldChg chg="modSp mod">
        <pc:chgData name="Julkunen Marianne" userId="1491d796-f283-4621-9055-32d2fec7fab0" providerId="ADAL" clId="{33711C9E-71E2-47E2-BF9F-5BE299433200}" dt="2021-06-21T11:12:31.288" v="2745" actId="20577"/>
        <pc:sldMkLst>
          <pc:docMk/>
          <pc:sldMk cId="1516352680" sldId="1083"/>
        </pc:sldMkLst>
        <pc:spChg chg="mod">
          <ac:chgData name="Julkunen Marianne" userId="1491d796-f283-4621-9055-32d2fec7fab0" providerId="ADAL" clId="{33711C9E-71E2-47E2-BF9F-5BE299433200}" dt="2021-06-21T11:12:31.288" v="2745" actId="20577"/>
          <ac:spMkLst>
            <pc:docMk/>
            <pc:sldMk cId="1516352680" sldId="1083"/>
            <ac:spMk id="52" creationId="{3201B1CF-8697-443C-A59C-BB7663EA4112}"/>
          </ac:spMkLst>
        </pc:spChg>
        <pc:picChg chg="mod">
          <ac:chgData name="Julkunen Marianne" userId="1491d796-f283-4621-9055-32d2fec7fab0" providerId="ADAL" clId="{33711C9E-71E2-47E2-BF9F-5BE299433200}" dt="2021-05-31T09:46:51.685" v="2048" actId="962"/>
          <ac:picMkLst>
            <pc:docMk/>
            <pc:sldMk cId="1516352680" sldId="1083"/>
            <ac:picMk id="38" creationId="{04D700F2-0532-45EC-8BFD-1379C514B6C1}"/>
          </ac:picMkLst>
        </pc:picChg>
        <pc:picChg chg="mod">
          <ac:chgData name="Julkunen Marianne" userId="1491d796-f283-4621-9055-32d2fec7fab0" providerId="ADAL" clId="{33711C9E-71E2-47E2-BF9F-5BE299433200}" dt="2021-05-31T09:46:41.588" v="2002" actId="962"/>
          <ac:picMkLst>
            <pc:docMk/>
            <pc:sldMk cId="1516352680" sldId="1083"/>
            <ac:picMk id="78" creationId="{BBAE2D44-2D3F-48B8-9B08-E81013677C00}"/>
          </ac:picMkLst>
        </pc:picChg>
        <pc:picChg chg="mod">
          <ac:chgData name="Julkunen Marianne" userId="1491d796-f283-4621-9055-32d2fec7fab0" providerId="ADAL" clId="{33711C9E-71E2-47E2-BF9F-5BE299433200}" dt="2021-05-31T09:47:02.277" v="2094" actId="962"/>
          <ac:picMkLst>
            <pc:docMk/>
            <pc:sldMk cId="1516352680" sldId="1083"/>
            <ac:picMk id="92" creationId="{31F523F6-90CD-4FBC-9513-E4E78D37CB62}"/>
          </ac:picMkLst>
        </pc:picChg>
      </pc:sldChg>
      <pc:sldChg chg="modSp mod">
        <pc:chgData name="Julkunen Marianne" userId="1491d796-f283-4621-9055-32d2fec7fab0" providerId="ADAL" clId="{33711C9E-71E2-47E2-BF9F-5BE299433200}" dt="2021-06-21T11:12:46.215" v="2775" actId="20577"/>
        <pc:sldMkLst>
          <pc:docMk/>
          <pc:sldMk cId="2633433938" sldId="1086"/>
        </pc:sldMkLst>
        <pc:spChg chg="mod">
          <ac:chgData name="Julkunen Marianne" userId="1491d796-f283-4621-9055-32d2fec7fab0" providerId="ADAL" clId="{33711C9E-71E2-47E2-BF9F-5BE299433200}" dt="2021-06-21T11:12:46.215" v="2775" actId="20577"/>
          <ac:spMkLst>
            <pc:docMk/>
            <pc:sldMk cId="2633433938" sldId="1086"/>
            <ac:spMk id="45" creationId="{29C0EB45-75FA-40C7-89FE-8A222161A300}"/>
          </ac:spMkLst>
        </pc:spChg>
        <pc:picChg chg="mod">
          <ac:chgData name="Julkunen Marianne" userId="1491d796-f283-4621-9055-32d2fec7fab0" providerId="ADAL" clId="{33711C9E-71E2-47E2-BF9F-5BE299433200}" dt="2021-05-31T09:45:31.090" v="1872" actId="962"/>
          <ac:picMkLst>
            <pc:docMk/>
            <pc:sldMk cId="2633433938" sldId="1086"/>
            <ac:picMk id="29" creationId="{4BF94ADA-C035-452E-BDB7-93B8D42D8FBE}"/>
          </ac:picMkLst>
        </pc:picChg>
        <pc:picChg chg="mod">
          <ac:chgData name="Julkunen Marianne" userId="1491d796-f283-4621-9055-32d2fec7fab0" providerId="ADAL" clId="{33711C9E-71E2-47E2-BF9F-5BE299433200}" dt="2021-05-31T09:45:15.028" v="1819" actId="962"/>
          <ac:picMkLst>
            <pc:docMk/>
            <pc:sldMk cId="2633433938" sldId="1086"/>
            <ac:picMk id="34" creationId="{E38BC714-3EA5-4698-8589-033740BF0933}"/>
          </ac:picMkLst>
        </pc:picChg>
        <pc:picChg chg="mod">
          <ac:chgData name="Julkunen Marianne" userId="1491d796-f283-4621-9055-32d2fec7fab0" providerId="ADAL" clId="{33711C9E-71E2-47E2-BF9F-5BE299433200}" dt="2021-05-31T09:45:02.740" v="1773" actId="962"/>
          <ac:picMkLst>
            <pc:docMk/>
            <pc:sldMk cId="2633433938" sldId="1086"/>
            <ac:picMk id="52" creationId="{93F389CB-14EB-4D50-A4CE-798613BBB9F9}"/>
          </ac:picMkLst>
        </pc:picChg>
      </pc:sldChg>
      <pc:sldChg chg="addSp delSp modSp mod">
        <pc:chgData name="Julkunen Marianne" userId="1491d796-f283-4621-9055-32d2fec7fab0" providerId="ADAL" clId="{33711C9E-71E2-47E2-BF9F-5BE299433200}" dt="2021-06-21T12:53:43.241" v="2798" actId="20577"/>
        <pc:sldMkLst>
          <pc:docMk/>
          <pc:sldMk cId="2621956465" sldId="1200"/>
        </pc:sldMkLst>
        <pc:spChg chg="del">
          <ac:chgData name="Julkunen Marianne" userId="1491d796-f283-4621-9055-32d2fec7fab0" providerId="ADAL" clId="{33711C9E-71E2-47E2-BF9F-5BE299433200}" dt="2021-05-24T06:39:43.925" v="911" actId="21"/>
          <ac:spMkLst>
            <pc:docMk/>
            <pc:sldMk cId="2621956465" sldId="1200"/>
            <ac:spMk id="2" creationId="{3B394452-C64A-4C80-BB75-1990EF9C5735}"/>
          </ac:spMkLst>
        </pc:spChg>
        <pc:spChg chg="add mod">
          <ac:chgData name="Julkunen Marianne" userId="1491d796-f283-4621-9055-32d2fec7fab0" providerId="ADAL" clId="{33711C9E-71E2-47E2-BF9F-5BE299433200}" dt="2021-06-21T12:53:43.241" v="2798" actId="20577"/>
          <ac:spMkLst>
            <pc:docMk/>
            <pc:sldMk cId="2621956465" sldId="1200"/>
            <ac:spMk id="3" creationId="{392016D8-52AC-4E6C-B9C1-0047FE599976}"/>
          </ac:spMkLst>
        </pc:spChg>
        <pc:spChg chg="mod">
          <ac:chgData name="Julkunen Marianne" userId="1491d796-f283-4621-9055-32d2fec7fab0" providerId="ADAL" clId="{33711C9E-71E2-47E2-BF9F-5BE299433200}" dt="2021-06-21T11:10:18.750" v="2721" actId="13926"/>
          <ac:spMkLst>
            <pc:docMk/>
            <pc:sldMk cId="2621956465" sldId="1200"/>
            <ac:spMk id="379" creationId="{DCF31F7C-8E95-4163-A51D-CB78F801827A}"/>
          </ac:spMkLst>
        </pc:spChg>
        <pc:picChg chg="add mod">
          <ac:chgData name="Julkunen Marianne" userId="1491d796-f283-4621-9055-32d2fec7fab0" providerId="ADAL" clId="{33711C9E-71E2-47E2-BF9F-5BE299433200}" dt="2021-05-24T06:38:58.981" v="905" actId="1076"/>
          <ac:picMkLst>
            <pc:docMk/>
            <pc:sldMk cId="2621956465" sldId="1200"/>
            <ac:picMk id="7" creationId="{54F723A0-63F3-4A88-9CE1-C9DC7B31F0F7}"/>
          </ac:picMkLst>
        </pc:picChg>
      </pc:sldChg>
      <pc:sldChg chg="del">
        <pc:chgData name="Julkunen Marianne" userId="1491d796-f283-4621-9055-32d2fec7fab0" providerId="ADAL" clId="{33711C9E-71E2-47E2-BF9F-5BE299433200}" dt="2021-05-17T07:10:37.807" v="99" actId="47"/>
        <pc:sldMkLst>
          <pc:docMk/>
          <pc:sldMk cId="2972480655" sldId="1204"/>
        </pc:sldMkLst>
      </pc:sldChg>
      <pc:sldChg chg="modSp mod">
        <pc:chgData name="Julkunen Marianne" userId="1491d796-f283-4621-9055-32d2fec7fab0" providerId="ADAL" clId="{33711C9E-71E2-47E2-BF9F-5BE299433200}" dt="2021-06-08T05:39:18.824" v="2711" actId="20577"/>
        <pc:sldMkLst>
          <pc:docMk/>
          <pc:sldMk cId="2833392007" sldId="1207"/>
        </pc:sldMkLst>
        <pc:spChg chg="mod">
          <ac:chgData name="Julkunen Marianne" userId="1491d796-f283-4621-9055-32d2fec7fab0" providerId="ADAL" clId="{33711C9E-71E2-47E2-BF9F-5BE299433200}" dt="2021-05-17T07:41:58.431" v="540" actId="20577"/>
          <ac:spMkLst>
            <pc:docMk/>
            <pc:sldMk cId="2833392007" sldId="1207"/>
            <ac:spMk id="20" creationId="{E6513BD1-183A-456E-B2F6-12E4F630556F}"/>
          </ac:spMkLst>
        </pc:spChg>
        <pc:spChg chg="mod">
          <ac:chgData name="Julkunen Marianne" userId="1491d796-f283-4621-9055-32d2fec7fab0" providerId="ADAL" clId="{33711C9E-71E2-47E2-BF9F-5BE299433200}" dt="2021-06-08T05:39:18.824" v="2711" actId="20577"/>
          <ac:spMkLst>
            <pc:docMk/>
            <pc:sldMk cId="2833392007" sldId="1207"/>
            <ac:spMk id="21" creationId="{0929ACA3-BE76-41F9-831E-230EABC37CF2}"/>
          </ac:spMkLst>
        </pc:spChg>
      </pc:sldChg>
      <pc:sldChg chg="modSp mod">
        <pc:chgData name="Julkunen Marianne" userId="1491d796-f283-4621-9055-32d2fec7fab0" providerId="ADAL" clId="{33711C9E-71E2-47E2-BF9F-5BE299433200}" dt="2021-05-31T09:47:27.483" v="2140" actId="962"/>
        <pc:sldMkLst>
          <pc:docMk/>
          <pc:sldMk cId="128643994" sldId="1216"/>
        </pc:sldMkLst>
        <pc:picChg chg="mod">
          <ac:chgData name="Julkunen Marianne" userId="1491d796-f283-4621-9055-32d2fec7fab0" providerId="ADAL" clId="{33711C9E-71E2-47E2-BF9F-5BE299433200}" dt="2021-05-31T09:47:27.483" v="2140" actId="962"/>
          <ac:picMkLst>
            <pc:docMk/>
            <pc:sldMk cId="128643994" sldId="1216"/>
            <ac:picMk id="29" creationId="{7E4FD2AC-C21F-42A8-B085-39975544905B}"/>
          </ac:picMkLst>
        </pc:picChg>
      </pc:sldChg>
      <pc:sldChg chg="modSp mod ord">
        <pc:chgData name="Julkunen Marianne" userId="1491d796-f283-4621-9055-32d2fec7fab0" providerId="ADAL" clId="{33711C9E-71E2-47E2-BF9F-5BE299433200}" dt="2021-06-07T20:51:05.370" v="2665" actId="20577"/>
        <pc:sldMkLst>
          <pc:docMk/>
          <pc:sldMk cId="1957409605" sldId="1219"/>
        </pc:sldMkLst>
        <pc:spChg chg="mod">
          <ac:chgData name="Julkunen Marianne" userId="1491d796-f283-4621-9055-32d2fec7fab0" providerId="ADAL" clId="{33711C9E-71E2-47E2-BF9F-5BE299433200}" dt="2021-06-07T20:51:05.370" v="2665" actId="20577"/>
          <ac:spMkLst>
            <pc:docMk/>
            <pc:sldMk cId="1957409605" sldId="1219"/>
            <ac:spMk id="21" creationId="{0929ACA3-BE76-41F9-831E-230EABC37CF2}"/>
          </ac:spMkLst>
        </pc:spChg>
      </pc:sldChg>
      <pc:sldChg chg="modSp mod delCm modCm">
        <pc:chgData name="Julkunen Marianne" userId="1491d796-f283-4621-9055-32d2fec7fab0" providerId="ADAL" clId="{33711C9E-71E2-47E2-BF9F-5BE299433200}" dt="2021-05-25T06:38:16.269" v="1405" actId="1592"/>
        <pc:sldMkLst>
          <pc:docMk/>
          <pc:sldMk cId="428400420" sldId="1220"/>
        </pc:sldMkLst>
        <pc:spChg chg="mod">
          <ac:chgData name="Julkunen Marianne" userId="1491d796-f283-4621-9055-32d2fec7fab0" providerId="ADAL" clId="{33711C9E-71E2-47E2-BF9F-5BE299433200}" dt="2021-05-19T08:39:49.342" v="837" actId="20577"/>
          <ac:spMkLst>
            <pc:docMk/>
            <pc:sldMk cId="428400420" sldId="1220"/>
            <ac:spMk id="20" creationId="{E6513BD1-183A-456E-B2F6-12E4F630556F}"/>
          </ac:spMkLst>
        </pc:spChg>
      </pc:sldChg>
      <pc:sldChg chg="modSp mod">
        <pc:chgData name="Julkunen Marianne" userId="1491d796-f283-4621-9055-32d2fec7fab0" providerId="ADAL" clId="{33711C9E-71E2-47E2-BF9F-5BE299433200}" dt="2021-06-07T20:38:17.974" v="2641" actId="20577"/>
        <pc:sldMkLst>
          <pc:docMk/>
          <pc:sldMk cId="3574707888" sldId="1222"/>
        </pc:sldMkLst>
        <pc:spChg chg="mod">
          <ac:chgData name="Julkunen Marianne" userId="1491d796-f283-4621-9055-32d2fec7fab0" providerId="ADAL" clId="{33711C9E-71E2-47E2-BF9F-5BE299433200}" dt="2021-06-07T20:38:17.974" v="2641" actId="20577"/>
          <ac:spMkLst>
            <pc:docMk/>
            <pc:sldMk cId="3574707888" sldId="1222"/>
            <ac:spMk id="11" creationId="{C4AB282A-BD0A-4E31-9FFF-911C9469FAD2}"/>
          </ac:spMkLst>
        </pc:spChg>
      </pc:sldChg>
      <pc:sldChg chg="addSp delSp modSp mod delCm">
        <pc:chgData name="Julkunen Marianne" userId="1491d796-f283-4621-9055-32d2fec7fab0" providerId="ADAL" clId="{33711C9E-71E2-47E2-BF9F-5BE299433200}" dt="2021-06-21T11:11:47.966" v="2730" actId="13926"/>
        <pc:sldMkLst>
          <pc:docMk/>
          <pc:sldMk cId="1459936968" sldId="1227"/>
        </pc:sldMkLst>
        <pc:spChg chg="add del mod">
          <ac:chgData name="Julkunen Marianne" userId="1491d796-f283-4621-9055-32d2fec7fab0" providerId="ADAL" clId="{33711C9E-71E2-47E2-BF9F-5BE299433200}" dt="2021-06-07T20:45:51.352" v="2645"/>
          <ac:spMkLst>
            <pc:docMk/>
            <pc:sldMk cId="1459936968" sldId="1227"/>
            <ac:spMk id="2" creationId="{0EDCAFA2-2D95-49C5-82D4-A4FF5F1210CD}"/>
          </ac:spMkLst>
        </pc:spChg>
        <pc:spChg chg="mod">
          <ac:chgData name="Julkunen Marianne" userId="1491d796-f283-4621-9055-32d2fec7fab0" providerId="ADAL" clId="{33711C9E-71E2-47E2-BF9F-5BE299433200}" dt="2021-05-17T07:33:35.713" v="456" actId="20577"/>
          <ac:spMkLst>
            <pc:docMk/>
            <pc:sldMk cId="1459936968" sldId="1227"/>
            <ac:spMk id="6" creationId="{E4781CCD-1009-4834-8923-29E39BB2745B}"/>
          </ac:spMkLst>
        </pc:spChg>
        <pc:spChg chg="mod">
          <ac:chgData name="Julkunen Marianne" userId="1491d796-f283-4621-9055-32d2fec7fab0" providerId="ADAL" clId="{33711C9E-71E2-47E2-BF9F-5BE299433200}" dt="2021-06-21T11:11:47.966" v="2730" actId="13926"/>
          <ac:spMkLst>
            <pc:docMk/>
            <pc:sldMk cId="1459936968" sldId="1227"/>
            <ac:spMk id="10" creationId="{C4E536D0-4B2A-4DF1-9B2E-7113A100AA83}"/>
          </ac:spMkLst>
        </pc:spChg>
        <pc:spChg chg="mod">
          <ac:chgData name="Julkunen Marianne" userId="1491d796-f283-4621-9055-32d2fec7fab0" providerId="ADAL" clId="{33711C9E-71E2-47E2-BF9F-5BE299433200}" dt="2021-06-21T11:11:13.939" v="2727" actId="13926"/>
          <ac:spMkLst>
            <pc:docMk/>
            <pc:sldMk cId="1459936968" sldId="1227"/>
            <ac:spMk id="11" creationId="{41936BD3-92B4-46C4-805A-D63104B06975}"/>
          </ac:spMkLst>
        </pc:spChg>
        <pc:grpChg chg="mod">
          <ac:chgData name="Julkunen Marianne" userId="1491d796-f283-4621-9055-32d2fec7fab0" providerId="ADAL" clId="{33711C9E-71E2-47E2-BF9F-5BE299433200}" dt="2021-05-31T09:53:42.652" v="2604" actId="962"/>
          <ac:grpSpMkLst>
            <pc:docMk/>
            <pc:sldMk cId="1459936968" sldId="1227"/>
            <ac:grpSpMk id="16" creationId="{9ED96CFF-7C5B-44E0-A140-4D07F0C06BE0}"/>
          </ac:grpSpMkLst>
        </pc:grpChg>
      </pc:sldChg>
      <pc:sldChg chg="modSp mod">
        <pc:chgData name="Julkunen Marianne" userId="1491d796-f283-4621-9055-32d2fec7fab0" providerId="ADAL" clId="{33711C9E-71E2-47E2-BF9F-5BE299433200}" dt="2021-06-08T05:31:45.637" v="2667" actId="20577"/>
        <pc:sldMkLst>
          <pc:docMk/>
          <pc:sldMk cId="1347994742" sldId="1231"/>
        </pc:sldMkLst>
        <pc:spChg chg="mod">
          <ac:chgData name="Julkunen Marianne" userId="1491d796-f283-4621-9055-32d2fec7fab0" providerId="ADAL" clId="{33711C9E-71E2-47E2-BF9F-5BE299433200}" dt="2021-06-08T05:31:45.637" v="2667" actId="20577"/>
          <ac:spMkLst>
            <pc:docMk/>
            <pc:sldMk cId="1347994742" sldId="1231"/>
            <ac:spMk id="21" creationId="{0929ACA3-BE76-41F9-831E-230EABC37CF2}"/>
          </ac:spMkLst>
        </pc:spChg>
      </pc:sldChg>
      <pc:sldChg chg="modSp mod">
        <pc:chgData name="Julkunen Marianne" userId="1491d796-f283-4621-9055-32d2fec7fab0" providerId="ADAL" clId="{33711C9E-71E2-47E2-BF9F-5BE299433200}" dt="2021-05-17T07:02:50.440" v="11" actId="20577"/>
        <pc:sldMkLst>
          <pc:docMk/>
          <pc:sldMk cId="3222792720" sldId="1238"/>
        </pc:sldMkLst>
        <pc:spChg chg="mod">
          <ac:chgData name="Julkunen Marianne" userId="1491d796-f283-4621-9055-32d2fec7fab0" providerId="ADAL" clId="{33711C9E-71E2-47E2-BF9F-5BE299433200}" dt="2021-05-17T07:02:50.440" v="11" actId="20577"/>
          <ac:spMkLst>
            <pc:docMk/>
            <pc:sldMk cId="3222792720" sldId="1238"/>
            <ac:spMk id="2" creationId="{5C619479-1C80-434A-96A9-6A663B72751A}"/>
          </ac:spMkLst>
        </pc:spChg>
      </pc:sldChg>
      <pc:sldChg chg="modSp mod">
        <pc:chgData name="Julkunen Marianne" userId="1491d796-f283-4621-9055-32d2fec7fab0" providerId="ADAL" clId="{33711C9E-71E2-47E2-BF9F-5BE299433200}" dt="2021-05-17T08:29:06.848" v="792" actId="20577"/>
        <pc:sldMkLst>
          <pc:docMk/>
          <pc:sldMk cId="382507799" sldId="1243"/>
        </pc:sldMkLst>
        <pc:spChg chg="mod">
          <ac:chgData name="Julkunen Marianne" userId="1491d796-f283-4621-9055-32d2fec7fab0" providerId="ADAL" clId="{33711C9E-71E2-47E2-BF9F-5BE299433200}" dt="2021-05-17T08:29:06.848" v="792" actId="20577"/>
          <ac:spMkLst>
            <pc:docMk/>
            <pc:sldMk cId="382507799" sldId="1243"/>
            <ac:spMk id="2" creationId="{F08563C2-D3CD-4946-93F2-B1C23CCF2D4E}"/>
          </ac:spMkLst>
        </pc:spChg>
      </pc:sldChg>
      <pc:sldChg chg="addCm delCm modCm">
        <pc:chgData name="Julkunen Marianne" userId="1491d796-f283-4621-9055-32d2fec7fab0" providerId="ADAL" clId="{33711C9E-71E2-47E2-BF9F-5BE299433200}" dt="2021-05-25T06:38:48.863" v="1407" actId="1592"/>
        <pc:sldMkLst>
          <pc:docMk/>
          <pc:sldMk cId="1249436427" sldId="3473"/>
        </pc:sldMkLst>
      </pc:sldChg>
      <pc:sldChg chg="modSp mod">
        <pc:chgData name="Julkunen Marianne" userId="1491d796-f283-4621-9055-32d2fec7fab0" providerId="ADAL" clId="{33711C9E-71E2-47E2-BF9F-5BE299433200}" dt="2021-06-21T12:52:40.225" v="2794" actId="20577"/>
        <pc:sldMkLst>
          <pc:docMk/>
          <pc:sldMk cId="2591887601" sldId="3476"/>
        </pc:sldMkLst>
        <pc:spChg chg="mod">
          <ac:chgData name="Julkunen Marianne" userId="1491d796-f283-4621-9055-32d2fec7fab0" providerId="ADAL" clId="{33711C9E-71E2-47E2-BF9F-5BE299433200}" dt="2021-06-21T12:52:40.225" v="2794" actId="20577"/>
          <ac:spMkLst>
            <pc:docMk/>
            <pc:sldMk cId="2591887601" sldId="3476"/>
            <ac:spMk id="3" creationId="{53AD22EF-FA9E-420D-BA31-5B394E272E5C}"/>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18BE7B6F-B2BD-45B7-9C2A-24DD086596B2}"/>
              </a:ext>
            </a:extLst>
          </p:cNvPr>
          <p:cNvSpPr>
            <a:spLocks noGrp="1"/>
          </p:cNvSpPr>
          <p:nvPr>
            <p:ph type="hdr" sz="quarter"/>
          </p:nvPr>
        </p:nvSpPr>
        <p:spPr>
          <a:xfrm>
            <a:off x="1" y="1"/>
            <a:ext cx="2949099" cy="498932"/>
          </a:xfrm>
          <a:prstGeom prst="rect">
            <a:avLst/>
          </a:prstGeom>
        </p:spPr>
        <p:txBody>
          <a:bodyPr vert="horz" lIns="91440" tIns="45720" rIns="91440" bIns="45720" rtlCol="0"/>
          <a:lstStyle>
            <a:lvl1pPr algn="l">
              <a:defRPr sz="1200"/>
            </a:lvl1pPr>
          </a:lstStyle>
          <a:p>
            <a:endParaRPr lang="fi-FI"/>
          </a:p>
        </p:txBody>
      </p:sp>
      <p:sp>
        <p:nvSpPr>
          <p:cNvPr id="3" name="Date Placeholder 2">
            <a:extLst>
              <a:ext uri="{FF2B5EF4-FFF2-40B4-BE49-F238E27FC236}">
                <a16:creationId xmlns:a16="http://schemas.microsoft.com/office/drawing/2014/main" id="{EF3F725E-3CCF-45EE-AF3F-357ABDF27124}"/>
              </a:ext>
            </a:extLst>
          </p:cNvPr>
          <p:cNvSpPr>
            <a:spLocks noGrp="1"/>
          </p:cNvSpPr>
          <p:nvPr>
            <p:ph type="dt" sz="quarter" idx="1"/>
          </p:nvPr>
        </p:nvSpPr>
        <p:spPr>
          <a:xfrm>
            <a:off x="3854940" y="1"/>
            <a:ext cx="2949099" cy="498932"/>
          </a:xfrm>
          <a:prstGeom prst="rect">
            <a:avLst/>
          </a:prstGeom>
        </p:spPr>
        <p:txBody>
          <a:bodyPr vert="horz" lIns="91440" tIns="45720" rIns="91440" bIns="45720" rtlCol="0"/>
          <a:lstStyle>
            <a:lvl1pPr algn="r">
              <a:defRPr sz="1200"/>
            </a:lvl1pPr>
          </a:lstStyle>
          <a:p>
            <a:fld id="{70D11993-9851-43A7-A06E-68DC5A4F8691}" type="datetimeFigureOut">
              <a:rPr lang="fi-FI" smtClean="0"/>
              <a:t>21.6.2021</a:t>
            </a:fld>
            <a:endParaRPr lang="fi-FI"/>
          </a:p>
        </p:txBody>
      </p:sp>
      <p:sp>
        <p:nvSpPr>
          <p:cNvPr id="4" name="Footer Placeholder 3">
            <a:extLst>
              <a:ext uri="{FF2B5EF4-FFF2-40B4-BE49-F238E27FC236}">
                <a16:creationId xmlns:a16="http://schemas.microsoft.com/office/drawing/2014/main" id="{A7A86BAF-7C36-4D05-A427-8533B3DE040E}"/>
              </a:ext>
            </a:extLst>
          </p:cNvPr>
          <p:cNvSpPr>
            <a:spLocks noGrp="1"/>
          </p:cNvSpPr>
          <p:nvPr>
            <p:ph type="ftr" sz="quarter" idx="2"/>
          </p:nvPr>
        </p:nvSpPr>
        <p:spPr>
          <a:xfrm>
            <a:off x="1" y="9445171"/>
            <a:ext cx="2949099" cy="498931"/>
          </a:xfrm>
          <a:prstGeom prst="rect">
            <a:avLst/>
          </a:prstGeom>
        </p:spPr>
        <p:txBody>
          <a:bodyPr vert="horz" lIns="91440" tIns="45720" rIns="91440" bIns="45720" rtlCol="0" anchor="b"/>
          <a:lstStyle>
            <a:lvl1pPr algn="l">
              <a:defRPr sz="1200"/>
            </a:lvl1pPr>
          </a:lstStyle>
          <a:p>
            <a:endParaRPr lang="fi-FI"/>
          </a:p>
        </p:txBody>
      </p:sp>
      <p:sp>
        <p:nvSpPr>
          <p:cNvPr id="5" name="Slide Number Placeholder 4">
            <a:extLst>
              <a:ext uri="{FF2B5EF4-FFF2-40B4-BE49-F238E27FC236}">
                <a16:creationId xmlns:a16="http://schemas.microsoft.com/office/drawing/2014/main" id="{5658A5BE-E6B5-43AA-8573-70A93FD8EDFC}"/>
              </a:ext>
            </a:extLst>
          </p:cNvPr>
          <p:cNvSpPr>
            <a:spLocks noGrp="1"/>
          </p:cNvSpPr>
          <p:nvPr>
            <p:ph type="sldNum" sz="quarter" idx="3"/>
          </p:nvPr>
        </p:nvSpPr>
        <p:spPr>
          <a:xfrm>
            <a:off x="3854940" y="9445171"/>
            <a:ext cx="2949099" cy="498931"/>
          </a:xfrm>
          <a:prstGeom prst="rect">
            <a:avLst/>
          </a:prstGeom>
        </p:spPr>
        <p:txBody>
          <a:bodyPr vert="horz" lIns="91440" tIns="45720" rIns="91440" bIns="45720" rtlCol="0" anchor="b"/>
          <a:lstStyle>
            <a:lvl1pPr algn="r">
              <a:defRPr sz="1200"/>
            </a:lvl1pPr>
          </a:lstStyle>
          <a:p>
            <a:fld id="{653E873F-28DC-45B6-95AD-061FE9A8FC3F}" type="slidenum">
              <a:rPr lang="fi-FI" smtClean="0"/>
              <a:t>‹#›</a:t>
            </a:fld>
            <a:endParaRPr lang="fi-FI"/>
          </a:p>
        </p:txBody>
      </p:sp>
    </p:spTree>
    <p:extLst>
      <p:ext uri="{BB962C8B-B14F-4D97-AF65-F5344CB8AC3E}">
        <p14:creationId xmlns:p14="http://schemas.microsoft.com/office/powerpoint/2010/main" val="394665670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2949099" cy="498932"/>
          </a:xfrm>
          <a:prstGeom prst="rect">
            <a:avLst/>
          </a:prstGeom>
        </p:spPr>
        <p:txBody>
          <a:bodyPr vert="horz" lIns="91440" tIns="45720" rIns="91440" bIns="45720" rtlCol="0"/>
          <a:lstStyle>
            <a:lvl1pPr algn="l">
              <a:defRPr sz="1200"/>
            </a:lvl1pPr>
          </a:lstStyle>
          <a:p>
            <a:endParaRPr lang="fi-FI"/>
          </a:p>
        </p:txBody>
      </p:sp>
      <p:sp>
        <p:nvSpPr>
          <p:cNvPr id="3" name="Date Placeholder 2"/>
          <p:cNvSpPr>
            <a:spLocks noGrp="1"/>
          </p:cNvSpPr>
          <p:nvPr>
            <p:ph type="dt" idx="1"/>
          </p:nvPr>
        </p:nvSpPr>
        <p:spPr>
          <a:xfrm>
            <a:off x="3854940" y="1"/>
            <a:ext cx="2949099" cy="498932"/>
          </a:xfrm>
          <a:prstGeom prst="rect">
            <a:avLst/>
          </a:prstGeom>
        </p:spPr>
        <p:txBody>
          <a:bodyPr vert="horz" lIns="91440" tIns="45720" rIns="91440" bIns="45720" rtlCol="0"/>
          <a:lstStyle>
            <a:lvl1pPr algn="r">
              <a:defRPr sz="1200"/>
            </a:lvl1pPr>
          </a:lstStyle>
          <a:p>
            <a:fld id="{2C39734E-4D70-4E83-9B7A-3C54BD3AD937}" type="datetimeFigureOut">
              <a:rPr lang="fi-FI" smtClean="0"/>
              <a:t>14.6.2021</a:t>
            </a:fld>
            <a:endParaRPr lang="fi-FI"/>
          </a:p>
        </p:txBody>
      </p:sp>
      <p:sp>
        <p:nvSpPr>
          <p:cNvPr id="4" name="Slide Image Placeholder 3"/>
          <p:cNvSpPr>
            <a:spLocks noGrp="1" noRot="1" noChangeAspect="1"/>
          </p:cNvSpPr>
          <p:nvPr>
            <p:ph type="sldImg" idx="2"/>
          </p:nvPr>
        </p:nvSpPr>
        <p:spPr>
          <a:xfrm>
            <a:off x="420688" y="1243013"/>
            <a:ext cx="5964237" cy="3355975"/>
          </a:xfrm>
          <a:prstGeom prst="rect">
            <a:avLst/>
          </a:prstGeom>
          <a:noFill/>
          <a:ln w="12700">
            <a:solidFill>
              <a:prstClr val="black"/>
            </a:solidFill>
          </a:ln>
        </p:spPr>
        <p:txBody>
          <a:bodyPr vert="horz" lIns="91440" tIns="45720" rIns="91440" bIns="45720" rtlCol="0" anchor="ctr"/>
          <a:lstStyle/>
          <a:p>
            <a:endParaRPr lang="fi-FI"/>
          </a:p>
        </p:txBody>
      </p:sp>
      <p:sp>
        <p:nvSpPr>
          <p:cNvPr id="5" name="Notes Placeholder 4"/>
          <p:cNvSpPr>
            <a:spLocks noGrp="1"/>
          </p:cNvSpPr>
          <p:nvPr>
            <p:ph type="body" sz="quarter" idx="3"/>
          </p:nvPr>
        </p:nvSpPr>
        <p:spPr>
          <a:xfrm>
            <a:off x="680562" y="4785599"/>
            <a:ext cx="5444490" cy="3915489"/>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fi-FI"/>
          </a:p>
        </p:txBody>
      </p:sp>
      <p:sp>
        <p:nvSpPr>
          <p:cNvPr id="6" name="Footer Placeholder 5"/>
          <p:cNvSpPr>
            <a:spLocks noGrp="1"/>
          </p:cNvSpPr>
          <p:nvPr>
            <p:ph type="ftr" sz="quarter" idx="4"/>
          </p:nvPr>
        </p:nvSpPr>
        <p:spPr>
          <a:xfrm>
            <a:off x="1" y="9445171"/>
            <a:ext cx="2949099" cy="498931"/>
          </a:xfrm>
          <a:prstGeom prst="rect">
            <a:avLst/>
          </a:prstGeom>
        </p:spPr>
        <p:txBody>
          <a:bodyPr vert="horz" lIns="91440" tIns="45720" rIns="91440" bIns="45720" rtlCol="0" anchor="b"/>
          <a:lstStyle>
            <a:lvl1pPr algn="l">
              <a:defRPr sz="1200"/>
            </a:lvl1pPr>
          </a:lstStyle>
          <a:p>
            <a:endParaRPr lang="fi-FI"/>
          </a:p>
        </p:txBody>
      </p:sp>
      <p:sp>
        <p:nvSpPr>
          <p:cNvPr id="7" name="Slide Number Placeholder 6"/>
          <p:cNvSpPr>
            <a:spLocks noGrp="1"/>
          </p:cNvSpPr>
          <p:nvPr>
            <p:ph type="sldNum" sz="quarter" idx="5"/>
          </p:nvPr>
        </p:nvSpPr>
        <p:spPr>
          <a:xfrm>
            <a:off x="3854940" y="9445171"/>
            <a:ext cx="2949099" cy="498931"/>
          </a:xfrm>
          <a:prstGeom prst="rect">
            <a:avLst/>
          </a:prstGeom>
        </p:spPr>
        <p:txBody>
          <a:bodyPr vert="horz" lIns="91440" tIns="45720" rIns="91440" bIns="45720" rtlCol="0" anchor="b"/>
          <a:lstStyle>
            <a:lvl1pPr algn="r">
              <a:defRPr sz="1200"/>
            </a:lvl1pPr>
          </a:lstStyle>
          <a:p>
            <a:fld id="{762CEAC1-24AB-46E6-BEBE-4CC76617149F}" type="slidenum">
              <a:rPr lang="fi-FI" smtClean="0"/>
              <a:t>‹#›</a:t>
            </a:fld>
            <a:endParaRPr lang="fi-FI"/>
          </a:p>
        </p:txBody>
      </p:sp>
    </p:spTree>
    <p:extLst>
      <p:ext uri="{BB962C8B-B14F-4D97-AF65-F5344CB8AC3E}">
        <p14:creationId xmlns:p14="http://schemas.microsoft.com/office/powerpoint/2010/main" val="17140450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a:p>
        </p:txBody>
      </p:sp>
      <p:sp>
        <p:nvSpPr>
          <p:cNvPr id="4" name="Dian numeron paikkamerkki 3"/>
          <p:cNvSpPr>
            <a:spLocks noGrp="1"/>
          </p:cNvSpPr>
          <p:nvPr>
            <p:ph type="sldNum" sz="quarter" idx="5"/>
          </p:nvPr>
        </p:nvSpPr>
        <p:spPr/>
        <p:txBody>
          <a:bodyPr/>
          <a:lstStyle/>
          <a:p>
            <a:fld id="{762CEAC1-24AB-46E6-BEBE-4CC76617149F}" type="slidenum">
              <a:rPr lang="fi-FI" smtClean="0"/>
              <a:t>1</a:t>
            </a:fld>
            <a:endParaRPr lang="fi-FI"/>
          </a:p>
        </p:txBody>
      </p:sp>
    </p:spTree>
    <p:extLst>
      <p:ext uri="{BB962C8B-B14F-4D97-AF65-F5344CB8AC3E}">
        <p14:creationId xmlns:p14="http://schemas.microsoft.com/office/powerpoint/2010/main" val="25505713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i-FI"/>
          </a:p>
        </p:txBody>
      </p:sp>
      <p:sp>
        <p:nvSpPr>
          <p:cNvPr id="4" name="Slide Number Placeholder 3"/>
          <p:cNvSpPr>
            <a:spLocks noGrp="1"/>
          </p:cNvSpPr>
          <p:nvPr>
            <p:ph type="sldNum" sz="quarter" idx="5"/>
          </p:nvPr>
        </p:nvSpPr>
        <p:spPr/>
        <p:txBody>
          <a:bodyPr/>
          <a:lstStyle/>
          <a:p>
            <a:fld id="{762CEAC1-24AB-46E6-BEBE-4CC76617149F}" type="slidenum">
              <a:rPr lang="fi-FI" smtClean="0"/>
              <a:t>3</a:t>
            </a:fld>
            <a:endParaRPr lang="fi-FI"/>
          </a:p>
        </p:txBody>
      </p:sp>
    </p:spTree>
    <p:extLst>
      <p:ext uri="{BB962C8B-B14F-4D97-AF65-F5344CB8AC3E}">
        <p14:creationId xmlns:p14="http://schemas.microsoft.com/office/powerpoint/2010/main" val="38344863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i-FI"/>
          </a:p>
        </p:txBody>
      </p:sp>
      <p:sp>
        <p:nvSpPr>
          <p:cNvPr id="4" name="Slide Number Placeholder 3"/>
          <p:cNvSpPr>
            <a:spLocks noGrp="1"/>
          </p:cNvSpPr>
          <p:nvPr>
            <p:ph type="sldNum" sz="quarter" idx="5"/>
          </p:nvPr>
        </p:nvSpPr>
        <p:spPr/>
        <p:txBody>
          <a:bodyPr/>
          <a:lstStyle/>
          <a:p>
            <a:fld id="{762CEAC1-24AB-46E6-BEBE-4CC76617149F}" type="slidenum">
              <a:rPr lang="fi-FI" smtClean="0"/>
              <a:t>7</a:t>
            </a:fld>
            <a:endParaRPr lang="fi-FI"/>
          </a:p>
        </p:txBody>
      </p:sp>
    </p:spTree>
    <p:extLst>
      <p:ext uri="{BB962C8B-B14F-4D97-AF65-F5344CB8AC3E}">
        <p14:creationId xmlns:p14="http://schemas.microsoft.com/office/powerpoint/2010/main" val="5898443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i-FI"/>
          </a:p>
        </p:txBody>
      </p:sp>
      <p:sp>
        <p:nvSpPr>
          <p:cNvPr id="4" name="Slide Number Placeholder 3"/>
          <p:cNvSpPr>
            <a:spLocks noGrp="1"/>
          </p:cNvSpPr>
          <p:nvPr>
            <p:ph type="sldNum" sz="quarter" idx="5"/>
          </p:nvPr>
        </p:nvSpPr>
        <p:spPr/>
        <p:txBody>
          <a:bodyPr/>
          <a:lstStyle/>
          <a:p>
            <a:fld id="{762CEAC1-24AB-46E6-BEBE-4CC76617149F}" type="slidenum">
              <a:rPr lang="fi-FI" smtClean="0"/>
              <a:t>8</a:t>
            </a:fld>
            <a:endParaRPr lang="fi-FI"/>
          </a:p>
        </p:txBody>
      </p:sp>
    </p:spTree>
    <p:extLst>
      <p:ext uri="{BB962C8B-B14F-4D97-AF65-F5344CB8AC3E}">
        <p14:creationId xmlns:p14="http://schemas.microsoft.com/office/powerpoint/2010/main" val="39352957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i-FI"/>
          </a:p>
        </p:txBody>
      </p:sp>
      <p:sp>
        <p:nvSpPr>
          <p:cNvPr id="4" name="Slide Number Placeholder 3"/>
          <p:cNvSpPr>
            <a:spLocks noGrp="1"/>
          </p:cNvSpPr>
          <p:nvPr>
            <p:ph type="sldNum" sz="quarter" idx="5"/>
          </p:nvPr>
        </p:nvSpPr>
        <p:spPr/>
        <p:txBody>
          <a:bodyPr/>
          <a:lstStyle/>
          <a:p>
            <a:fld id="{762CEAC1-24AB-46E6-BEBE-4CC76617149F}" type="slidenum">
              <a:rPr lang="fi-FI" smtClean="0"/>
              <a:t>9</a:t>
            </a:fld>
            <a:endParaRPr lang="fi-FI"/>
          </a:p>
        </p:txBody>
      </p:sp>
    </p:spTree>
    <p:extLst>
      <p:ext uri="{BB962C8B-B14F-4D97-AF65-F5344CB8AC3E}">
        <p14:creationId xmlns:p14="http://schemas.microsoft.com/office/powerpoint/2010/main" val="7815487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i-FI"/>
          </a:p>
        </p:txBody>
      </p:sp>
      <p:sp>
        <p:nvSpPr>
          <p:cNvPr id="4" name="Slide Number Placeholder 3"/>
          <p:cNvSpPr>
            <a:spLocks noGrp="1"/>
          </p:cNvSpPr>
          <p:nvPr>
            <p:ph type="sldNum" sz="quarter" idx="5"/>
          </p:nvPr>
        </p:nvSpPr>
        <p:spPr/>
        <p:txBody>
          <a:bodyPr/>
          <a:lstStyle/>
          <a:p>
            <a:fld id="{762CEAC1-24AB-46E6-BEBE-4CC76617149F}" type="slidenum">
              <a:rPr lang="fi-FI" smtClean="0"/>
              <a:t>10</a:t>
            </a:fld>
            <a:endParaRPr lang="fi-FI"/>
          </a:p>
        </p:txBody>
      </p:sp>
    </p:spTree>
    <p:extLst>
      <p:ext uri="{BB962C8B-B14F-4D97-AF65-F5344CB8AC3E}">
        <p14:creationId xmlns:p14="http://schemas.microsoft.com/office/powerpoint/2010/main" val="3332203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i-FI"/>
          </a:p>
        </p:txBody>
      </p:sp>
      <p:sp>
        <p:nvSpPr>
          <p:cNvPr id="4" name="Slide Number Placeholder 3"/>
          <p:cNvSpPr>
            <a:spLocks noGrp="1"/>
          </p:cNvSpPr>
          <p:nvPr>
            <p:ph type="sldNum" sz="quarter" idx="5"/>
          </p:nvPr>
        </p:nvSpPr>
        <p:spPr/>
        <p:txBody>
          <a:bodyPr/>
          <a:lstStyle/>
          <a:p>
            <a:fld id="{762CEAC1-24AB-46E6-BEBE-4CC76617149F}" type="slidenum">
              <a:rPr lang="fi-FI" smtClean="0"/>
              <a:t>11</a:t>
            </a:fld>
            <a:endParaRPr lang="fi-FI"/>
          </a:p>
        </p:txBody>
      </p:sp>
    </p:spTree>
    <p:extLst>
      <p:ext uri="{BB962C8B-B14F-4D97-AF65-F5344CB8AC3E}">
        <p14:creationId xmlns:p14="http://schemas.microsoft.com/office/powerpoint/2010/main" val="217527834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i-FI"/>
          </a:p>
        </p:txBody>
      </p:sp>
      <p:sp>
        <p:nvSpPr>
          <p:cNvPr id="4" name="Slide Number Placeholder 3"/>
          <p:cNvSpPr>
            <a:spLocks noGrp="1"/>
          </p:cNvSpPr>
          <p:nvPr>
            <p:ph type="sldNum" sz="quarter" idx="5"/>
          </p:nvPr>
        </p:nvSpPr>
        <p:spPr/>
        <p:txBody>
          <a:bodyPr/>
          <a:lstStyle/>
          <a:p>
            <a:fld id="{762CEAC1-24AB-46E6-BEBE-4CC76617149F}" type="slidenum">
              <a:rPr lang="fi-FI" smtClean="0"/>
              <a:t>12</a:t>
            </a:fld>
            <a:endParaRPr lang="fi-FI"/>
          </a:p>
        </p:txBody>
      </p:sp>
    </p:spTree>
    <p:extLst>
      <p:ext uri="{BB962C8B-B14F-4D97-AF65-F5344CB8AC3E}">
        <p14:creationId xmlns:p14="http://schemas.microsoft.com/office/powerpoint/2010/main" val="354175988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i-FI"/>
          </a:p>
        </p:txBody>
      </p:sp>
      <p:sp>
        <p:nvSpPr>
          <p:cNvPr id="4" name="Slide Number Placeholder 3"/>
          <p:cNvSpPr>
            <a:spLocks noGrp="1"/>
          </p:cNvSpPr>
          <p:nvPr>
            <p:ph type="sldNum" sz="quarter" idx="5"/>
          </p:nvPr>
        </p:nvSpPr>
        <p:spPr/>
        <p:txBody>
          <a:bodyPr/>
          <a:lstStyle/>
          <a:p>
            <a:fld id="{762CEAC1-24AB-46E6-BEBE-4CC76617149F}" type="slidenum">
              <a:rPr lang="fi-FI" smtClean="0"/>
              <a:t>14</a:t>
            </a:fld>
            <a:endParaRPr lang="fi-FI"/>
          </a:p>
        </p:txBody>
      </p:sp>
    </p:spTree>
    <p:extLst>
      <p:ext uri="{BB962C8B-B14F-4D97-AF65-F5344CB8AC3E}">
        <p14:creationId xmlns:p14="http://schemas.microsoft.com/office/powerpoint/2010/main" val="37999208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i-FI"/>
          </a:p>
        </p:txBody>
      </p:sp>
      <p:sp>
        <p:nvSpPr>
          <p:cNvPr id="4" name="Slide Number Placeholder 3"/>
          <p:cNvSpPr>
            <a:spLocks noGrp="1"/>
          </p:cNvSpPr>
          <p:nvPr>
            <p:ph type="sldNum" sz="quarter" idx="5"/>
          </p:nvPr>
        </p:nvSpPr>
        <p:spPr/>
        <p:txBody>
          <a:bodyPr/>
          <a:lstStyle/>
          <a:p>
            <a:fld id="{762CEAC1-24AB-46E6-BEBE-4CC76617149F}" type="slidenum">
              <a:rPr lang="fi-FI" smtClean="0"/>
              <a:t>15</a:t>
            </a:fld>
            <a:endParaRPr lang="fi-FI"/>
          </a:p>
        </p:txBody>
      </p:sp>
    </p:spTree>
    <p:extLst>
      <p:ext uri="{BB962C8B-B14F-4D97-AF65-F5344CB8AC3E}">
        <p14:creationId xmlns:p14="http://schemas.microsoft.com/office/powerpoint/2010/main" val="199400250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a:p>
        </p:txBody>
      </p:sp>
      <p:sp>
        <p:nvSpPr>
          <p:cNvPr id="4" name="Dian numeron paikkamerkki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2CEAC1-24AB-46E6-BEBE-4CC76617149F}" type="slidenum">
              <a:rPr kumimoji="0" lang="fi-FI"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fi-FI"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8431569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i-FI"/>
          </a:p>
        </p:txBody>
      </p:sp>
      <p:sp>
        <p:nvSpPr>
          <p:cNvPr id="4" name="Slide Number Placeholder 3"/>
          <p:cNvSpPr>
            <a:spLocks noGrp="1"/>
          </p:cNvSpPr>
          <p:nvPr>
            <p:ph type="sldNum" sz="quarter" idx="5"/>
          </p:nvPr>
        </p:nvSpPr>
        <p:spPr/>
        <p:txBody>
          <a:bodyPr/>
          <a:lstStyle/>
          <a:p>
            <a:fld id="{762CEAC1-24AB-46E6-BEBE-4CC76617149F}" type="slidenum">
              <a:rPr lang="fi-FI" smtClean="0"/>
              <a:t>17</a:t>
            </a:fld>
            <a:endParaRPr lang="fi-FI"/>
          </a:p>
        </p:txBody>
      </p:sp>
    </p:spTree>
    <p:extLst>
      <p:ext uri="{BB962C8B-B14F-4D97-AF65-F5344CB8AC3E}">
        <p14:creationId xmlns:p14="http://schemas.microsoft.com/office/powerpoint/2010/main" val="35675645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i-FI"/>
          </a:p>
        </p:txBody>
      </p:sp>
      <p:sp>
        <p:nvSpPr>
          <p:cNvPr id="4" name="Slide Number Placeholder 3"/>
          <p:cNvSpPr>
            <a:spLocks noGrp="1"/>
          </p:cNvSpPr>
          <p:nvPr>
            <p:ph type="sldNum" sz="quarter" idx="5"/>
          </p:nvPr>
        </p:nvSpPr>
        <p:spPr/>
        <p:txBody>
          <a:bodyPr/>
          <a:lstStyle/>
          <a:p>
            <a:fld id="{762CEAC1-24AB-46E6-BEBE-4CC76617149F}" type="slidenum">
              <a:rPr lang="fi-FI" smtClean="0"/>
              <a:t>18</a:t>
            </a:fld>
            <a:endParaRPr lang="fi-FI"/>
          </a:p>
        </p:txBody>
      </p:sp>
    </p:spTree>
    <p:extLst>
      <p:ext uri="{BB962C8B-B14F-4D97-AF65-F5344CB8AC3E}">
        <p14:creationId xmlns:p14="http://schemas.microsoft.com/office/powerpoint/2010/main" val="425226187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a:p>
        </p:txBody>
      </p:sp>
      <p:sp>
        <p:nvSpPr>
          <p:cNvPr id="4" name="Dian numeron paikkamerkki 3"/>
          <p:cNvSpPr>
            <a:spLocks noGrp="1"/>
          </p:cNvSpPr>
          <p:nvPr>
            <p:ph type="sldNum" sz="quarter" idx="5"/>
          </p:nvPr>
        </p:nvSpPr>
        <p:spPr/>
        <p:txBody>
          <a:bodyPr/>
          <a:lstStyle/>
          <a:p>
            <a:fld id="{762CEAC1-24AB-46E6-BEBE-4CC76617149F}" type="slidenum">
              <a:rPr lang="fi-FI" smtClean="0"/>
              <a:t>19</a:t>
            </a:fld>
            <a:endParaRPr lang="fi-FI"/>
          </a:p>
        </p:txBody>
      </p:sp>
    </p:spTree>
    <p:extLst>
      <p:ext uri="{BB962C8B-B14F-4D97-AF65-F5344CB8AC3E}">
        <p14:creationId xmlns:p14="http://schemas.microsoft.com/office/powerpoint/2010/main" val="157912411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i-FI"/>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2CEAC1-24AB-46E6-BEBE-4CC76617149F}" type="slidenum">
              <a:rPr kumimoji="0" lang="fi-FI"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fi-FI"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7470539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i-FI"/>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2CEAC1-24AB-46E6-BEBE-4CC76617149F}" type="slidenum">
              <a:rPr kumimoji="0" lang="fi-FI"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fi-FI"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8477888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i-FI"/>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2CEAC1-24AB-46E6-BEBE-4CC76617149F}" type="slidenum">
              <a:rPr kumimoji="0" lang="fi-FI"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fi-FI"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6825538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i-FI"/>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2CEAC1-24AB-46E6-BEBE-4CC76617149F}" type="slidenum">
              <a:rPr kumimoji="0" lang="fi-FI"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fi-FI"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8183849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i-FI"/>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2CEAC1-24AB-46E6-BEBE-4CC76617149F}" type="slidenum">
              <a:rPr kumimoji="0" lang="fi-FI"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fi-FI"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3651785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i-FI"/>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2CEAC1-24AB-46E6-BEBE-4CC76617149F}" type="slidenum">
              <a:rPr kumimoji="0" lang="fi-FI"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fi-FI"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4773245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i-FI"/>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2CEAC1-24AB-46E6-BEBE-4CC76617149F}" type="slidenum">
              <a:rPr kumimoji="0" lang="fi-FI"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fi-FI"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1473617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i-FI"/>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2CEAC1-24AB-46E6-BEBE-4CC76617149F}" type="slidenum">
              <a:rPr kumimoji="0" lang="fi-FI"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fi-FI"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4300721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i-FI"/>
          </a:p>
        </p:txBody>
      </p:sp>
      <p:sp>
        <p:nvSpPr>
          <p:cNvPr id="4" name="Slide Number Placeholder 3"/>
          <p:cNvSpPr>
            <a:spLocks noGrp="1"/>
          </p:cNvSpPr>
          <p:nvPr>
            <p:ph type="sldNum" sz="quarter" idx="5"/>
          </p:nvPr>
        </p:nvSpPr>
        <p:spPr/>
        <p:txBody>
          <a:bodyPr/>
          <a:lstStyle/>
          <a:p>
            <a:fld id="{762CEAC1-24AB-46E6-BEBE-4CC76617149F}" type="slidenum">
              <a:rPr lang="fi-FI" smtClean="0"/>
              <a:t>35</a:t>
            </a:fld>
            <a:endParaRPr lang="fi-FI"/>
          </a:p>
        </p:txBody>
      </p:sp>
    </p:spTree>
    <p:extLst>
      <p:ext uri="{BB962C8B-B14F-4D97-AF65-F5344CB8AC3E}">
        <p14:creationId xmlns:p14="http://schemas.microsoft.com/office/powerpoint/2010/main" val="5082854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Valkoinen pohja">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9D2664F5-DFDF-4389-9268-663789F4F9C3}"/>
              </a:ext>
            </a:extLst>
          </p:cNvPr>
          <p:cNvSpPr txBox="1"/>
          <p:nvPr userDrawn="1"/>
        </p:nvSpPr>
        <p:spPr>
          <a:xfrm>
            <a:off x="11307816" y="6562498"/>
            <a:ext cx="698909" cy="138499"/>
          </a:xfrm>
          <a:prstGeom prst="rect">
            <a:avLst/>
          </a:prstGeom>
          <a:noFill/>
        </p:spPr>
        <p:txBody>
          <a:bodyPr wrap="none" lIns="0" tIns="0" rIns="0" bIns="0" rtlCol="0">
            <a:spAutoFit/>
          </a:bodyPr>
          <a:lstStyle/>
          <a:p>
            <a:pPr algn="r"/>
            <a:r>
              <a:rPr lang="en-US" sz="900" b="1">
                <a:solidFill>
                  <a:srgbClr val="343D58"/>
                </a:solidFill>
                <a:latin typeface="Campton Book" panose="020B0004020102020203" pitchFamily="34" charset="0"/>
              </a:rPr>
              <a:t>linkdesign.fi</a:t>
            </a:r>
            <a:endParaRPr lang="fi-FI" sz="900" b="1">
              <a:solidFill>
                <a:srgbClr val="343D58"/>
              </a:solidFill>
              <a:latin typeface="Campton Book" panose="020B0004020102020203" pitchFamily="34" charset="0"/>
            </a:endParaRPr>
          </a:p>
        </p:txBody>
      </p:sp>
      <p:sp>
        <p:nvSpPr>
          <p:cNvPr id="6" name="TextBox 5">
            <a:extLst>
              <a:ext uri="{FF2B5EF4-FFF2-40B4-BE49-F238E27FC236}">
                <a16:creationId xmlns:a16="http://schemas.microsoft.com/office/drawing/2014/main" id="{EADE8009-4953-481C-A46A-78DDC1C1AD9E}"/>
              </a:ext>
            </a:extLst>
          </p:cNvPr>
          <p:cNvSpPr txBox="1"/>
          <p:nvPr userDrawn="1"/>
        </p:nvSpPr>
        <p:spPr>
          <a:xfrm>
            <a:off x="182817" y="6562498"/>
            <a:ext cx="1025922" cy="138499"/>
          </a:xfrm>
          <a:prstGeom prst="rect">
            <a:avLst/>
          </a:prstGeom>
          <a:noFill/>
        </p:spPr>
        <p:txBody>
          <a:bodyPr wrap="none" lIns="0" tIns="0" rIns="0" bIns="0" rtlCol="0">
            <a:spAutoFit/>
          </a:bodyPr>
          <a:lstStyle/>
          <a:p>
            <a:pPr algn="l"/>
            <a:r>
              <a:rPr lang="en-US" sz="900" b="1">
                <a:solidFill>
                  <a:srgbClr val="343D58"/>
                </a:solidFill>
                <a:latin typeface="Campton Book" panose="020B0004020102020203" pitchFamily="34" charset="0"/>
              </a:rPr>
              <a:t>For the real world.</a:t>
            </a:r>
            <a:endParaRPr lang="fi-FI" sz="900" b="1">
              <a:solidFill>
                <a:srgbClr val="343D58"/>
              </a:solidFill>
              <a:latin typeface="Campton Book" panose="020B0004020102020203" pitchFamily="34" charset="0"/>
            </a:endParaRPr>
          </a:p>
        </p:txBody>
      </p:sp>
    </p:spTree>
    <p:extLst>
      <p:ext uri="{BB962C8B-B14F-4D97-AF65-F5344CB8AC3E}">
        <p14:creationId xmlns:p14="http://schemas.microsoft.com/office/powerpoint/2010/main" val="13235337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yhjä">
    <p:spTree>
      <p:nvGrpSpPr>
        <p:cNvPr id="1" name=""/>
        <p:cNvGrpSpPr/>
        <p:nvPr/>
      </p:nvGrpSpPr>
      <p:grpSpPr>
        <a:xfrm>
          <a:off x="0" y="0"/>
          <a:ext cx="0" cy="0"/>
          <a:chOff x="0" y="0"/>
          <a:chExt cx="0" cy="0"/>
        </a:xfrm>
      </p:grpSpPr>
    </p:spTree>
    <p:extLst>
      <p:ext uri="{BB962C8B-B14F-4D97-AF65-F5344CB8AC3E}">
        <p14:creationId xmlns:p14="http://schemas.microsoft.com/office/powerpoint/2010/main" val="256922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yövaiheet">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EBB1CCE6-1BA0-4BBF-B753-7FEB7FF13170}"/>
              </a:ext>
            </a:extLst>
          </p:cNvPr>
          <p:cNvSpPr>
            <a:spLocks noGrp="1"/>
          </p:cNvSpPr>
          <p:nvPr>
            <p:ph type="body" sz="quarter" idx="10" hasCustomPrompt="1"/>
          </p:nvPr>
        </p:nvSpPr>
        <p:spPr>
          <a:xfrm>
            <a:off x="2184223" y="2612917"/>
            <a:ext cx="2295651" cy="3016250"/>
          </a:xfrm>
          <a:prstGeom prst="rect">
            <a:avLst/>
          </a:prstGeom>
        </p:spPr>
        <p:txBody>
          <a:bodyPr/>
          <a:lstStyle>
            <a:lvl1pPr marL="144000" marR="0" indent="-144000" algn="l" defTabSz="914400" rtl="0" eaLnBrk="1" fontAlgn="auto" latinLnBrk="0" hangingPunct="1">
              <a:lnSpc>
                <a:spcPct val="100000"/>
              </a:lnSpc>
              <a:spcBef>
                <a:spcPts val="600"/>
              </a:spcBef>
              <a:spcAft>
                <a:spcPts val="400"/>
              </a:spcAft>
              <a:buClrTx/>
              <a:buSzTx/>
              <a:buFont typeface="+mj-lt"/>
              <a:buAutoNum type="arabicPeriod"/>
              <a:tabLst/>
              <a:defRPr sz="900" b="1"/>
            </a:lvl1pPr>
            <a:lvl2pPr marL="252000" indent="-108000">
              <a:lnSpc>
                <a:spcPct val="100000"/>
              </a:lnSpc>
              <a:spcBef>
                <a:spcPts val="0"/>
              </a:spcBef>
              <a:spcAft>
                <a:spcPts val="0"/>
              </a:spcAft>
              <a:defRPr sz="900"/>
            </a:lvl2pPr>
            <a:lvl3pPr marL="914400" indent="0">
              <a:buNone/>
              <a:defRPr/>
            </a:lvl3pPr>
          </a:lstStyle>
          <a:p>
            <a:r>
              <a:rPr lang="en-US" sz="1000"/>
              <a:t>Lorem ipsum</a:t>
            </a:r>
          </a:p>
          <a:p>
            <a:pPr lvl="1"/>
            <a:r>
              <a:rPr lang="en-US" sz="1000"/>
              <a:t>Lorem ipsum</a:t>
            </a:r>
          </a:p>
          <a:p>
            <a:pPr lvl="1"/>
            <a:r>
              <a:rPr lang="en-US" sz="1000"/>
              <a:t>Lorem ipsum</a:t>
            </a:r>
          </a:p>
          <a:p>
            <a:r>
              <a:rPr lang="en-US" sz="1000"/>
              <a:t>Lorem ipsum</a:t>
            </a:r>
          </a:p>
          <a:p>
            <a:pPr lvl="1"/>
            <a:r>
              <a:rPr lang="en-US"/>
              <a:t>Lorem ipsum</a:t>
            </a:r>
          </a:p>
          <a:p>
            <a:pPr lvl="1"/>
            <a:r>
              <a:rPr lang="en-US"/>
              <a:t>Lorem ipsum</a:t>
            </a:r>
          </a:p>
          <a:p>
            <a:pPr lvl="1"/>
            <a:r>
              <a:rPr lang="en-US"/>
              <a:t>Lorem ipsum</a:t>
            </a:r>
          </a:p>
          <a:p>
            <a:pPr lvl="0"/>
            <a:r>
              <a:rPr lang="en-US"/>
              <a:t>Lorem ipsum</a:t>
            </a:r>
          </a:p>
          <a:p>
            <a:pPr lvl="1"/>
            <a:r>
              <a:rPr lang="en-US"/>
              <a:t>Lorem ipsum</a:t>
            </a:r>
          </a:p>
          <a:p>
            <a:pPr lvl="1"/>
            <a:r>
              <a:rPr lang="en-US"/>
              <a:t>Lorem ipsum</a:t>
            </a:r>
          </a:p>
          <a:p>
            <a:pPr lvl="1"/>
            <a:r>
              <a:rPr lang="en-US"/>
              <a:t>Lorem ipsum</a:t>
            </a:r>
          </a:p>
          <a:p>
            <a:pPr marL="144000" marR="0" lvl="0" indent="-144000" algn="l" defTabSz="914400" rtl="0" eaLnBrk="1" fontAlgn="auto" latinLnBrk="0" hangingPunct="1">
              <a:lnSpc>
                <a:spcPct val="110000"/>
              </a:lnSpc>
              <a:spcBef>
                <a:spcPts val="600"/>
              </a:spcBef>
              <a:spcAft>
                <a:spcPts val="400"/>
              </a:spcAft>
              <a:buClrTx/>
              <a:buSzTx/>
              <a:buFont typeface="+mj-lt"/>
              <a:buAutoNum type="arabicPeriod"/>
              <a:tabLst/>
              <a:defRPr/>
            </a:pPr>
            <a:r>
              <a:rPr lang="en-US" sz="1000"/>
              <a:t>Lorem ipsum</a:t>
            </a:r>
            <a:endParaRPr lang="en-US"/>
          </a:p>
        </p:txBody>
      </p:sp>
      <p:sp>
        <p:nvSpPr>
          <p:cNvPr id="15" name="Text Placeholder 9">
            <a:extLst>
              <a:ext uri="{FF2B5EF4-FFF2-40B4-BE49-F238E27FC236}">
                <a16:creationId xmlns:a16="http://schemas.microsoft.com/office/drawing/2014/main" id="{C63DBB83-F87D-4AD0-A79E-3101CF9264B2}"/>
              </a:ext>
            </a:extLst>
          </p:cNvPr>
          <p:cNvSpPr>
            <a:spLocks noGrp="1"/>
          </p:cNvSpPr>
          <p:nvPr>
            <p:ph type="body" sz="quarter" idx="13" hasCustomPrompt="1"/>
          </p:nvPr>
        </p:nvSpPr>
        <p:spPr>
          <a:xfrm>
            <a:off x="612116" y="747003"/>
            <a:ext cx="2447925" cy="317878"/>
          </a:xfrm>
          <a:prstGeom prst="rect">
            <a:avLst/>
          </a:prstGeom>
        </p:spPr>
        <p:txBody>
          <a:bodyPr lIns="0" tIns="0" rIns="0" bIns="0"/>
          <a:lstStyle>
            <a:lvl1pPr marL="0" indent="0">
              <a:buNone/>
              <a:defRPr sz="1500" b="1">
                <a:solidFill>
                  <a:srgbClr val="ED3B56"/>
                </a:solidFill>
              </a:defRPr>
            </a:lvl1pPr>
          </a:lstStyle>
          <a:p>
            <a:pPr lvl="0"/>
            <a:r>
              <a:rPr lang="fi-FI"/>
              <a:t>01 OSION NIMI</a:t>
            </a:r>
          </a:p>
        </p:txBody>
      </p:sp>
      <p:sp>
        <p:nvSpPr>
          <p:cNvPr id="19" name="Text Placeholder 3">
            <a:extLst>
              <a:ext uri="{FF2B5EF4-FFF2-40B4-BE49-F238E27FC236}">
                <a16:creationId xmlns:a16="http://schemas.microsoft.com/office/drawing/2014/main" id="{CF0DCFD4-CF46-46A8-BB9F-5670B1B97E21}"/>
              </a:ext>
            </a:extLst>
          </p:cNvPr>
          <p:cNvSpPr>
            <a:spLocks noGrp="1"/>
          </p:cNvSpPr>
          <p:nvPr>
            <p:ph type="body" sz="quarter" idx="14" hasCustomPrompt="1"/>
          </p:nvPr>
        </p:nvSpPr>
        <p:spPr>
          <a:xfrm>
            <a:off x="5081410" y="2612917"/>
            <a:ext cx="2295651" cy="3016250"/>
          </a:xfrm>
          <a:prstGeom prst="rect">
            <a:avLst/>
          </a:prstGeom>
        </p:spPr>
        <p:txBody>
          <a:bodyPr/>
          <a:lstStyle>
            <a:lvl1pPr marL="144000" marR="0" indent="-144000" algn="l" defTabSz="914400" rtl="0" eaLnBrk="1" fontAlgn="auto" latinLnBrk="0" hangingPunct="1">
              <a:lnSpc>
                <a:spcPct val="100000"/>
              </a:lnSpc>
              <a:spcBef>
                <a:spcPts val="600"/>
              </a:spcBef>
              <a:spcAft>
                <a:spcPts val="400"/>
              </a:spcAft>
              <a:buClrTx/>
              <a:buSzTx/>
              <a:buFont typeface="+mj-lt"/>
              <a:buAutoNum type="arabicPeriod"/>
              <a:tabLst/>
              <a:defRPr sz="900" b="1"/>
            </a:lvl1pPr>
            <a:lvl2pPr marL="252000" indent="-108000">
              <a:lnSpc>
                <a:spcPct val="100000"/>
              </a:lnSpc>
              <a:spcBef>
                <a:spcPts val="0"/>
              </a:spcBef>
              <a:spcAft>
                <a:spcPts val="0"/>
              </a:spcAft>
              <a:defRPr sz="900"/>
            </a:lvl2pPr>
            <a:lvl3pPr marL="914400" indent="0">
              <a:buNone/>
              <a:defRPr/>
            </a:lvl3pPr>
          </a:lstStyle>
          <a:p>
            <a:r>
              <a:rPr lang="en-US" sz="1000"/>
              <a:t>Lorem ipsum</a:t>
            </a:r>
          </a:p>
          <a:p>
            <a:pPr lvl="1"/>
            <a:r>
              <a:rPr lang="en-US" sz="1000"/>
              <a:t>Lorem ipsum</a:t>
            </a:r>
          </a:p>
          <a:p>
            <a:pPr lvl="1"/>
            <a:r>
              <a:rPr lang="en-US" sz="1000"/>
              <a:t>Lorem ipsum</a:t>
            </a:r>
          </a:p>
          <a:p>
            <a:r>
              <a:rPr lang="en-US" sz="1000"/>
              <a:t>Lorem ipsum</a:t>
            </a:r>
          </a:p>
          <a:p>
            <a:pPr lvl="1"/>
            <a:r>
              <a:rPr lang="en-US"/>
              <a:t>Lorem ipsum</a:t>
            </a:r>
          </a:p>
          <a:p>
            <a:pPr lvl="1"/>
            <a:r>
              <a:rPr lang="en-US"/>
              <a:t>Lorem ipsum</a:t>
            </a:r>
          </a:p>
          <a:p>
            <a:pPr lvl="1"/>
            <a:r>
              <a:rPr lang="en-US"/>
              <a:t>Lorem ipsum</a:t>
            </a:r>
          </a:p>
          <a:p>
            <a:pPr lvl="0"/>
            <a:r>
              <a:rPr lang="en-US"/>
              <a:t>Lorem ipsum</a:t>
            </a:r>
          </a:p>
          <a:p>
            <a:pPr lvl="1"/>
            <a:r>
              <a:rPr lang="en-US"/>
              <a:t>Lorem ipsum</a:t>
            </a:r>
          </a:p>
          <a:p>
            <a:pPr lvl="1"/>
            <a:r>
              <a:rPr lang="en-US"/>
              <a:t>Lorem ipsum</a:t>
            </a:r>
          </a:p>
          <a:p>
            <a:pPr lvl="1"/>
            <a:r>
              <a:rPr lang="en-US"/>
              <a:t>Lorem ipsum</a:t>
            </a:r>
          </a:p>
          <a:p>
            <a:pPr marL="144000" marR="0" lvl="0" indent="-144000" algn="l" defTabSz="914400" rtl="0" eaLnBrk="1" fontAlgn="auto" latinLnBrk="0" hangingPunct="1">
              <a:lnSpc>
                <a:spcPct val="110000"/>
              </a:lnSpc>
              <a:spcBef>
                <a:spcPts val="600"/>
              </a:spcBef>
              <a:spcAft>
                <a:spcPts val="400"/>
              </a:spcAft>
              <a:buClrTx/>
              <a:buSzTx/>
              <a:buFont typeface="+mj-lt"/>
              <a:buAutoNum type="arabicPeriod"/>
              <a:tabLst/>
              <a:defRPr/>
            </a:pPr>
            <a:r>
              <a:rPr lang="en-US" sz="1000"/>
              <a:t>Lorem ipsum</a:t>
            </a:r>
            <a:endParaRPr lang="en-US"/>
          </a:p>
        </p:txBody>
      </p:sp>
      <p:sp>
        <p:nvSpPr>
          <p:cNvPr id="23" name="Text Placeholder 3">
            <a:extLst>
              <a:ext uri="{FF2B5EF4-FFF2-40B4-BE49-F238E27FC236}">
                <a16:creationId xmlns:a16="http://schemas.microsoft.com/office/drawing/2014/main" id="{E077BD17-B5A0-4B06-9478-34BDD8C39F14}"/>
              </a:ext>
            </a:extLst>
          </p:cNvPr>
          <p:cNvSpPr>
            <a:spLocks noGrp="1"/>
          </p:cNvSpPr>
          <p:nvPr>
            <p:ph type="body" sz="quarter" idx="15" hasCustomPrompt="1"/>
          </p:nvPr>
        </p:nvSpPr>
        <p:spPr>
          <a:xfrm>
            <a:off x="7980335" y="2612917"/>
            <a:ext cx="2295651" cy="3016250"/>
          </a:xfrm>
          <a:prstGeom prst="rect">
            <a:avLst/>
          </a:prstGeom>
        </p:spPr>
        <p:txBody>
          <a:bodyPr/>
          <a:lstStyle>
            <a:lvl1pPr marL="144000" marR="0" indent="-144000" algn="l" defTabSz="914400" rtl="0" eaLnBrk="1" fontAlgn="auto" latinLnBrk="0" hangingPunct="1">
              <a:lnSpc>
                <a:spcPct val="100000"/>
              </a:lnSpc>
              <a:spcBef>
                <a:spcPts val="600"/>
              </a:spcBef>
              <a:spcAft>
                <a:spcPts val="400"/>
              </a:spcAft>
              <a:buClrTx/>
              <a:buSzTx/>
              <a:buFont typeface="+mj-lt"/>
              <a:buAutoNum type="arabicPeriod"/>
              <a:tabLst/>
              <a:defRPr sz="900" b="1"/>
            </a:lvl1pPr>
            <a:lvl2pPr marL="252000" indent="-108000">
              <a:lnSpc>
                <a:spcPct val="100000"/>
              </a:lnSpc>
              <a:spcBef>
                <a:spcPts val="0"/>
              </a:spcBef>
              <a:spcAft>
                <a:spcPts val="0"/>
              </a:spcAft>
              <a:defRPr sz="900"/>
            </a:lvl2pPr>
            <a:lvl3pPr marL="914400" indent="0">
              <a:buNone/>
              <a:defRPr/>
            </a:lvl3pPr>
          </a:lstStyle>
          <a:p>
            <a:r>
              <a:rPr lang="en-US" sz="1000"/>
              <a:t>Lorem ipsum</a:t>
            </a:r>
          </a:p>
          <a:p>
            <a:pPr lvl="1"/>
            <a:r>
              <a:rPr lang="en-US" sz="1000"/>
              <a:t>Lorem ipsum</a:t>
            </a:r>
          </a:p>
          <a:p>
            <a:pPr lvl="1"/>
            <a:r>
              <a:rPr lang="en-US" sz="1000"/>
              <a:t>Lorem ipsum</a:t>
            </a:r>
          </a:p>
          <a:p>
            <a:r>
              <a:rPr lang="en-US" sz="1000"/>
              <a:t>Lorem ipsum</a:t>
            </a:r>
          </a:p>
          <a:p>
            <a:pPr lvl="1"/>
            <a:r>
              <a:rPr lang="en-US"/>
              <a:t>Lorem ipsum</a:t>
            </a:r>
          </a:p>
          <a:p>
            <a:pPr lvl="1"/>
            <a:r>
              <a:rPr lang="en-US"/>
              <a:t>Lorem ipsum</a:t>
            </a:r>
          </a:p>
          <a:p>
            <a:pPr lvl="1"/>
            <a:r>
              <a:rPr lang="en-US"/>
              <a:t>Lorem ipsum</a:t>
            </a:r>
          </a:p>
          <a:p>
            <a:pPr lvl="0"/>
            <a:r>
              <a:rPr lang="en-US"/>
              <a:t>Lorem ipsum</a:t>
            </a:r>
          </a:p>
          <a:p>
            <a:pPr lvl="1"/>
            <a:r>
              <a:rPr lang="en-US"/>
              <a:t>Lorem ipsum</a:t>
            </a:r>
          </a:p>
          <a:p>
            <a:pPr lvl="1"/>
            <a:r>
              <a:rPr lang="en-US"/>
              <a:t>Lorem ipsum</a:t>
            </a:r>
          </a:p>
          <a:p>
            <a:pPr lvl="1"/>
            <a:r>
              <a:rPr lang="en-US"/>
              <a:t>Lorem ipsum</a:t>
            </a:r>
          </a:p>
          <a:p>
            <a:pPr marL="144000" marR="0" lvl="0" indent="-144000" algn="l" defTabSz="914400" rtl="0" eaLnBrk="1" fontAlgn="auto" latinLnBrk="0" hangingPunct="1">
              <a:lnSpc>
                <a:spcPct val="110000"/>
              </a:lnSpc>
              <a:spcBef>
                <a:spcPts val="600"/>
              </a:spcBef>
              <a:spcAft>
                <a:spcPts val="400"/>
              </a:spcAft>
              <a:buClrTx/>
              <a:buSzTx/>
              <a:buFont typeface="+mj-lt"/>
              <a:buAutoNum type="arabicPeriod"/>
              <a:tabLst/>
              <a:defRPr/>
            </a:pPr>
            <a:r>
              <a:rPr lang="en-US" sz="1000"/>
              <a:t>Lorem ipsum</a:t>
            </a:r>
            <a:endParaRPr lang="en-US"/>
          </a:p>
        </p:txBody>
      </p:sp>
    </p:spTree>
    <p:extLst>
      <p:ext uri="{BB962C8B-B14F-4D97-AF65-F5344CB8AC3E}">
        <p14:creationId xmlns:p14="http://schemas.microsoft.com/office/powerpoint/2010/main" val="34959421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yövaiheet">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EBB1CCE6-1BA0-4BBF-B753-7FEB7FF13170}"/>
              </a:ext>
            </a:extLst>
          </p:cNvPr>
          <p:cNvSpPr>
            <a:spLocks noGrp="1"/>
          </p:cNvSpPr>
          <p:nvPr>
            <p:ph type="body" sz="quarter" idx="10" hasCustomPrompt="1"/>
          </p:nvPr>
        </p:nvSpPr>
        <p:spPr>
          <a:xfrm>
            <a:off x="984388" y="2489221"/>
            <a:ext cx="2075653" cy="2134221"/>
          </a:xfrm>
          <a:prstGeom prst="rect">
            <a:avLst/>
          </a:prstGeom>
        </p:spPr>
        <p:txBody>
          <a:bodyPr lIns="0" tIns="0" rIns="0" bIns="0"/>
          <a:lstStyle>
            <a:lvl1pPr marL="144000" marR="0" indent="-144000" algn="l" defTabSz="914400" rtl="0" eaLnBrk="1" fontAlgn="auto" latinLnBrk="0" hangingPunct="1">
              <a:lnSpc>
                <a:spcPct val="110000"/>
              </a:lnSpc>
              <a:spcBef>
                <a:spcPts val="600"/>
              </a:spcBef>
              <a:spcAft>
                <a:spcPts val="0"/>
              </a:spcAft>
              <a:buClrTx/>
              <a:buSzTx/>
              <a:buFont typeface="+mj-lt"/>
              <a:buAutoNum type="arabicPeriod"/>
              <a:tabLst/>
              <a:defRPr sz="900" b="1"/>
            </a:lvl1pPr>
            <a:lvl2pPr marL="144000" indent="0">
              <a:lnSpc>
                <a:spcPct val="110000"/>
              </a:lnSpc>
              <a:spcBef>
                <a:spcPts val="0"/>
              </a:spcBef>
              <a:spcAft>
                <a:spcPts val="0"/>
              </a:spcAft>
              <a:buFontTx/>
              <a:buNone/>
              <a:defRPr sz="900"/>
            </a:lvl2pPr>
            <a:lvl3pPr marL="914400" indent="0">
              <a:buNone/>
              <a:defRPr/>
            </a:lvl3pPr>
          </a:lstStyle>
          <a:p>
            <a:r>
              <a:rPr lang="en-US" sz="1000"/>
              <a:t>Lorem ipsum</a:t>
            </a:r>
          </a:p>
          <a:p>
            <a:pPr lvl="1"/>
            <a:r>
              <a:rPr lang="en-US" sz="1000"/>
              <a:t>Lorem ipsum</a:t>
            </a:r>
          </a:p>
          <a:p>
            <a:pPr lvl="1"/>
            <a:r>
              <a:rPr lang="en-US" sz="1000"/>
              <a:t>Lorem ipsum</a:t>
            </a:r>
          </a:p>
          <a:p>
            <a:r>
              <a:rPr lang="en-US" sz="1000"/>
              <a:t>Lorem ipsum</a:t>
            </a:r>
          </a:p>
          <a:p>
            <a:pPr lvl="1"/>
            <a:r>
              <a:rPr lang="en-US"/>
              <a:t>Lorem ipsum</a:t>
            </a:r>
          </a:p>
          <a:p>
            <a:pPr lvl="1"/>
            <a:r>
              <a:rPr lang="en-US"/>
              <a:t>Lorem ipsum</a:t>
            </a:r>
          </a:p>
          <a:p>
            <a:pPr lvl="0"/>
            <a:r>
              <a:rPr lang="en-US"/>
              <a:t>Lorem ipsum</a:t>
            </a:r>
          </a:p>
          <a:p>
            <a:pPr lvl="1"/>
            <a:r>
              <a:rPr lang="en-US"/>
              <a:t>Lorem ipsum</a:t>
            </a:r>
          </a:p>
          <a:p>
            <a:pPr lvl="1"/>
            <a:r>
              <a:rPr lang="en-US"/>
              <a:t>Lorem ipsum</a:t>
            </a:r>
          </a:p>
          <a:p>
            <a:pPr marL="144000" marR="0" lvl="0" indent="-144000" algn="l" defTabSz="914400" rtl="0" eaLnBrk="1" fontAlgn="auto" latinLnBrk="0" hangingPunct="1">
              <a:lnSpc>
                <a:spcPct val="110000"/>
              </a:lnSpc>
              <a:spcBef>
                <a:spcPts val="600"/>
              </a:spcBef>
              <a:spcAft>
                <a:spcPts val="400"/>
              </a:spcAft>
              <a:buClrTx/>
              <a:buSzTx/>
              <a:buFont typeface="+mj-lt"/>
              <a:buAutoNum type="arabicPeriod"/>
              <a:tabLst/>
              <a:defRPr/>
            </a:pPr>
            <a:r>
              <a:rPr lang="en-US" sz="1000"/>
              <a:t>Lorem ipsum</a:t>
            </a:r>
            <a:endParaRPr lang="en-US"/>
          </a:p>
        </p:txBody>
      </p:sp>
      <p:sp>
        <p:nvSpPr>
          <p:cNvPr id="15" name="Text Placeholder 9">
            <a:extLst>
              <a:ext uri="{FF2B5EF4-FFF2-40B4-BE49-F238E27FC236}">
                <a16:creationId xmlns:a16="http://schemas.microsoft.com/office/drawing/2014/main" id="{C63DBB83-F87D-4AD0-A79E-3101CF9264B2}"/>
              </a:ext>
            </a:extLst>
          </p:cNvPr>
          <p:cNvSpPr>
            <a:spLocks noGrp="1"/>
          </p:cNvSpPr>
          <p:nvPr>
            <p:ph type="body" sz="quarter" idx="13" hasCustomPrompt="1"/>
          </p:nvPr>
        </p:nvSpPr>
        <p:spPr>
          <a:xfrm>
            <a:off x="612116" y="747003"/>
            <a:ext cx="2447925" cy="317878"/>
          </a:xfrm>
          <a:prstGeom prst="rect">
            <a:avLst/>
          </a:prstGeom>
        </p:spPr>
        <p:txBody>
          <a:bodyPr lIns="0" tIns="0" rIns="0" bIns="0"/>
          <a:lstStyle>
            <a:lvl1pPr marL="0" indent="0">
              <a:buNone/>
              <a:defRPr sz="1500" b="1">
                <a:solidFill>
                  <a:srgbClr val="ED3B56"/>
                </a:solidFill>
              </a:defRPr>
            </a:lvl1pPr>
          </a:lstStyle>
          <a:p>
            <a:pPr lvl="0"/>
            <a:r>
              <a:rPr lang="fi-FI"/>
              <a:t>01 OSION NIMI</a:t>
            </a:r>
          </a:p>
        </p:txBody>
      </p:sp>
      <p:sp>
        <p:nvSpPr>
          <p:cNvPr id="38" name="Text Placeholder 36">
            <a:extLst>
              <a:ext uri="{FF2B5EF4-FFF2-40B4-BE49-F238E27FC236}">
                <a16:creationId xmlns:a16="http://schemas.microsoft.com/office/drawing/2014/main" id="{0DF3C516-9C06-4881-A107-C6B22E7960DF}"/>
              </a:ext>
            </a:extLst>
          </p:cNvPr>
          <p:cNvSpPr>
            <a:spLocks noGrp="1"/>
          </p:cNvSpPr>
          <p:nvPr>
            <p:ph type="body" sz="quarter" idx="19" hasCustomPrompt="1"/>
          </p:nvPr>
        </p:nvSpPr>
        <p:spPr>
          <a:xfrm>
            <a:off x="984250" y="4859311"/>
            <a:ext cx="2076450" cy="703050"/>
          </a:xfrm>
          <a:prstGeom prst="rect">
            <a:avLst/>
          </a:prstGeom>
        </p:spPr>
        <p:txBody>
          <a:bodyPr lIns="0" tIns="0" rIns="0" bIns="0"/>
          <a:lstStyle>
            <a:lvl1pPr marL="0" indent="0">
              <a:lnSpc>
                <a:spcPct val="110000"/>
              </a:lnSpc>
              <a:buNone/>
              <a:defRPr sz="900"/>
            </a:lvl1pPr>
          </a:lstStyle>
          <a:p>
            <a:pPr lvl="0"/>
            <a:r>
              <a:rPr lang="en-US"/>
              <a:t>Output:</a:t>
            </a:r>
            <a:endParaRPr lang="fi-FI"/>
          </a:p>
        </p:txBody>
      </p:sp>
      <p:sp>
        <p:nvSpPr>
          <p:cNvPr id="40" name="Text Placeholder 3">
            <a:extLst>
              <a:ext uri="{FF2B5EF4-FFF2-40B4-BE49-F238E27FC236}">
                <a16:creationId xmlns:a16="http://schemas.microsoft.com/office/drawing/2014/main" id="{1D7DF011-BD4C-4183-A293-398670AE419B}"/>
              </a:ext>
            </a:extLst>
          </p:cNvPr>
          <p:cNvSpPr>
            <a:spLocks noGrp="1"/>
          </p:cNvSpPr>
          <p:nvPr>
            <p:ph type="body" sz="quarter" idx="20" hasCustomPrompt="1"/>
          </p:nvPr>
        </p:nvSpPr>
        <p:spPr>
          <a:xfrm>
            <a:off x="3760086" y="2489221"/>
            <a:ext cx="2075653" cy="2134221"/>
          </a:xfrm>
          <a:prstGeom prst="rect">
            <a:avLst/>
          </a:prstGeom>
        </p:spPr>
        <p:txBody>
          <a:bodyPr lIns="0" tIns="0" rIns="0" bIns="0"/>
          <a:lstStyle>
            <a:lvl1pPr marL="144000" marR="0" indent="-144000" algn="l" defTabSz="914400" rtl="0" eaLnBrk="1" fontAlgn="auto" latinLnBrk="0" hangingPunct="1">
              <a:lnSpc>
                <a:spcPct val="110000"/>
              </a:lnSpc>
              <a:spcBef>
                <a:spcPts val="600"/>
              </a:spcBef>
              <a:spcAft>
                <a:spcPts val="0"/>
              </a:spcAft>
              <a:buClrTx/>
              <a:buSzTx/>
              <a:buFont typeface="+mj-lt"/>
              <a:buAutoNum type="arabicPeriod"/>
              <a:tabLst/>
              <a:defRPr sz="900" b="1"/>
            </a:lvl1pPr>
            <a:lvl2pPr marL="144000" indent="0">
              <a:lnSpc>
                <a:spcPct val="110000"/>
              </a:lnSpc>
              <a:spcBef>
                <a:spcPts val="0"/>
              </a:spcBef>
              <a:spcAft>
                <a:spcPts val="0"/>
              </a:spcAft>
              <a:buFontTx/>
              <a:buNone/>
              <a:defRPr sz="900"/>
            </a:lvl2pPr>
            <a:lvl3pPr marL="914400" indent="0">
              <a:buNone/>
              <a:defRPr/>
            </a:lvl3pPr>
          </a:lstStyle>
          <a:p>
            <a:r>
              <a:rPr lang="en-US" sz="1000"/>
              <a:t>Lorem ipsum</a:t>
            </a:r>
          </a:p>
          <a:p>
            <a:pPr lvl="1"/>
            <a:r>
              <a:rPr lang="en-US" sz="1000"/>
              <a:t>Lorem ipsum</a:t>
            </a:r>
          </a:p>
          <a:p>
            <a:pPr lvl="1"/>
            <a:r>
              <a:rPr lang="en-US" sz="1000"/>
              <a:t>Lorem ipsum</a:t>
            </a:r>
          </a:p>
          <a:p>
            <a:r>
              <a:rPr lang="en-US" sz="1000"/>
              <a:t>Lorem ipsum</a:t>
            </a:r>
          </a:p>
          <a:p>
            <a:pPr lvl="1"/>
            <a:r>
              <a:rPr lang="en-US"/>
              <a:t>Lorem ipsum</a:t>
            </a:r>
          </a:p>
          <a:p>
            <a:pPr lvl="1"/>
            <a:r>
              <a:rPr lang="en-US"/>
              <a:t>Lorem ipsum</a:t>
            </a:r>
          </a:p>
          <a:p>
            <a:pPr lvl="0"/>
            <a:r>
              <a:rPr lang="en-US"/>
              <a:t>Lorem ipsum</a:t>
            </a:r>
          </a:p>
          <a:p>
            <a:pPr lvl="1"/>
            <a:r>
              <a:rPr lang="en-US"/>
              <a:t>Lorem ipsum</a:t>
            </a:r>
          </a:p>
          <a:p>
            <a:pPr lvl="1"/>
            <a:r>
              <a:rPr lang="en-US"/>
              <a:t>Lorem ipsum</a:t>
            </a:r>
          </a:p>
          <a:p>
            <a:pPr marL="144000" marR="0" lvl="0" indent="-144000" algn="l" defTabSz="914400" rtl="0" eaLnBrk="1" fontAlgn="auto" latinLnBrk="0" hangingPunct="1">
              <a:lnSpc>
                <a:spcPct val="110000"/>
              </a:lnSpc>
              <a:spcBef>
                <a:spcPts val="600"/>
              </a:spcBef>
              <a:spcAft>
                <a:spcPts val="400"/>
              </a:spcAft>
              <a:buClrTx/>
              <a:buSzTx/>
              <a:buFont typeface="+mj-lt"/>
              <a:buAutoNum type="arabicPeriod"/>
              <a:tabLst/>
              <a:defRPr/>
            </a:pPr>
            <a:r>
              <a:rPr lang="en-US" sz="1000"/>
              <a:t>Lorem ipsum</a:t>
            </a:r>
            <a:endParaRPr lang="en-US"/>
          </a:p>
        </p:txBody>
      </p:sp>
      <p:sp>
        <p:nvSpPr>
          <p:cNvPr id="41" name="Text Placeholder 36">
            <a:extLst>
              <a:ext uri="{FF2B5EF4-FFF2-40B4-BE49-F238E27FC236}">
                <a16:creationId xmlns:a16="http://schemas.microsoft.com/office/drawing/2014/main" id="{D5BFB396-A3DA-460D-967A-0565D59BC343}"/>
              </a:ext>
            </a:extLst>
          </p:cNvPr>
          <p:cNvSpPr>
            <a:spLocks noGrp="1"/>
          </p:cNvSpPr>
          <p:nvPr>
            <p:ph type="body" sz="quarter" idx="21" hasCustomPrompt="1"/>
          </p:nvPr>
        </p:nvSpPr>
        <p:spPr>
          <a:xfrm>
            <a:off x="3759948" y="4859311"/>
            <a:ext cx="2076450" cy="703050"/>
          </a:xfrm>
          <a:prstGeom prst="rect">
            <a:avLst/>
          </a:prstGeom>
        </p:spPr>
        <p:txBody>
          <a:bodyPr lIns="0" tIns="0" rIns="0" bIns="0"/>
          <a:lstStyle>
            <a:lvl1pPr marL="0" indent="0">
              <a:lnSpc>
                <a:spcPct val="110000"/>
              </a:lnSpc>
              <a:buNone/>
              <a:defRPr sz="900"/>
            </a:lvl1pPr>
          </a:lstStyle>
          <a:p>
            <a:pPr lvl="0"/>
            <a:r>
              <a:rPr lang="en-US"/>
              <a:t>Output:</a:t>
            </a:r>
            <a:endParaRPr lang="fi-FI"/>
          </a:p>
        </p:txBody>
      </p:sp>
      <p:sp>
        <p:nvSpPr>
          <p:cNvPr id="43" name="Text Placeholder 3">
            <a:extLst>
              <a:ext uri="{FF2B5EF4-FFF2-40B4-BE49-F238E27FC236}">
                <a16:creationId xmlns:a16="http://schemas.microsoft.com/office/drawing/2014/main" id="{23E4E276-226C-493A-83CB-B3D83C58AB9C}"/>
              </a:ext>
            </a:extLst>
          </p:cNvPr>
          <p:cNvSpPr>
            <a:spLocks noGrp="1"/>
          </p:cNvSpPr>
          <p:nvPr>
            <p:ph type="body" sz="quarter" idx="22" hasCustomPrompt="1"/>
          </p:nvPr>
        </p:nvSpPr>
        <p:spPr>
          <a:xfrm>
            <a:off x="6529287" y="2489221"/>
            <a:ext cx="2075653" cy="2134221"/>
          </a:xfrm>
          <a:prstGeom prst="rect">
            <a:avLst/>
          </a:prstGeom>
        </p:spPr>
        <p:txBody>
          <a:bodyPr lIns="0" tIns="0" rIns="0" bIns="0"/>
          <a:lstStyle>
            <a:lvl1pPr marL="144000" marR="0" indent="-144000" algn="l" defTabSz="914400" rtl="0" eaLnBrk="1" fontAlgn="auto" latinLnBrk="0" hangingPunct="1">
              <a:lnSpc>
                <a:spcPct val="110000"/>
              </a:lnSpc>
              <a:spcBef>
                <a:spcPts val="600"/>
              </a:spcBef>
              <a:spcAft>
                <a:spcPts val="0"/>
              </a:spcAft>
              <a:buClrTx/>
              <a:buSzTx/>
              <a:buFont typeface="+mj-lt"/>
              <a:buAutoNum type="arabicPeriod"/>
              <a:tabLst/>
              <a:defRPr sz="900" b="1"/>
            </a:lvl1pPr>
            <a:lvl2pPr marL="144000" indent="0">
              <a:lnSpc>
                <a:spcPct val="110000"/>
              </a:lnSpc>
              <a:spcBef>
                <a:spcPts val="0"/>
              </a:spcBef>
              <a:spcAft>
                <a:spcPts val="0"/>
              </a:spcAft>
              <a:buFontTx/>
              <a:buNone/>
              <a:defRPr sz="900"/>
            </a:lvl2pPr>
            <a:lvl3pPr marL="914400" indent="0">
              <a:buNone/>
              <a:defRPr/>
            </a:lvl3pPr>
          </a:lstStyle>
          <a:p>
            <a:r>
              <a:rPr lang="en-US" sz="1000"/>
              <a:t>Lorem ipsum</a:t>
            </a:r>
          </a:p>
          <a:p>
            <a:pPr lvl="1"/>
            <a:r>
              <a:rPr lang="en-US" sz="1000"/>
              <a:t>Lorem ipsum</a:t>
            </a:r>
          </a:p>
          <a:p>
            <a:pPr lvl="1"/>
            <a:r>
              <a:rPr lang="en-US" sz="1000"/>
              <a:t>Lorem ipsum</a:t>
            </a:r>
          </a:p>
          <a:p>
            <a:r>
              <a:rPr lang="en-US" sz="1000"/>
              <a:t>Lorem ipsum</a:t>
            </a:r>
          </a:p>
          <a:p>
            <a:pPr lvl="1"/>
            <a:r>
              <a:rPr lang="en-US"/>
              <a:t>Lorem ipsum</a:t>
            </a:r>
          </a:p>
          <a:p>
            <a:pPr lvl="1"/>
            <a:r>
              <a:rPr lang="en-US"/>
              <a:t>Lorem ipsum</a:t>
            </a:r>
          </a:p>
          <a:p>
            <a:pPr lvl="0"/>
            <a:r>
              <a:rPr lang="en-US"/>
              <a:t>Lorem ipsum</a:t>
            </a:r>
          </a:p>
          <a:p>
            <a:pPr lvl="1"/>
            <a:r>
              <a:rPr lang="en-US"/>
              <a:t>Lorem ipsum</a:t>
            </a:r>
          </a:p>
          <a:p>
            <a:pPr lvl="1"/>
            <a:r>
              <a:rPr lang="en-US"/>
              <a:t>Lorem ipsum</a:t>
            </a:r>
          </a:p>
          <a:p>
            <a:pPr marL="144000" marR="0" lvl="0" indent="-144000" algn="l" defTabSz="914400" rtl="0" eaLnBrk="1" fontAlgn="auto" latinLnBrk="0" hangingPunct="1">
              <a:lnSpc>
                <a:spcPct val="110000"/>
              </a:lnSpc>
              <a:spcBef>
                <a:spcPts val="600"/>
              </a:spcBef>
              <a:spcAft>
                <a:spcPts val="400"/>
              </a:spcAft>
              <a:buClrTx/>
              <a:buSzTx/>
              <a:buFont typeface="+mj-lt"/>
              <a:buAutoNum type="arabicPeriod"/>
              <a:tabLst/>
              <a:defRPr/>
            </a:pPr>
            <a:r>
              <a:rPr lang="en-US" sz="1000"/>
              <a:t>Lorem ipsum</a:t>
            </a:r>
            <a:endParaRPr lang="en-US"/>
          </a:p>
        </p:txBody>
      </p:sp>
      <p:sp>
        <p:nvSpPr>
          <p:cNvPr id="44" name="Text Placeholder 36">
            <a:extLst>
              <a:ext uri="{FF2B5EF4-FFF2-40B4-BE49-F238E27FC236}">
                <a16:creationId xmlns:a16="http://schemas.microsoft.com/office/drawing/2014/main" id="{4F32A176-FC1B-4171-BDC5-27FB8CE7ECDF}"/>
              </a:ext>
            </a:extLst>
          </p:cNvPr>
          <p:cNvSpPr>
            <a:spLocks noGrp="1"/>
          </p:cNvSpPr>
          <p:nvPr>
            <p:ph type="body" sz="quarter" idx="23" hasCustomPrompt="1"/>
          </p:nvPr>
        </p:nvSpPr>
        <p:spPr>
          <a:xfrm>
            <a:off x="6529149" y="4859311"/>
            <a:ext cx="2076450" cy="703050"/>
          </a:xfrm>
          <a:prstGeom prst="rect">
            <a:avLst/>
          </a:prstGeom>
        </p:spPr>
        <p:txBody>
          <a:bodyPr lIns="0" tIns="0" rIns="0" bIns="0"/>
          <a:lstStyle>
            <a:lvl1pPr marL="0" indent="0">
              <a:lnSpc>
                <a:spcPct val="110000"/>
              </a:lnSpc>
              <a:buNone/>
              <a:defRPr sz="900"/>
            </a:lvl1pPr>
          </a:lstStyle>
          <a:p>
            <a:pPr lvl="0"/>
            <a:r>
              <a:rPr lang="en-US"/>
              <a:t>Output:</a:t>
            </a:r>
            <a:endParaRPr lang="fi-FI"/>
          </a:p>
        </p:txBody>
      </p:sp>
      <p:sp>
        <p:nvSpPr>
          <p:cNvPr id="46" name="Text Placeholder 3">
            <a:extLst>
              <a:ext uri="{FF2B5EF4-FFF2-40B4-BE49-F238E27FC236}">
                <a16:creationId xmlns:a16="http://schemas.microsoft.com/office/drawing/2014/main" id="{1CBB2E95-13F0-4408-9CF6-7A53F12A03BB}"/>
              </a:ext>
            </a:extLst>
          </p:cNvPr>
          <p:cNvSpPr>
            <a:spLocks noGrp="1"/>
          </p:cNvSpPr>
          <p:nvPr>
            <p:ph type="body" sz="quarter" idx="24" hasCustomPrompt="1"/>
          </p:nvPr>
        </p:nvSpPr>
        <p:spPr>
          <a:xfrm>
            <a:off x="9331732" y="2489221"/>
            <a:ext cx="2075653" cy="2134221"/>
          </a:xfrm>
          <a:prstGeom prst="rect">
            <a:avLst/>
          </a:prstGeom>
        </p:spPr>
        <p:txBody>
          <a:bodyPr lIns="0" tIns="0" rIns="0" bIns="0"/>
          <a:lstStyle>
            <a:lvl1pPr marL="144000" marR="0" indent="-144000" algn="l" defTabSz="914400" rtl="0" eaLnBrk="1" fontAlgn="auto" latinLnBrk="0" hangingPunct="1">
              <a:lnSpc>
                <a:spcPct val="110000"/>
              </a:lnSpc>
              <a:spcBef>
                <a:spcPts val="600"/>
              </a:spcBef>
              <a:spcAft>
                <a:spcPts val="0"/>
              </a:spcAft>
              <a:buClrTx/>
              <a:buSzTx/>
              <a:buFont typeface="+mj-lt"/>
              <a:buAutoNum type="arabicPeriod"/>
              <a:tabLst/>
              <a:defRPr sz="900" b="1"/>
            </a:lvl1pPr>
            <a:lvl2pPr marL="144000" indent="0">
              <a:lnSpc>
                <a:spcPct val="110000"/>
              </a:lnSpc>
              <a:spcBef>
                <a:spcPts val="0"/>
              </a:spcBef>
              <a:spcAft>
                <a:spcPts val="0"/>
              </a:spcAft>
              <a:buFontTx/>
              <a:buNone/>
              <a:defRPr sz="900"/>
            </a:lvl2pPr>
            <a:lvl3pPr marL="914400" indent="0">
              <a:buNone/>
              <a:defRPr/>
            </a:lvl3pPr>
          </a:lstStyle>
          <a:p>
            <a:r>
              <a:rPr lang="en-US" sz="1000"/>
              <a:t>Lorem ipsum</a:t>
            </a:r>
          </a:p>
          <a:p>
            <a:pPr lvl="1"/>
            <a:r>
              <a:rPr lang="en-US" sz="1000"/>
              <a:t>Lorem ipsum</a:t>
            </a:r>
          </a:p>
          <a:p>
            <a:pPr lvl="1"/>
            <a:r>
              <a:rPr lang="en-US" sz="1000"/>
              <a:t>Lorem ipsum</a:t>
            </a:r>
          </a:p>
          <a:p>
            <a:r>
              <a:rPr lang="en-US" sz="1000"/>
              <a:t>Lorem ipsum</a:t>
            </a:r>
          </a:p>
          <a:p>
            <a:pPr lvl="1"/>
            <a:r>
              <a:rPr lang="en-US"/>
              <a:t>Lorem ipsum</a:t>
            </a:r>
          </a:p>
          <a:p>
            <a:pPr lvl="1"/>
            <a:r>
              <a:rPr lang="en-US"/>
              <a:t>Lorem ipsum</a:t>
            </a:r>
          </a:p>
          <a:p>
            <a:pPr lvl="0"/>
            <a:r>
              <a:rPr lang="en-US"/>
              <a:t>Lorem ipsum</a:t>
            </a:r>
          </a:p>
          <a:p>
            <a:pPr lvl="1"/>
            <a:r>
              <a:rPr lang="en-US"/>
              <a:t>Lorem ipsum</a:t>
            </a:r>
          </a:p>
          <a:p>
            <a:pPr lvl="1"/>
            <a:r>
              <a:rPr lang="en-US"/>
              <a:t>Lorem ipsum</a:t>
            </a:r>
          </a:p>
          <a:p>
            <a:pPr marL="144000" marR="0" lvl="0" indent="-144000" algn="l" defTabSz="914400" rtl="0" eaLnBrk="1" fontAlgn="auto" latinLnBrk="0" hangingPunct="1">
              <a:lnSpc>
                <a:spcPct val="110000"/>
              </a:lnSpc>
              <a:spcBef>
                <a:spcPts val="600"/>
              </a:spcBef>
              <a:spcAft>
                <a:spcPts val="400"/>
              </a:spcAft>
              <a:buClrTx/>
              <a:buSzTx/>
              <a:buFont typeface="+mj-lt"/>
              <a:buAutoNum type="arabicPeriod"/>
              <a:tabLst/>
              <a:defRPr/>
            </a:pPr>
            <a:r>
              <a:rPr lang="en-US" sz="1000"/>
              <a:t>Lorem ipsum</a:t>
            </a:r>
            <a:endParaRPr lang="en-US"/>
          </a:p>
        </p:txBody>
      </p:sp>
      <p:sp>
        <p:nvSpPr>
          <p:cNvPr id="47" name="Text Placeholder 36">
            <a:extLst>
              <a:ext uri="{FF2B5EF4-FFF2-40B4-BE49-F238E27FC236}">
                <a16:creationId xmlns:a16="http://schemas.microsoft.com/office/drawing/2014/main" id="{BAD909EC-9ABC-457C-A46B-E8CA56AE186F}"/>
              </a:ext>
            </a:extLst>
          </p:cNvPr>
          <p:cNvSpPr>
            <a:spLocks noGrp="1"/>
          </p:cNvSpPr>
          <p:nvPr>
            <p:ph type="body" sz="quarter" idx="25" hasCustomPrompt="1"/>
          </p:nvPr>
        </p:nvSpPr>
        <p:spPr>
          <a:xfrm>
            <a:off x="9331594" y="4859311"/>
            <a:ext cx="2076450" cy="703050"/>
          </a:xfrm>
          <a:prstGeom prst="rect">
            <a:avLst/>
          </a:prstGeom>
        </p:spPr>
        <p:txBody>
          <a:bodyPr lIns="0" tIns="0" rIns="0" bIns="0"/>
          <a:lstStyle>
            <a:lvl1pPr marL="0" indent="0">
              <a:lnSpc>
                <a:spcPct val="110000"/>
              </a:lnSpc>
              <a:buNone/>
              <a:defRPr sz="900"/>
            </a:lvl1pPr>
          </a:lstStyle>
          <a:p>
            <a:pPr lvl="0"/>
            <a:r>
              <a:rPr lang="en-US"/>
              <a:t>Output:</a:t>
            </a:r>
            <a:endParaRPr lang="fi-FI"/>
          </a:p>
        </p:txBody>
      </p:sp>
      <p:sp>
        <p:nvSpPr>
          <p:cNvPr id="50" name="TextBox 49">
            <a:extLst>
              <a:ext uri="{FF2B5EF4-FFF2-40B4-BE49-F238E27FC236}">
                <a16:creationId xmlns:a16="http://schemas.microsoft.com/office/drawing/2014/main" id="{D178F79F-8072-48F2-84BB-CA2BFBBCDBBF}"/>
              </a:ext>
            </a:extLst>
          </p:cNvPr>
          <p:cNvSpPr txBox="1"/>
          <p:nvPr userDrawn="1"/>
        </p:nvSpPr>
        <p:spPr>
          <a:xfrm>
            <a:off x="11307816" y="6562498"/>
            <a:ext cx="698909" cy="138499"/>
          </a:xfrm>
          <a:prstGeom prst="rect">
            <a:avLst/>
          </a:prstGeom>
          <a:noFill/>
        </p:spPr>
        <p:txBody>
          <a:bodyPr wrap="none" lIns="0" tIns="0" rIns="0" bIns="0" rtlCol="0">
            <a:spAutoFit/>
          </a:bodyPr>
          <a:lstStyle/>
          <a:p>
            <a:pPr algn="r"/>
            <a:r>
              <a:rPr lang="en-US" sz="900" b="1">
                <a:solidFill>
                  <a:srgbClr val="343D58"/>
                </a:solidFill>
                <a:latin typeface="Campton Book" panose="020B0004020102020203" pitchFamily="34" charset="0"/>
              </a:rPr>
              <a:t>linkdesign.fi</a:t>
            </a:r>
            <a:endParaRPr lang="fi-FI" sz="900" b="1">
              <a:solidFill>
                <a:srgbClr val="343D58"/>
              </a:solidFill>
              <a:latin typeface="Campton Book" panose="020B0004020102020203" pitchFamily="34" charset="0"/>
            </a:endParaRPr>
          </a:p>
        </p:txBody>
      </p:sp>
      <p:sp>
        <p:nvSpPr>
          <p:cNvPr id="51" name="TextBox 50">
            <a:extLst>
              <a:ext uri="{FF2B5EF4-FFF2-40B4-BE49-F238E27FC236}">
                <a16:creationId xmlns:a16="http://schemas.microsoft.com/office/drawing/2014/main" id="{5C3D2F2E-9A2D-4612-91C8-87F5D1D1BD43}"/>
              </a:ext>
            </a:extLst>
          </p:cNvPr>
          <p:cNvSpPr txBox="1"/>
          <p:nvPr userDrawn="1"/>
        </p:nvSpPr>
        <p:spPr>
          <a:xfrm>
            <a:off x="182817" y="6562498"/>
            <a:ext cx="1025922" cy="138499"/>
          </a:xfrm>
          <a:prstGeom prst="rect">
            <a:avLst/>
          </a:prstGeom>
          <a:noFill/>
        </p:spPr>
        <p:txBody>
          <a:bodyPr wrap="none" lIns="0" tIns="0" rIns="0" bIns="0" rtlCol="0">
            <a:spAutoFit/>
          </a:bodyPr>
          <a:lstStyle/>
          <a:p>
            <a:pPr algn="l"/>
            <a:r>
              <a:rPr lang="en-US" sz="900" b="1">
                <a:solidFill>
                  <a:srgbClr val="343D58"/>
                </a:solidFill>
                <a:latin typeface="Campton Book" panose="020B0004020102020203" pitchFamily="34" charset="0"/>
              </a:rPr>
              <a:t>For the real world.</a:t>
            </a:r>
            <a:endParaRPr lang="fi-FI" sz="900" b="1">
              <a:solidFill>
                <a:srgbClr val="343D58"/>
              </a:solidFill>
              <a:latin typeface="Campton Book" panose="020B0004020102020203" pitchFamily="34" charset="0"/>
            </a:endParaRPr>
          </a:p>
        </p:txBody>
      </p:sp>
      <p:sp>
        <p:nvSpPr>
          <p:cNvPr id="14" name="Text Placeholder 36">
            <a:extLst>
              <a:ext uri="{FF2B5EF4-FFF2-40B4-BE49-F238E27FC236}">
                <a16:creationId xmlns:a16="http://schemas.microsoft.com/office/drawing/2014/main" id="{9ABDE344-7EDE-46E6-A879-394D69B3916C}"/>
              </a:ext>
            </a:extLst>
          </p:cNvPr>
          <p:cNvSpPr>
            <a:spLocks noGrp="1"/>
          </p:cNvSpPr>
          <p:nvPr>
            <p:ph type="body" sz="quarter" idx="26" hasCustomPrompt="1"/>
          </p:nvPr>
        </p:nvSpPr>
        <p:spPr>
          <a:xfrm>
            <a:off x="1753933" y="1641585"/>
            <a:ext cx="1318986" cy="216857"/>
          </a:xfrm>
          <a:prstGeom prst="rect">
            <a:avLst/>
          </a:prstGeom>
        </p:spPr>
        <p:txBody>
          <a:bodyPr lIns="0" tIns="0" rIns="0" bIns="0"/>
          <a:lstStyle>
            <a:lvl1pPr marL="0" indent="0" algn="r">
              <a:lnSpc>
                <a:spcPct val="110000"/>
              </a:lnSpc>
              <a:buNone/>
              <a:defRPr sz="700" b="1"/>
            </a:lvl1pPr>
          </a:lstStyle>
          <a:p>
            <a:pPr lvl="0"/>
            <a:r>
              <a:rPr lang="en-US"/>
              <a:t>X </a:t>
            </a:r>
            <a:r>
              <a:rPr lang="en-US" err="1"/>
              <a:t>vko</a:t>
            </a:r>
            <a:endParaRPr lang="fi-FI"/>
          </a:p>
        </p:txBody>
      </p:sp>
      <p:sp>
        <p:nvSpPr>
          <p:cNvPr id="17" name="Text Placeholder 36">
            <a:extLst>
              <a:ext uri="{FF2B5EF4-FFF2-40B4-BE49-F238E27FC236}">
                <a16:creationId xmlns:a16="http://schemas.microsoft.com/office/drawing/2014/main" id="{FF5A7E74-46A5-46EF-9C7E-5B058FACAB56}"/>
              </a:ext>
            </a:extLst>
          </p:cNvPr>
          <p:cNvSpPr>
            <a:spLocks noGrp="1"/>
          </p:cNvSpPr>
          <p:nvPr>
            <p:ph type="body" sz="quarter" idx="27" hasCustomPrompt="1"/>
          </p:nvPr>
        </p:nvSpPr>
        <p:spPr>
          <a:xfrm>
            <a:off x="4529631" y="1641585"/>
            <a:ext cx="1318986" cy="216857"/>
          </a:xfrm>
          <a:prstGeom prst="rect">
            <a:avLst/>
          </a:prstGeom>
        </p:spPr>
        <p:txBody>
          <a:bodyPr lIns="0" tIns="0" rIns="0" bIns="0"/>
          <a:lstStyle>
            <a:lvl1pPr marL="0" indent="0" algn="r">
              <a:lnSpc>
                <a:spcPct val="110000"/>
              </a:lnSpc>
              <a:buNone/>
              <a:defRPr sz="700" b="1"/>
            </a:lvl1pPr>
          </a:lstStyle>
          <a:p>
            <a:pPr lvl="0"/>
            <a:r>
              <a:rPr lang="en-US"/>
              <a:t>X </a:t>
            </a:r>
            <a:r>
              <a:rPr lang="en-US" err="1"/>
              <a:t>vko</a:t>
            </a:r>
            <a:endParaRPr lang="fi-FI"/>
          </a:p>
        </p:txBody>
      </p:sp>
      <p:sp>
        <p:nvSpPr>
          <p:cNvPr id="18" name="Text Placeholder 36">
            <a:extLst>
              <a:ext uri="{FF2B5EF4-FFF2-40B4-BE49-F238E27FC236}">
                <a16:creationId xmlns:a16="http://schemas.microsoft.com/office/drawing/2014/main" id="{2798552D-CDE4-436C-8C29-1D8C1DA49C7D}"/>
              </a:ext>
            </a:extLst>
          </p:cNvPr>
          <p:cNvSpPr>
            <a:spLocks noGrp="1"/>
          </p:cNvSpPr>
          <p:nvPr>
            <p:ph type="body" sz="quarter" idx="28" hasCustomPrompt="1"/>
          </p:nvPr>
        </p:nvSpPr>
        <p:spPr>
          <a:xfrm>
            <a:off x="7298832" y="1641585"/>
            <a:ext cx="1318986" cy="216857"/>
          </a:xfrm>
          <a:prstGeom prst="rect">
            <a:avLst/>
          </a:prstGeom>
        </p:spPr>
        <p:txBody>
          <a:bodyPr lIns="0" tIns="0" rIns="0" bIns="0"/>
          <a:lstStyle>
            <a:lvl1pPr marL="0" indent="0" algn="r">
              <a:lnSpc>
                <a:spcPct val="110000"/>
              </a:lnSpc>
              <a:buNone/>
              <a:defRPr sz="700" b="1"/>
            </a:lvl1pPr>
          </a:lstStyle>
          <a:p>
            <a:pPr lvl="0"/>
            <a:r>
              <a:rPr lang="en-US"/>
              <a:t>X </a:t>
            </a:r>
            <a:r>
              <a:rPr lang="en-US" err="1"/>
              <a:t>vko</a:t>
            </a:r>
            <a:endParaRPr lang="fi-FI"/>
          </a:p>
        </p:txBody>
      </p:sp>
      <p:sp>
        <p:nvSpPr>
          <p:cNvPr id="19" name="Text Placeholder 36">
            <a:extLst>
              <a:ext uri="{FF2B5EF4-FFF2-40B4-BE49-F238E27FC236}">
                <a16:creationId xmlns:a16="http://schemas.microsoft.com/office/drawing/2014/main" id="{3127EA63-A34D-4819-8B00-6023E78C8466}"/>
              </a:ext>
            </a:extLst>
          </p:cNvPr>
          <p:cNvSpPr>
            <a:spLocks noGrp="1"/>
          </p:cNvSpPr>
          <p:nvPr>
            <p:ph type="body" sz="quarter" idx="29" hasCustomPrompt="1"/>
          </p:nvPr>
        </p:nvSpPr>
        <p:spPr>
          <a:xfrm>
            <a:off x="10101277" y="1641585"/>
            <a:ext cx="1318986" cy="216857"/>
          </a:xfrm>
          <a:prstGeom prst="rect">
            <a:avLst/>
          </a:prstGeom>
        </p:spPr>
        <p:txBody>
          <a:bodyPr lIns="0" tIns="0" rIns="0" bIns="0"/>
          <a:lstStyle>
            <a:lvl1pPr marL="0" indent="0" algn="r">
              <a:lnSpc>
                <a:spcPct val="110000"/>
              </a:lnSpc>
              <a:buNone/>
              <a:defRPr sz="700" b="1"/>
            </a:lvl1pPr>
          </a:lstStyle>
          <a:p>
            <a:pPr lvl="0"/>
            <a:r>
              <a:rPr lang="en-US"/>
              <a:t>X </a:t>
            </a:r>
            <a:r>
              <a:rPr lang="en-US" err="1"/>
              <a:t>vko</a:t>
            </a:r>
            <a:endParaRPr lang="fi-FI"/>
          </a:p>
        </p:txBody>
      </p:sp>
      <p:sp>
        <p:nvSpPr>
          <p:cNvPr id="23" name="Text Placeholder 3">
            <a:extLst>
              <a:ext uri="{FF2B5EF4-FFF2-40B4-BE49-F238E27FC236}">
                <a16:creationId xmlns:a16="http://schemas.microsoft.com/office/drawing/2014/main" id="{2B0593C6-598A-4EF6-8BF9-996AC7676133}"/>
              </a:ext>
            </a:extLst>
          </p:cNvPr>
          <p:cNvSpPr>
            <a:spLocks noGrp="1"/>
          </p:cNvSpPr>
          <p:nvPr>
            <p:ph type="body" sz="quarter" idx="30" hasCustomPrompt="1"/>
          </p:nvPr>
        </p:nvSpPr>
        <p:spPr>
          <a:xfrm>
            <a:off x="984250" y="2116249"/>
            <a:ext cx="2075653" cy="372972"/>
          </a:xfrm>
          <a:prstGeom prst="rect">
            <a:avLst/>
          </a:prstGeom>
        </p:spPr>
        <p:txBody>
          <a:bodyPr lIns="0" tIns="0" rIns="0" bIns="0"/>
          <a:lstStyle>
            <a:lvl1pPr marL="0" marR="0" indent="0" algn="l" defTabSz="914400" rtl="0" eaLnBrk="1" fontAlgn="auto" latinLnBrk="0" hangingPunct="1">
              <a:lnSpc>
                <a:spcPct val="110000"/>
              </a:lnSpc>
              <a:spcBef>
                <a:spcPts val="0"/>
              </a:spcBef>
              <a:spcAft>
                <a:spcPts val="0"/>
              </a:spcAft>
              <a:buClrTx/>
              <a:buSzTx/>
              <a:buFont typeface="+mj-lt"/>
              <a:buNone/>
              <a:tabLst/>
              <a:defRPr sz="1400" b="1"/>
            </a:lvl1pPr>
            <a:lvl2pPr marL="144000" indent="0">
              <a:lnSpc>
                <a:spcPct val="110000"/>
              </a:lnSpc>
              <a:spcBef>
                <a:spcPts val="0"/>
              </a:spcBef>
              <a:spcAft>
                <a:spcPts val="0"/>
              </a:spcAft>
              <a:buFontTx/>
              <a:buNone/>
              <a:defRPr sz="900"/>
            </a:lvl2pPr>
            <a:lvl3pPr marL="914400" indent="0">
              <a:buNone/>
              <a:defRPr/>
            </a:lvl3pPr>
          </a:lstStyle>
          <a:p>
            <a:r>
              <a:rPr lang="en-US"/>
              <a:t>Lorem ipsum</a:t>
            </a:r>
          </a:p>
        </p:txBody>
      </p:sp>
      <p:sp>
        <p:nvSpPr>
          <p:cNvPr id="26" name="Text Placeholder 3">
            <a:extLst>
              <a:ext uri="{FF2B5EF4-FFF2-40B4-BE49-F238E27FC236}">
                <a16:creationId xmlns:a16="http://schemas.microsoft.com/office/drawing/2014/main" id="{15BDCE3A-B95B-4072-8DF9-8F955F858F74}"/>
              </a:ext>
            </a:extLst>
          </p:cNvPr>
          <p:cNvSpPr>
            <a:spLocks noGrp="1"/>
          </p:cNvSpPr>
          <p:nvPr>
            <p:ph type="body" sz="quarter" idx="31" hasCustomPrompt="1"/>
          </p:nvPr>
        </p:nvSpPr>
        <p:spPr>
          <a:xfrm>
            <a:off x="984249" y="1897305"/>
            <a:ext cx="2075653" cy="153888"/>
          </a:xfrm>
          <a:prstGeom prst="rect">
            <a:avLst/>
          </a:prstGeom>
        </p:spPr>
        <p:txBody>
          <a:bodyPr lIns="0" tIns="0" rIns="0" bIns="0"/>
          <a:lstStyle>
            <a:lvl1pPr marL="0" marR="0" indent="0" algn="l" defTabSz="914400" rtl="0" eaLnBrk="1" fontAlgn="auto" latinLnBrk="0" hangingPunct="1">
              <a:lnSpc>
                <a:spcPct val="110000"/>
              </a:lnSpc>
              <a:spcBef>
                <a:spcPts val="0"/>
              </a:spcBef>
              <a:spcAft>
                <a:spcPts val="0"/>
              </a:spcAft>
              <a:buClrTx/>
              <a:buSzTx/>
              <a:buFont typeface="+mj-lt"/>
              <a:buNone/>
              <a:tabLst/>
              <a:defRPr sz="1000" b="1">
                <a:solidFill>
                  <a:srgbClr val="ED3B56"/>
                </a:solidFill>
              </a:defRPr>
            </a:lvl1pPr>
            <a:lvl2pPr marL="144000" indent="0">
              <a:lnSpc>
                <a:spcPct val="110000"/>
              </a:lnSpc>
              <a:spcBef>
                <a:spcPts val="0"/>
              </a:spcBef>
              <a:spcAft>
                <a:spcPts val="0"/>
              </a:spcAft>
              <a:buFontTx/>
              <a:buNone/>
              <a:defRPr sz="900"/>
            </a:lvl2pPr>
            <a:lvl3pPr marL="914400" indent="0">
              <a:buNone/>
              <a:defRPr/>
            </a:lvl3pPr>
          </a:lstStyle>
          <a:p>
            <a:r>
              <a:rPr lang="en-US"/>
              <a:t>VAIHE 01</a:t>
            </a:r>
          </a:p>
        </p:txBody>
      </p:sp>
      <p:sp>
        <p:nvSpPr>
          <p:cNvPr id="27" name="Text Placeholder 3">
            <a:extLst>
              <a:ext uri="{FF2B5EF4-FFF2-40B4-BE49-F238E27FC236}">
                <a16:creationId xmlns:a16="http://schemas.microsoft.com/office/drawing/2014/main" id="{57356D30-3DDD-4F5C-AF1F-4CAA8A6D2248}"/>
              </a:ext>
            </a:extLst>
          </p:cNvPr>
          <p:cNvSpPr>
            <a:spLocks noGrp="1"/>
          </p:cNvSpPr>
          <p:nvPr>
            <p:ph type="body" sz="quarter" idx="32" hasCustomPrompt="1"/>
          </p:nvPr>
        </p:nvSpPr>
        <p:spPr>
          <a:xfrm>
            <a:off x="3760087" y="2116249"/>
            <a:ext cx="2075653" cy="372972"/>
          </a:xfrm>
          <a:prstGeom prst="rect">
            <a:avLst/>
          </a:prstGeom>
        </p:spPr>
        <p:txBody>
          <a:bodyPr lIns="0" tIns="0" rIns="0" bIns="0"/>
          <a:lstStyle>
            <a:lvl1pPr marL="0" marR="0" indent="0" algn="l" defTabSz="914400" rtl="0" eaLnBrk="1" fontAlgn="auto" latinLnBrk="0" hangingPunct="1">
              <a:lnSpc>
                <a:spcPct val="110000"/>
              </a:lnSpc>
              <a:spcBef>
                <a:spcPts val="0"/>
              </a:spcBef>
              <a:spcAft>
                <a:spcPts val="0"/>
              </a:spcAft>
              <a:buClrTx/>
              <a:buSzTx/>
              <a:buFont typeface="+mj-lt"/>
              <a:buNone/>
              <a:tabLst/>
              <a:defRPr sz="1400" b="1"/>
            </a:lvl1pPr>
            <a:lvl2pPr marL="144000" indent="0">
              <a:lnSpc>
                <a:spcPct val="110000"/>
              </a:lnSpc>
              <a:spcBef>
                <a:spcPts val="0"/>
              </a:spcBef>
              <a:spcAft>
                <a:spcPts val="0"/>
              </a:spcAft>
              <a:buFontTx/>
              <a:buNone/>
              <a:defRPr sz="900"/>
            </a:lvl2pPr>
            <a:lvl3pPr marL="914400" indent="0">
              <a:buNone/>
              <a:defRPr/>
            </a:lvl3pPr>
          </a:lstStyle>
          <a:p>
            <a:r>
              <a:rPr lang="en-US"/>
              <a:t>Lorem ipsum</a:t>
            </a:r>
          </a:p>
        </p:txBody>
      </p:sp>
      <p:sp>
        <p:nvSpPr>
          <p:cNvPr id="28" name="Text Placeholder 3">
            <a:extLst>
              <a:ext uri="{FF2B5EF4-FFF2-40B4-BE49-F238E27FC236}">
                <a16:creationId xmlns:a16="http://schemas.microsoft.com/office/drawing/2014/main" id="{6A2E15B4-9EDE-45D5-9BA0-8F794E5D5851}"/>
              </a:ext>
            </a:extLst>
          </p:cNvPr>
          <p:cNvSpPr>
            <a:spLocks noGrp="1"/>
          </p:cNvSpPr>
          <p:nvPr>
            <p:ph type="body" sz="quarter" idx="33" hasCustomPrompt="1"/>
          </p:nvPr>
        </p:nvSpPr>
        <p:spPr>
          <a:xfrm>
            <a:off x="3760086" y="1897305"/>
            <a:ext cx="2075653" cy="153888"/>
          </a:xfrm>
          <a:prstGeom prst="rect">
            <a:avLst/>
          </a:prstGeom>
        </p:spPr>
        <p:txBody>
          <a:bodyPr lIns="0" tIns="0" rIns="0" bIns="0"/>
          <a:lstStyle>
            <a:lvl1pPr marL="0" marR="0" indent="0" algn="l" defTabSz="914400" rtl="0" eaLnBrk="1" fontAlgn="auto" latinLnBrk="0" hangingPunct="1">
              <a:lnSpc>
                <a:spcPct val="110000"/>
              </a:lnSpc>
              <a:spcBef>
                <a:spcPts val="0"/>
              </a:spcBef>
              <a:spcAft>
                <a:spcPts val="0"/>
              </a:spcAft>
              <a:buClrTx/>
              <a:buSzTx/>
              <a:buFont typeface="+mj-lt"/>
              <a:buNone/>
              <a:tabLst/>
              <a:defRPr sz="1000" b="1">
                <a:solidFill>
                  <a:srgbClr val="ED3B56"/>
                </a:solidFill>
              </a:defRPr>
            </a:lvl1pPr>
            <a:lvl2pPr marL="144000" indent="0">
              <a:lnSpc>
                <a:spcPct val="110000"/>
              </a:lnSpc>
              <a:spcBef>
                <a:spcPts val="0"/>
              </a:spcBef>
              <a:spcAft>
                <a:spcPts val="0"/>
              </a:spcAft>
              <a:buFontTx/>
              <a:buNone/>
              <a:defRPr sz="900"/>
            </a:lvl2pPr>
            <a:lvl3pPr marL="914400" indent="0">
              <a:buNone/>
              <a:defRPr/>
            </a:lvl3pPr>
          </a:lstStyle>
          <a:p>
            <a:r>
              <a:rPr lang="en-US"/>
              <a:t>VAIHE 02</a:t>
            </a:r>
          </a:p>
        </p:txBody>
      </p:sp>
      <p:sp>
        <p:nvSpPr>
          <p:cNvPr id="29" name="Text Placeholder 3">
            <a:extLst>
              <a:ext uri="{FF2B5EF4-FFF2-40B4-BE49-F238E27FC236}">
                <a16:creationId xmlns:a16="http://schemas.microsoft.com/office/drawing/2014/main" id="{443D2809-6976-44FE-968D-370C1F56757D}"/>
              </a:ext>
            </a:extLst>
          </p:cNvPr>
          <p:cNvSpPr>
            <a:spLocks noGrp="1"/>
          </p:cNvSpPr>
          <p:nvPr>
            <p:ph type="body" sz="quarter" idx="34" hasCustomPrompt="1"/>
          </p:nvPr>
        </p:nvSpPr>
        <p:spPr>
          <a:xfrm>
            <a:off x="6529150" y="2116249"/>
            <a:ext cx="2075653" cy="372972"/>
          </a:xfrm>
          <a:prstGeom prst="rect">
            <a:avLst/>
          </a:prstGeom>
        </p:spPr>
        <p:txBody>
          <a:bodyPr lIns="0" tIns="0" rIns="0" bIns="0"/>
          <a:lstStyle>
            <a:lvl1pPr marL="0" marR="0" indent="0" algn="l" defTabSz="914400" rtl="0" eaLnBrk="1" fontAlgn="auto" latinLnBrk="0" hangingPunct="1">
              <a:lnSpc>
                <a:spcPct val="110000"/>
              </a:lnSpc>
              <a:spcBef>
                <a:spcPts val="0"/>
              </a:spcBef>
              <a:spcAft>
                <a:spcPts val="0"/>
              </a:spcAft>
              <a:buClrTx/>
              <a:buSzTx/>
              <a:buFont typeface="+mj-lt"/>
              <a:buNone/>
              <a:tabLst/>
              <a:defRPr sz="1400" b="1"/>
            </a:lvl1pPr>
            <a:lvl2pPr marL="144000" indent="0">
              <a:lnSpc>
                <a:spcPct val="110000"/>
              </a:lnSpc>
              <a:spcBef>
                <a:spcPts val="0"/>
              </a:spcBef>
              <a:spcAft>
                <a:spcPts val="0"/>
              </a:spcAft>
              <a:buFontTx/>
              <a:buNone/>
              <a:defRPr sz="900"/>
            </a:lvl2pPr>
            <a:lvl3pPr marL="914400" indent="0">
              <a:buNone/>
              <a:defRPr/>
            </a:lvl3pPr>
          </a:lstStyle>
          <a:p>
            <a:r>
              <a:rPr lang="en-US"/>
              <a:t>Lorem ipsum</a:t>
            </a:r>
          </a:p>
        </p:txBody>
      </p:sp>
      <p:sp>
        <p:nvSpPr>
          <p:cNvPr id="30" name="Text Placeholder 3">
            <a:extLst>
              <a:ext uri="{FF2B5EF4-FFF2-40B4-BE49-F238E27FC236}">
                <a16:creationId xmlns:a16="http://schemas.microsoft.com/office/drawing/2014/main" id="{DF480A36-EBAC-4C15-A76B-D81E67893213}"/>
              </a:ext>
            </a:extLst>
          </p:cNvPr>
          <p:cNvSpPr>
            <a:spLocks noGrp="1"/>
          </p:cNvSpPr>
          <p:nvPr>
            <p:ph type="body" sz="quarter" idx="35" hasCustomPrompt="1"/>
          </p:nvPr>
        </p:nvSpPr>
        <p:spPr>
          <a:xfrm>
            <a:off x="6529149" y="1897305"/>
            <a:ext cx="2075653" cy="153888"/>
          </a:xfrm>
          <a:prstGeom prst="rect">
            <a:avLst/>
          </a:prstGeom>
        </p:spPr>
        <p:txBody>
          <a:bodyPr lIns="0" tIns="0" rIns="0" bIns="0"/>
          <a:lstStyle>
            <a:lvl1pPr marL="0" marR="0" indent="0" algn="l" defTabSz="914400" rtl="0" eaLnBrk="1" fontAlgn="auto" latinLnBrk="0" hangingPunct="1">
              <a:lnSpc>
                <a:spcPct val="110000"/>
              </a:lnSpc>
              <a:spcBef>
                <a:spcPts val="0"/>
              </a:spcBef>
              <a:spcAft>
                <a:spcPts val="0"/>
              </a:spcAft>
              <a:buClrTx/>
              <a:buSzTx/>
              <a:buFont typeface="+mj-lt"/>
              <a:buNone/>
              <a:tabLst/>
              <a:defRPr sz="1000" b="1">
                <a:solidFill>
                  <a:srgbClr val="ED3B56"/>
                </a:solidFill>
              </a:defRPr>
            </a:lvl1pPr>
            <a:lvl2pPr marL="144000" indent="0">
              <a:lnSpc>
                <a:spcPct val="110000"/>
              </a:lnSpc>
              <a:spcBef>
                <a:spcPts val="0"/>
              </a:spcBef>
              <a:spcAft>
                <a:spcPts val="0"/>
              </a:spcAft>
              <a:buFontTx/>
              <a:buNone/>
              <a:defRPr sz="900"/>
            </a:lvl2pPr>
            <a:lvl3pPr marL="914400" indent="0">
              <a:buNone/>
              <a:defRPr/>
            </a:lvl3pPr>
          </a:lstStyle>
          <a:p>
            <a:r>
              <a:rPr lang="en-US"/>
              <a:t>VAIHE 03</a:t>
            </a:r>
          </a:p>
        </p:txBody>
      </p:sp>
      <p:sp>
        <p:nvSpPr>
          <p:cNvPr id="31" name="Text Placeholder 3">
            <a:extLst>
              <a:ext uri="{FF2B5EF4-FFF2-40B4-BE49-F238E27FC236}">
                <a16:creationId xmlns:a16="http://schemas.microsoft.com/office/drawing/2014/main" id="{C5122CCF-8816-43F2-827D-687B951AA02B}"/>
              </a:ext>
            </a:extLst>
          </p:cNvPr>
          <p:cNvSpPr>
            <a:spLocks noGrp="1"/>
          </p:cNvSpPr>
          <p:nvPr>
            <p:ph type="body" sz="quarter" idx="36" hasCustomPrompt="1"/>
          </p:nvPr>
        </p:nvSpPr>
        <p:spPr>
          <a:xfrm>
            <a:off x="9331595" y="2116249"/>
            <a:ext cx="2075653" cy="372972"/>
          </a:xfrm>
          <a:prstGeom prst="rect">
            <a:avLst/>
          </a:prstGeom>
        </p:spPr>
        <p:txBody>
          <a:bodyPr lIns="0" tIns="0" rIns="0" bIns="0"/>
          <a:lstStyle>
            <a:lvl1pPr marL="0" marR="0" indent="0" algn="l" defTabSz="914400" rtl="0" eaLnBrk="1" fontAlgn="auto" latinLnBrk="0" hangingPunct="1">
              <a:lnSpc>
                <a:spcPct val="110000"/>
              </a:lnSpc>
              <a:spcBef>
                <a:spcPts val="0"/>
              </a:spcBef>
              <a:spcAft>
                <a:spcPts val="0"/>
              </a:spcAft>
              <a:buClrTx/>
              <a:buSzTx/>
              <a:buFont typeface="+mj-lt"/>
              <a:buNone/>
              <a:tabLst/>
              <a:defRPr sz="1400" b="1"/>
            </a:lvl1pPr>
            <a:lvl2pPr marL="144000" indent="0">
              <a:lnSpc>
                <a:spcPct val="110000"/>
              </a:lnSpc>
              <a:spcBef>
                <a:spcPts val="0"/>
              </a:spcBef>
              <a:spcAft>
                <a:spcPts val="0"/>
              </a:spcAft>
              <a:buFontTx/>
              <a:buNone/>
              <a:defRPr sz="900"/>
            </a:lvl2pPr>
            <a:lvl3pPr marL="914400" indent="0">
              <a:buNone/>
              <a:defRPr/>
            </a:lvl3pPr>
          </a:lstStyle>
          <a:p>
            <a:r>
              <a:rPr lang="en-US"/>
              <a:t>Lorem ipsum</a:t>
            </a:r>
          </a:p>
        </p:txBody>
      </p:sp>
      <p:sp>
        <p:nvSpPr>
          <p:cNvPr id="32" name="Text Placeholder 3">
            <a:extLst>
              <a:ext uri="{FF2B5EF4-FFF2-40B4-BE49-F238E27FC236}">
                <a16:creationId xmlns:a16="http://schemas.microsoft.com/office/drawing/2014/main" id="{16429BE5-65ED-4A9B-937E-ADDA050EE52D}"/>
              </a:ext>
            </a:extLst>
          </p:cNvPr>
          <p:cNvSpPr>
            <a:spLocks noGrp="1"/>
          </p:cNvSpPr>
          <p:nvPr>
            <p:ph type="body" sz="quarter" idx="37" hasCustomPrompt="1"/>
          </p:nvPr>
        </p:nvSpPr>
        <p:spPr>
          <a:xfrm>
            <a:off x="9331594" y="1897305"/>
            <a:ext cx="2075653" cy="153888"/>
          </a:xfrm>
          <a:prstGeom prst="rect">
            <a:avLst/>
          </a:prstGeom>
        </p:spPr>
        <p:txBody>
          <a:bodyPr lIns="0" tIns="0" rIns="0" bIns="0"/>
          <a:lstStyle>
            <a:lvl1pPr marL="0" marR="0" indent="0" algn="l" defTabSz="914400" rtl="0" eaLnBrk="1" fontAlgn="auto" latinLnBrk="0" hangingPunct="1">
              <a:lnSpc>
                <a:spcPct val="110000"/>
              </a:lnSpc>
              <a:spcBef>
                <a:spcPts val="0"/>
              </a:spcBef>
              <a:spcAft>
                <a:spcPts val="0"/>
              </a:spcAft>
              <a:buClrTx/>
              <a:buSzTx/>
              <a:buFont typeface="+mj-lt"/>
              <a:buNone/>
              <a:tabLst/>
              <a:defRPr sz="1000" b="1">
                <a:solidFill>
                  <a:srgbClr val="ED3B56"/>
                </a:solidFill>
              </a:defRPr>
            </a:lvl1pPr>
            <a:lvl2pPr marL="144000" indent="0">
              <a:lnSpc>
                <a:spcPct val="110000"/>
              </a:lnSpc>
              <a:spcBef>
                <a:spcPts val="0"/>
              </a:spcBef>
              <a:spcAft>
                <a:spcPts val="0"/>
              </a:spcAft>
              <a:buFontTx/>
              <a:buNone/>
              <a:defRPr sz="900"/>
            </a:lvl2pPr>
            <a:lvl3pPr marL="914400" indent="0">
              <a:buNone/>
              <a:defRPr/>
            </a:lvl3pPr>
          </a:lstStyle>
          <a:p>
            <a:r>
              <a:rPr lang="en-US"/>
              <a:t>VAIHE 04</a:t>
            </a:r>
          </a:p>
        </p:txBody>
      </p:sp>
    </p:spTree>
    <p:extLst>
      <p:ext uri="{BB962C8B-B14F-4D97-AF65-F5344CB8AC3E}">
        <p14:creationId xmlns:p14="http://schemas.microsoft.com/office/powerpoint/2010/main" val="25433865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Lyhyt otsikko pystykuvalla">
    <p:bg>
      <p:bgPr>
        <a:solidFill>
          <a:schemeClr val="bg1"/>
        </a:solidFill>
        <a:effectLst/>
      </p:bgPr>
    </p:bg>
    <p:spTree>
      <p:nvGrpSpPr>
        <p:cNvPr id="1" name=""/>
        <p:cNvGrpSpPr/>
        <p:nvPr/>
      </p:nvGrpSpPr>
      <p:grpSpPr>
        <a:xfrm>
          <a:off x="0" y="0"/>
          <a:ext cx="0" cy="0"/>
          <a:chOff x="0" y="0"/>
          <a:chExt cx="0" cy="0"/>
        </a:xfrm>
      </p:grpSpPr>
      <p:sp>
        <p:nvSpPr>
          <p:cNvPr id="19" name="Picture Placeholder 18">
            <a:extLst>
              <a:ext uri="{FF2B5EF4-FFF2-40B4-BE49-F238E27FC236}">
                <a16:creationId xmlns:a16="http://schemas.microsoft.com/office/drawing/2014/main" id="{9CA031E3-4A59-423C-99D0-A2C7C8A981FC}"/>
              </a:ext>
            </a:extLst>
          </p:cNvPr>
          <p:cNvSpPr>
            <a:spLocks noGrp="1"/>
          </p:cNvSpPr>
          <p:nvPr>
            <p:ph type="pic" sz="quarter" idx="13" hasCustomPrompt="1"/>
          </p:nvPr>
        </p:nvSpPr>
        <p:spPr>
          <a:xfrm>
            <a:off x="6178351" y="0"/>
            <a:ext cx="6013649" cy="6858000"/>
          </a:xfrm>
          <a:custGeom>
            <a:avLst/>
            <a:gdLst>
              <a:gd name="connsiteX0" fmla="*/ 1143000 w 6013649"/>
              <a:gd name="connsiteY0" fmla="*/ 0 h 6858000"/>
              <a:gd name="connsiteX1" fmla="*/ 2356050 w 6013649"/>
              <a:gd name="connsiteY1" fmla="*/ 0 h 6858000"/>
              <a:gd name="connsiteX2" fmla="*/ 3210579 w 6013649"/>
              <a:gd name="connsiteY2" fmla="*/ 0 h 6858000"/>
              <a:gd name="connsiteX3" fmla="*/ 3222504 w 6013649"/>
              <a:gd name="connsiteY3" fmla="*/ 0 h 6858000"/>
              <a:gd name="connsiteX4" fmla="*/ 3464123 w 6013649"/>
              <a:gd name="connsiteY4" fmla="*/ 0 h 6858000"/>
              <a:gd name="connsiteX5" fmla="*/ 3466161 w 6013649"/>
              <a:gd name="connsiteY5" fmla="*/ 0 h 6858000"/>
              <a:gd name="connsiteX6" fmla="*/ 3467100 w 6013649"/>
              <a:gd name="connsiteY6" fmla="*/ 0 h 6858000"/>
              <a:gd name="connsiteX7" fmla="*/ 3569655 w 6013649"/>
              <a:gd name="connsiteY7" fmla="*/ 0 h 6858000"/>
              <a:gd name="connsiteX8" fmla="*/ 6013648 w 6013649"/>
              <a:gd name="connsiteY8" fmla="*/ 0 h 6858000"/>
              <a:gd name="connsiteX9" fmla="*/ 6013649 w 6013649"/>
              <a:gd name="connsiteY9" fmla="*/ 0 h 6858000"/>
              <a:gd name="connsiteX10" fmla="*/ 6013649 w 6013649"/>
              <a:gd name="connsiteY10" fmla="*/ 6858000 h 6858000"/>
              <a:gd name="connsiteX11" fmla="*/ 6013648 w 6013649"/>
              <a:gd name="connsiteY11" fmla="*/ 6858000 h 6858000"/>
              <a:gd name="connsiteX12" fmla="*/ 3569655 w 6013649"/>
              <a:gd name="connsiteY12" fmla="*/ 6858000 h 6858000"/>
              <a:gd name="connsiteX13" fmla="*/ 3467100 w 6013649"/>
              <a:gd name="connsiteY13" fmla="*/ 6858000 h 6858000"/>
              <a:gd name="connsiteX14" fmla="*/ 3466161 w 6013649"/>
              <a:gd name="connsiteY14" fmla="*/ 6858000 h 6858000"/>
              <a:gd name="connsiteX15" fmla="*/ 3464123 w 6013649"/>
              <a:gd name="connsiteY15" fmla="*/ 6858000 h 6858000"/>
              <a:gd name="connsiteX16" fmla="*/ 3222504 w 6013649"/>
              <a:gd name="connsiteY16" fmla="*/ 6858000 h 6858000"/>
              <a:gd name="connsiteX17" fmla="*/ 3210579 w 6013649"/>
              <a:gd name="connsiteY17" fmla="*/ 6858000 h 6858000"/>
              <a:gd name="connsiteX18" fmla="*/ 2356050 w 6013649"/>
              <a:gd name="connsiteY18" fmla="*/ 6858000 h 6858000"/>
              <a:gd name="connsiteX19" fmla="*/ 1143000 w 6013649"/>
              <a:gd name="connsiteY19" fmla="*/ 6858000 h 6858000"/>
              <a:gd name="connsiteX20" fmla="*/ 1143000 w 6013649"/>
              <a:gd name="connsiteY20" fmla="*/ 5715000 h 6858000"/>
              <a:gd name="connsiteX21" fmla="*/ 0 w 6013649"/>
              <a:gd name="connsiteY21" fmla="*/ 4572000 h 6858000"/>
              <a:gd name="connsiteX22" fmla="*/ 1143000 w 6013649"/>
              <a:gd name="connsiteY22" fmla="*/ 3429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6013649" h="6858000">
                <a:moveTo>
                  <a:pt x="1143000" y="0"/>
                </a:moveTo>
                <a:lnTo>
                  <a:pt x="2356050" y="0"/>
                </a:lnTo>
                <a:lnTo>
                  <a:pt x="3210579" y="0"/>
                </a:lnTo>
                <a:lnTo>
                  <a:pt x="3222504" y="0"/>
                </a:lnTo>
                <a:lnTo>
                  <a:pt x="3464123" y="0"/>
                </a:lnTo>
                <a:lnTo>
                  <a:pt x="3466161" y="0"/>
                </a:lnTo>
                <a:lnTo>
                  <a:pt x="3467100" y="0"/>
                </a:lnTo>
                <a:lnTo>
                  <a:pt x="3569655" y="0"/>
                </a:lnTo>
                <a:lnTo>
                  <a:pt x="6013648" y="0"/>
                </a:lnTo>
                <a:lnTo>
                  <a:pt x="6013649" y="0"/>
                </a:lnTo>
                <a:lnTo>
                  <a:pt x="6013649" y="6858000"/>
                </a:lnTo>
                <a:lnTo>
                  <a:pt x="6013648" y="6858000"/>
                </a:lnTo>
                <a:lnTo>
                  <a:pt x="3569655" y="6858000"/>
                </a:lnTo>
                <a:lnTo>
                  <a:pt x="3467100" y="6858000"/>
                </a:lnTo>
                <a:lnTo>
                  <a:pt x="3466161" y="6858000"/>
                </a:lnTo>
                <a:lnTo>
                  <a:pt x="3464123" y="6858000"/>
                </a:lnTo>
                <a:lnTo>
                  <a:pt x="3222504" y="6858000"/>
                </a:lnTo>
                <a:lnTo>
                  <a:pt x="3210579" y="6858000"/>
                </a:lnTo>
                <a:lnTo>
                  <a:pt x="2356050" y="6858000"/>
                </a:lnTo>
                <a:lnTo>
                  <a:pt x="1143000" y="6858000"/>
                </a:lnTo>
                <a:lnTo>
                  <a:pt x="1143000" y="5715000"/>
                </a:lnTo>
                <a:cubicBezTo>
                  <a:pt x="1143000" y="5083810"/>
                  <a:pt x="631190" y="4572000"/>
                  <a:pt x="0" y="4572000"/>
                </a:cubicBezTo>
                <a:cubicBezTo>
                  <a:pt x="631190" y="4572000"/>
                  <a:pt x="1143000" y="4060190"/>
                  <a:pt x="1143000" y="3429000"/>
                </a:cubicBezTo>
                <a:close/>
              </a:path>
            </a:pathLst>
          </a:custGeom>
          <a:solidFill>
            <a:schemeClr val="bg1">
              <a:lumMod val="85000"/>
            </a:schemeClr>
          </a:solidFill>
        </p:spPr>
        <p:txBody>
          <a:bodyPr wrap="square">
            <a:noAutofit/>
          </a:bodyPr>
          <a:lstStyle>
            <a:lvl1pPr marL="0" indent="0">
              <a:buNone/>
              <a:defRPr sz="1500">
                <a:solidFill>
                  <a:srgbClr val="343D58"/>
                </a:solidFill>
                <a:latin typeface="Campton Book" panose="020B0004020102020203" pitchFamily="34" charset="0"/>
              </a:defRPr>
            </a:lvl1pPr>
          </a:lstStyle>
          <a:p>
            <a:r>
              <a:rPr lang="en-US"/>
              <a:t>                        </a:t>
            </a:r>
            <a:r>
              <a:rPr lang="en-US" err="1"/>
              <a:t>Lisää</a:t>
            </a:r>
            <a:r>
              <a:rPr lang="en-US"/>
              <a:t> </a:t>
            </a:r>
            <a:r>
              <a:rPr lang="en-US" err="1"/>
              <a:t>kuva</a:t>
            </a:r>
            <a:r>
              <a:rPr lang="en-US"/>
              <a:t> </a:t>
            </a:r>
            <a:r>
              <a:rPr lang="en-US" err="1"/>
              <a:t>klikkaamalla</a:t>
            </a:r>
            <a:r>
              <a:rPr lang="en-US"/>
              <a:t> </a:t>
            </a:r>
            <a:r>
              <a:rPr lang="en-US" err="1"/>
              <a:t>ikonia</a:t>
            </a:r>
            <a:endParaRPr lang="fi-FI"/>
          </a:p>
        </p:txBody>
      </p:sp>
      <p:sp>
        <p:nvSpPr>
          <p:cNvPr id="8" name="Text Placeholder 7">
            <a:extLst>
              <a:ext uri="{FF2B5EF4-FFF2-40B4-BE49-F238E27FC236}">
                <a16:creationId xmlns:a16="http://schemas.microsoft.com/office/drawing/2014/main" id="{327399EF-EE48-425E-8D5D-F38836251B28}"/>
              </a:ext>
            </a:extLst>
          </p:cNvPr>
          <p:cNvSpPr>
            <a:spLocks noGrp="1"/>
          </p:cNvSpPr>
          <p:nvPr userDrawn="1">
            <p:ph type="body" sz="quarter" idx="10" hasCustomPrompt="1"/>
          </p:nvPr>
        </p:nvSpPr>
        <p:spPr>
          <a:xfrm>
            <a:off x="1219200" y="2011113"/>
            <a:ext cx="4876799" cy="2079480"/>
          </a:xfrm>
          <a:prstGeom prst="rect">
            <a:avLst/>
          </a:prstGeom>
        </p:spPr>
        <p:txBody>
          <a:bodyPr wrap="square" lIns="0" tIns="0" rIns="0" bIns="0">
            <a:spAutoFit/>
          </a:bodyPr>
          <a:lstStyle>
            <a:lvl1pPr marL="0" indent="0" eaLnBrk="0" latinLnBrk="0">
              <a:lnSpc>
                <a:spcPts val="8000"/>
              </a:lnSpc>
              <a:spcBef>
                <a:spcPts val="0"/>
              </a:spcBef>
              <a:buNone/>
              <a:defRPr sz="8000" b="1">
                <a:solidFill>
                  <a:srgbClr val="343D58"/>
                </a:solidFill>
                <a:latin typeface="Campton Book" panose="020B0004020102020203" pitchFamily="34" charset="0"/>
              </a:defRPr>
            </a:lvl1pPr>
          </a:lstStyle>
          <a:p>
            <a:r>
              <a:rPr lang="en-US" err="1"/>
              <a:t>Lyhyt</a:t>
            </a:r>
            <a:r>
              <a:rPr lang="en-US"/>
              <a:t> </a:t>
            </a:r>
            <a:r>
              <a:rPr lang="en-US" err="1"/>
              <a:t>otsikko</a:t>
            </a:r>
            <a:r>
              <a:rPr lang="en-US"/>
              <a:t> </a:t>
            </a:r>
          </a:p>
        </p:txBody>
      </p:sp>
      <p:sp>
        <p:nvSpPr>
          <p:cNvPr id="53" name="Text Placeholder 5">
            <a:extLst>
              <a:ext uri="{FF2B5EF4-FFF2-40B4-BE49-F238E27FC236}">
                <a16:creationId xmlns:a16="http://schemas.microsoft.com/office/drawing/2014/main" id="{3B9D9E0F-7960-4D64-AEA5-97DFEB9016E1}"/>
              </a:ext>
            </a:extLst>
          </p:cNvPr>
          <p:cNvSpPr>
            <a:spLocks noGrp="1"/>
          </p:cNvSpPr>
          <p:nvPr>
            <p:ph type="body" sz="quarter" idx="11" hasCustomPrompt="1"/>
          </p:nvPr>
        </p:nvSpPr>
        <p:spPr>
          <a:xfrm>
            <a:off x="1219199" y="4653848"/>
            <a:ext cx="4876799" cy="405750"/>
          </a:xfrm>
          <a:prstGeom prst="rect">
            <a:avLst/>
          </a:prstGeom>
        </p:spPr>
        <p:txBody>
          <a:bodyPr lIns="54000" tIns="0" rIns="0" bIns="0">
            <a:normAutofit/>
          </a:bodyPr>
          <a:lstStyle>
            <a:lvl1pPr marL="0" indent="0">
              <a:buNone/>
              <a:defRPr sz="1500" b="1">
                <a:solidFill>
                  <a:srgbClr val="ED3B56"/>
                </a:solidFill>
                <a:latin typeface="Campton Book" panose="020B0004020102020203" pitchFamily="34" charset="0"/>
              </a:defRPr>
            </a:lvl1pPr>
          </a:lstStyle>
          <a:p>
            <a:pPr lvl="0"/>
            <a:r>
              <a:rPr lang="en-US"/>
              <a:t>YRITYSASIAKAS  </a:t>
            </a:r>
            <a:r>
              <a:rPr lang="fi-FI"/>
              <a:t>|</a:t>
            </a:r>
            <a:r>
              <a:rPr lang="en-US"/>
              <a:t>  VUOSI TAI PVM</a:t>
            </a:r>
            <a:endParaRPr lang="fi-FI"/>
          </a:p>
        </p:txBody>
      </p:sp>
      <p:sp>
        <p:nvSpPr>
          <p:cNvPr id="55" name="Text Placeholder 13">
            <a:extLst>
              <a:ext uri="{FF2B5EF4-FFF2-40B4-BE49-F238E27FC236}">
                <a16:creationId xmlns:a16="http://schemas.microsoft.com/office/drawing/2014/main" id="{7154701A-EC73-4C11-980C-B45F3356BFAE}"/>
              </a:ext>
            </a:extLst>
          </p:cNvPr>
          <p:cNvSpPr>
            <a:spLocks noGrp="1"/>
          </p:cNvSpPr>
          <p:nvPr>
            <p:ph type="body" sz="quarter" idx="12" hasCustomPrompt="1"/>
          </p:nvPr>
        </p:nvSpPr>
        <p:spPr>
          <a:xfrm>
            <a:off x="1219199" y="4901438"/>
            <a:ext cx="4876799" cy="699383"/>
          </a:xfrm>
          <a:prstGeom prst="rect">
            <a:avLst/>
          </a:prstGeom>
        </p:spPr>
        <p:txBody>
          <a:bodyPr lIns="43200" tIns="0" rIns="0" bIns="0">
            <a:noAutofit/>
          </a:bodyPr>
          <a:lstStyle>
            <a:lvl1pPr marL="0" marR="0" indent="0" algn="l" defTabSz="914400" rtl="0" eaLnBrk="1" fontAlgn="auto" latinLnBrk="0" hangingPunct="1">
              <a:lnSpc>
                <a:spcPct val="110000"/>
              </a:lnSpc>
              <a:spcBef>
                <a:spcPts val="0"/>
              </a:spcBef>
              <a:spcAft>
                <a:spcPts val="0"/>
              </a:spcAft>
              <a:buClrTx/>
              <a:buSzTx/>
              <a:buFont typeface="Arial" panose="020B0604020202020204" pitchFamily="34" charset="0"/>
              <a:buNone/>
              <a:tabLst/>
              <a:defRPr sz="1500">
                <a:solidFill>
                  <a:srgbClr val="343D58"/>
                </a:solidFill>
                <a:latin typeface="Campton Book" panose="020B0004020102020203" pitchFamily="34" charset="0"/>
              </a:defRPr>
            </a:lvl1pPr>
            <a:lvl2pPr>
              <a:lnSpc>
                <a:spcPts val="1500"/>
              </a:lnSpc>
              <a:defRPr sz="1500">
                <a:latin typeface="Campton Book" panose="00000800000000000000" pitchFamily="50" charset="0"/>
              </a:defRPr>
            </a:lvl2pPr>
            <a:lvl3pPr>
              <a:lnSpc>
                <a:spcPts val="1500"/>
              </a:lnSpc>
              <a:defRPr sz="1500">
                <a:latin typeface="Campton Book" panose="00000800000000000000" pitchFamily="50" charset="0"/>
              </a:defRPr>
            </a:lvl3pPr>
            <a:lvl4pPr>
              <a:lnSpc>
                <a:spcPts val="1500"/>
              </a:lnSpc>
              <a:defRPr sz="1500">
                <a:latin typeface="Campton Book" panose="00000800000000000000" pitchFamily="50" charset="0"/>
              </a:defRPr>
            </a:lvl4pPr>
            <a:lvl5pPr>
              <a:lnSpc>
                <a:spcPts val="1500"/>
              </a:lnSpc>
              <a:defRPr sz="1500">
                <a:latin typeface="Campton Book" panose="00000800000000000000" pitchFamily="50" charset="0"/>
              </a:defRPr>
            </a:lvl5pPr>
          </a:lstStyle>
          <a:p>
            <a:pPr lvl="0"/>
            <a:r>
              <a:rPr lang="fi-FI"/>
              <a:t>Tähän esim. sovelletut palvelut tai projektin välietapin nimi (mieluiten yhdelle tai kahdelle riville)</a:t>
            </a:r>
          </a:p>
        </p:txBody>
      </p:sp>
      <p:sp>
        <p:nvSpPr>
          <p:cNvPr id="9" name="TextBox 8">
            <a:extLst>
              <a:ext uri="{FF2B5EF4-FFF2-40B4-BE49-F238E27FC236}">
                <a16:creationId xmlns:a16="http://schemas.microsoft.com/office/drawing/2014/main" id="{C42CF84A-6692-4469-AEBD-EC240AE44CBF}"/>
              </a:ext>
            </a:extLst>
          </p:cNvPr>
          <p:cNvSpPr txBox="1"/>
          <p:nvPr userDrawn="1"/>
        </p:nvSpPr>
        <p:spPr>
          <a:xfrm>
            <a:off x="1219199" y="5990950"/>
            <a:ext cx="2057249" cy="138499"/>
          </a:xfrm>
          <a:prstGeom prst="rect">
            <a:avLst/>
          </a:prstGeom>
          <a:noFill/>
        </p:spPr>
        <p:txBody>
          <a:bodyPr wrap="square" lIns="54000" tIns="0" rIns="0" bIns="0" rtlCol="0">
            <a:spAutoFit/>
          </a:bodyPr>
          <a:lstStyle/>
          <a:p>
            <a:pPr algn="l"/>
            <a:r>
              <a:rPr lang="en-US" sz="900" b="0">
                <a:solidFill>
                  <a:srgbClr val="343D58"/>
                </a:solidFill>
                <a:latin typeface="Campton Book" panose="020B0004020102020203" pitchFamily="34" charset="0"/>
              </a:rPr>
              <a:t>LINK Design and Development Oy</a:t>
            </a:r>
            <a:endParaRPr lang="fi-FI" sz="900" b="0">
              <a:solidFill>
                <a:srgbClr val="343D58"/>
              </a:solidFill>
              <a:latin typeface="Campton Book" panose="020B0004020102020203" pitchFamily="34" charset="0"/>
            </a:endParaRPr>
          </a:p>
        </p:txBody>
      </p:sp>
      <p:cxnSp>
        <p:nvCxnSpPr>
          <p:cNvPr id="15" name="Straight Connector 14">
            <a:extLst>
              <a:ext uri="{FF2B5EF4-FFF2-40B4-BE49-F238E27FC236}">
                <a16:creationId xmlns:a16="http://schemas.microsoft.com/office/drawing/2014/main" id="{6ABC7810-B468-497D-AB5D-099071915681}"/>
              </a:ext>
            </a:extLst>
          </p:cNvPr>
          <p:cNvCxnSpPr>
            <a:cxnSpLocks/>
          </p:cNvCxnSpPr>
          <p:nvPr userDrawn="1"/>
        </p:nvCxnSpPr>
        <p:spPr>
          <a:xfrm>
            <a:off x="3262012" y="6000844"/>
            <a:ext cx="0" cy="111229"/>
          </a:xfrm>
          <a:prstGeom prst="line">
            <a:avLst/>
          </a:prstGeom>
          <a:ln w="6350">
            <a:solidFill>
              <a:srgbClr val="343D58"/>
            </a:solidFill>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450133FA-D05D-4BE5-AD96-486CC44A24C2}"/>
              </a:ext>
            </a:extLst>
          </p:cNvPr>
          <p:cNvSpPr txBox="1"/>
          <p:nvPr userDrawn="1"/>
        </p:nvSpPr>
        <p:spPr>
          <a:xfrm>
            <a:off x="3336321" y="5992666"/>
            <a:ext cx="754219" cy="138499"/>
          </a:xfrm>
          <a:prstGeom prst="rect">
            <a:avLst/>
          </a:prstGeom>
          <a:noFill/>
        </p:spPr>
        <p:txBody>
          <a:bodyPr wrap="square" lIns="21600" tIns="0" rIns="0" bIns="0" rtlCol="0">
            <a:spAutoFit/>
          </a:bodyPr>
          <a:lstStyle/>
          <a:p>
            <a:pPr algn="l"/>
            <a:r>
              <a:rPr lang="en-US" sz="900" b="0">
                <a:solidFill>
                  <a:srgbClr val="343D58"/>
                </a:solidFill>
                <a:latin typeface="Campton Book" panose="020B0004020102020203" pitchFamily="34" charset="0"/>
              </a:rPr>
              <a:t>linkdesign.fi</a:t>
            </a:r>
            <a:endParaRPr lang="fi-FI" sz="900" b="0">
              <a:solidFill>
                <a:srgbClr val="343D58"/>
              </a:solidFill>
              <a:latin typeface="Campton Book" panose="020B0004020102020203" pitchFamily="34" charset="0"/>
            </a:endParaRPr>
          </a:p>
        </p:txBody>
      </p:sp>
    </p:spTree>
    <p:extLst>
      <p:ext uri="{BB962C8B-B14F-4D97-AF65-F5344CB8AC3E}">
        <p14:creationId xmlns:p14="http://schemas.microsoft.com/office/powerpoint/2010/main" val="2648581192"/>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Lyhyt otsikko pystykuvalla">
    <p:bg>
      <p:bgPr>
        <a:solidFill>
          <a:schemeClr val="bg1"/>
        </a:solidFill>
        <a:effectLst/>
      </p:bgPr>
    </p:bg>
    <p:spTree>
      <p:nvGrpSpPr>
        <p:cNvPr id="1" name=""/>
        <p:cNvGrpSpPr/>
        <p:nvPr/>
      </p:nvGrpSpPr>
      <p:grpSpPr>
        <a:xfrm>
          <a:off x="0" y="0"/>
          <a:ext cx="0" cy="0"/>
          <a:chOff x="0" y="0"/>
          <a:chExt cx="0" cy="0"/>
        </a:xfrm>
      </p:grpSpPr>
      <p:sp>
        <p:nvSpPr>
          <p:cNvPr id="19" name="Picture Placeholder 18">
            <a:extLst>
              <a:ext uri="{FF2B5EF4-FFF2-40B4-BE49-F238E27FC236}">
                <a16:creationId xmlns:a16="http://schemas.microsoft.com/office/drawing/2014/main" id="{9CA031E3-4A59-423C-99D0-A2C7C8A981FC}"/>
              </a:ext>
            </a:extLst>
          </p:cNvPr>
          <p:cNvSpPr>
            <a:spLocks noGrp="1"/>
          </p:cNvSpPr>
          <p:nvPr>
            <p:ph type="pic" sz="quarter" idx="13" hasCustomPrompt="1"/>
          </p:nvPr>
        </p:nvSpPr>
        <p:spPr>
          <a:xfrm>
            <a:off x="6178351" y="0"/>
            <a:ext cx="6013649" cy="6858000"/>
          </a:xfrm>
          <a:custGeom>
            <a:avLst/>
            <a:gdLst>
              <a:gd name="connsiteX0" fmla="*/ 1143000 w 6013649"/>
              <a:gd name="connsiteY0" fmla="*/ 0 h 6858000"/>
              <a:gd name="connsiteX1" fmla="*/ 2356050 w 6013649"/>
              <a:gd name="connsiteY1" fmla="*/ 0 h 6858000"/>
              <a:gd name="connsiteX2" fmla="*/ 3210579 w 6013649"/>
              <a:gd name="connsiteY2" fmla="*/ 0 h 6858000"/>
              <a:gd name="connsiteX3" fmla="*/ 3222504 w 6013649"/>
              <a:gd name="connsiteY3" fmla="*/ 0 h 6858000"/>
              <a:gd name="connsiteX4" fmla="*/ 3464123 w 6013649"/>
              <a:gd name="connsiteY4" fmla="*/ 0 h 6858000"/>
              <a:gd name="connsiteX5" fmla="*/ 3466161 w 6013649"/>
              <a:gd name="connsiteY5" fmla="*/ 0 h 6858000"/>
              <a:gd name="connsiteX6" fmla="*/ 3467100 w 6013649"/>
              <a:gd name="connsiteY6" fmla="*/ 0 h 6858000"/>
              <a:gd name="connsiteX7" fmla="*/ 3569655 w 6013649"/>
              <a:gd name="connsiteY7" fmla="*/ 0 h 6858000"/>
              <a:gd name="connsiteX8" fmla="*/ 6013648 w 6013649"/>
              <a:gd name="connsiteY8" fmla="*/ 0 h 6858000"/>
              <a:gd name="connsiteX9" fmla="*/ 6013649 w 6013649"/>
              <a:gd name="connsiteY9" fmla="*/ 0 h 6858000"/>
              <a:gd name="connsiteX10" fmla="*/ 6013649 w 6013649"/>
              <a:gd name="connsiteY10" fmla="*/ 6858000 h 6858000"/>
              <a:gd name="connsiteX11" fmla="*/ 6013648 w 6013649"/>
              <a:gd name="connsiteY11" fmla="*/ 6858000 h 6858000"/>
              <a:gd name="connsiteX12" fmla="*/ 3569655 w 6013649"/>
              <a:gd name="connsiteY12" fmla="*/ 6858000 h 6858000"/>
              <a:gd name="connsiteX13" fmla="*/ 3467100 w 6013649"/>
              <a:gd name="connsiteY13" fmla="*/ 6858000 h 6858000"/>
              <a:gd name="connsiteX14" fmla="*/ 3466161 w 6013649"/>
              <a:gd name="connsiteY14" fmla="*/ 6858000 h 6858000"/>
              <a:gd name="connsiteX15" fmla="*/ 3464123 w 6013649"/>
              <a:gd name="connsiteY15" fmla="*/ 6858000 h 6858000"/>
              <a:gd name="connsiteX16" fmla="*/ 3222504 w 6013649"/>
              <a:gd name="connsiteY16" fmla="*/ 6858000 h 6858000"/>
              <a:gd name="connsiteX17" fmla="*/ 3210579 w 6013649"/>
              <a:gd name="connsiteY17" fmla="*/ 6858000 h 6858000"/>
              <a:gd name="connsiteX18" fmla="*/ 2356050 w 6013649"/>
              <a:gd name="connsiteY18" fmla="*/ 6858000 h 6858000"/>
              <a:gd name="connsiteX19" fmla="*/ 1143000 w 6013649"/>
              <a:gd name="connsiteY19" fmla="*/ 6858000 h 6858000"/>
              <a:gd name="connsiteX20" fmla="*/ 1143000 w 6013649"/>
              <a:gd name="connsiteY20" fmla="*/ 5715000 h 6858000"/>
              <a:gd name="connsiteX21" fmla="*/ 0 w 6013649"/>
              <a:gd name="connsiteY21" fmla="*/ 4572000 h 6858000"/>
              <a:gd name="connsiteX22" fmla="*/ 1143000 w 6013649"/>
              <a:gd name="connsiteY22" fmla="*/ 3429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6013649" h="6858000">
                <a:moveTo>
                  <a:pt x="1143000" y="0"/>
                </a:moveTo>
                <a:lnTo>
                  <a:pt x="2356050" y="0"/>
                </a:lnTo>
                <a:lnTo>
                  <a:pt x="3210579" y="0"/>
                </a:lnTo>
                <a:lnTo>
                  <a:pt x="3222504" y="0"/>
                </a:lnTo>
                <a:lnTo>
                  <a:pt x="3464123" y="0"/>
                </a:lnTo>
                <a:lnTo>
                  <a:pt x="3466161" y="0"/>
                </a:lnTo>
                <a:lnTo>
                  <a:pt x="3467100" y="0"/>
                </a:lnTo>
                <a:lnTo>
                  <a:pt x="3569655" y="0"/>
                </a:lnTo>
                <a:lnTo>
                  <a:pt x="6013648" y="0"/>
                </a:lnTo>
                <a:lnTo>
                  <a:pt x="6013649" y="0"/>
                </a:lnTo>
                <a:lnTo>
                  <a:pt x="6013649" y="6858000"/>
                </a:lnTo>
                <a:lnTo>
                  <a:pt x="6013648" y="6858000"/>
                </a:lnTo>
                <a:lnTo>
                  <a:pt x="3569655" y="6858000"/>
                </a:lnTo>
                <a:lnTo>
                  <a:pt x="3467100" y="6858000"/>
                </a:lnTo>
                <a:lnTo>
                  <a:pt x="3466161" y="6858000"/>
                </a:lnTo>
                <a:lnTo>
                  <a:pt x="3464123" y="6858000"/>
                </a:lnTo>
                <a:lnTo>
                  <a:pt x="3222504" y="6858000"/>
                </a:lnTo>
                <a:lnTo>
                  <a:pt x="3210579" y="6858000"/>
                </a:lnTo>
                <a:lnTo>
                  <a:pt x="2356050" y="6858000"/>
                </a:lnTo>
                <a:lnTo>
                  <a:pt x="1143000" y="6858000"/>
                </a:lnTo>
                <a:lnTo>
                  <a:pt x="1143000" y="5715000"/>
                </a:lnTo>
                <a:cubicBezTo>
                  <a:pt x="1143000" y="5083810"/>
                  <a:pt x="631190" y="4572000"/>
                  <a:pt x="0" y="4572000"/>
                </a:cubicBezTo>
                <a:cubicBezTo>
                  <a:pt x="631190" y="4572000"/>
                  <a:pt x="1143000" y="4060190"/>
                  <a:pt x="1143000" y="3429000"/>
                </a:cubicBezTo>
                <a:close/>
              </a:path>
            </a:pathLst>
          </a:custGeom>
          <a:solidFill>
            <a:schemeClr val="bg1">
              <a:lumMod val="85000"/>
            </a:schemeClr>
          </a:solidFill>
        </p:spPr>
        <p:txBody>
          <a:bodyPr wrap="square">
            <a:noAutofit/>
          </a:bodyPr>
          <a:lstStyle>
            <a:lvl1pPr marL="0" indent="0">
              <a:buNone/>
              <a:defRPr sz="1500">
                <a:solidFill>
                  <a:srgbClr val="343D58"/>
                </a:solidFill>
                <a:latin typeface="Campton Book" panose="020B0004020102020203" pitchFamily="34" charset="0"/>
              </a:defRPr>
            </a:lvl1pPr>
          </a:lstStyle>
          <a:p>
            <a:r>
              <a:rPr lang="en-US"/>
              <a:t>                        </a:t>
            </a:r>
            <a:r>
              <a:rPr lang="en-US" err="1"/>
              <a:t>Lisää</a:t>
            </a:r>
            <a:r>
              <a:rPr lang="en-US"/>
              <a:t> </a:t>
            </a:r>
            <a:r>
              <a:rPr lang="en-US" err="1"/>
              <a:t>kuva</a:t>
            </a:r>
            <a:r>
              <a:rPr lang="en-US"/>
              <a:t> </a:t>
            </a:r>
            <a:r>
              <a:rPr lang="en-US" err="1"/>
              <a:t>klikkaamalla</a:t>
            </a:r>
            <a:r>
              <a:rPr lang="en-US"/>
              <a:t> </a:t>
            </a:r>
            <a:r>
              <a:rPr lang="en-US" err="1"/>
              <a:t>ikonia</a:t>
            </a:r>
            <a:endParaRPr lang="fi-FI"/>
          </a:p>
        </p:txBody>
      </p:sp>
      <p:sp>
        <p:nvSpPr>
          <p:cNvPr id="8" name="Text Placeholder 7">
            <a:extLst>
              <a:ext uri="{FF2B5EF4-FFF2-40B4-BE49-F238E27FC236}">
                <a16:creationId xmlns:a16="http://schemas.microsoft.com/office/drawing/2014/main" id="{327399EF-EE48-425E-8D5D-F38836251B28}"/>
              </a:ext>
            </a:extLst>
          </p:cNvPr>
          <p:cNvSpPr>
            <a:spLocks noGrp="1"/>
          </p:cNvSpPr>
          <p:nvPr userDrawn="1">
            <p:ph type="body" sz="quarter" idx="10" hasCustomPrompt="1"/>
          </p:nvPr>
        </p:nvSpPr>
        <p:spPr>
          <a:xfrm>
            <a:off x="1219200" y="2011113"/>
            <a:ext cx="4876799" cy="2079480"/>
          </a:xfrm>
          <a:prstGeom prst="rect">
            <a:avLst/>
          </a:prstGeom>
        </p:spPr>
        <p:txBody>
          <a:bodyPr wrap="square" lIns="0" tIns="0" rIns="0" bIns="0">
            <a:spAutoFit/>
          </a:bodyPr>
          <a:lstStyle>
            <a:lvl1pPr marL="0" indent="0" eaLnBrk="0" latinLnBrk="0">
              <a:lnSpc>
                <a:spcPts val="8000"/>
              </a:lnSpc>
              <a:spcBef>
                <a:spcPts val="0"/>
              </a:spcBef>
              <a:buNone/>
              <a:defRPr sz="8000" b="1">
                <a:solidFill>
                  <a:srgbClr val="343D58"/>
                </a:solidFill>
                <a:latin typeface="Campton Book" panose="020B0004020102020203" pitchFamily="34" charset="0"/>
              </a:defRPr>
            </a:lvl1pPr>
          </a:lstStyle>
          <a:p>
            <a:r>
              <a:rPr lang="en-US" err="1"/>
              <a:t>Lyhyt</a:t>
            </a:r>
            <a:r>
              <a:rPr lang="en-US"/>
              <a:t> </a:t>
            </a:r>
            <a:r>
              <a:rPr lang="en-US" err="1"/>
              <a:t>otsikko</a:t>
            </a:r>
            <a:r>
              <a:rPr lang="en-US"/>
              <a:t> </a:t>
            </a:r>
          </a:p>
        </p:txBody>
      </p:sp>
      <p:sp>
        <p:nvSpPr>
          <p:cNvPr id="53" name="Text Placeholder 5">
            <a:extLst>
              <a:ext uri="{FF2B5EF4-FFF2-40B4-BE49-F238E27FC236}">
                <a16:creationId xmlns:a16="http://schemas.microsoft.com/office/drawing/2014/main" id="{3B9D9E0F-7960-4D64-AEA5-97DFEB9016E1}"/>
              </a:ext>
            </a:extLst>
          </p:cNvPr>
          <p:cNvSpPr>
            <a:spLocks noGrp="1"/>
          </p:cNvSpPr>
          <p:nvPr>
            <p:ph type="body" sz="quarter" idx="11" hasCustomPrompt="1"/>
          </p:nvPr>
        </p:nvSpPr>
        <p:spPr>
          <a:xfrm>
            <a:off x="1219199" y="4653848"/>
            <a:ext cx="4876799" cy="405750"/>
          </a:xfrm>
          <a:prstGeom prst="rect">
            <a:avLst/>
          </a:prstGeom>
        </p:spPr>
        <p:txBody>
          <a:bodyPr lIns="54000" tIns="0" rIns="0" bIns="0">
            <a:normAutofit/>
          </a:bodyPr>
          <a:lstStyle>
            <a:lvl1pPr marL="0" indent="0">
              <a:buNone/>
              <a:defRPr sz="1500" b="1">
                <a:solidFill>
                  <a:srgbClr val="ED3B56"/>
                </a:solidFill>
                <a:latin typeface="Campton Book" panose="020B0004020102020203" pitchFamily="34" charset="0"/>
              </a:defRPr>
            </a:lvl1pPr>
          </a:lstStyle>
          <a:p>
            <a:pPr lvl="0"/>
            <a:r>
              <a:rPr lang="en-US"/>
              <a:t>YRITYSASIAKAS  </a:t>
            </a:r>
            <a:r>
              <a:rPr lang="fi-FI"/>
              <a:t>|</a:t>
            </a:r>
            <a:r>
              <a:rPr lang="en-US"/>
              <a:t>  VUOSI TAI PVM</a:t>
            </a:r>
            <a:endParaRPr lang="fi-FI"/>
          </a:p>
        </p:txBody>
      </p:sp>
      <p:sp>
        <p:nvSpPr>
          <p:cNvPr id="55" name="Text Placeholder 13">
            <a:extLst>
              <a:ext uri="{FF2B5EF4-FFF2-40B4-BE49-F238E27FC236}">
                <a16:creationId xmlns:a16="http://schemas.microsoft.com/office/drawing/2014/main" id="{7154701A-EC73-4C11-980C-B45F3356BFAE}"/>
              </a:ext>
            </a:extLst>
          </p:cNvPr>
          <p:cNvSpPr>
            <a:spLocks noGrp="1"/>
          </p:cNvSpPr>
          <p:nvPr>
            <p:ph type="body" sz="quarter" idx="12" hasCustomPrompt="1"/>
          </p:nvPr>
        </p:nvSpPr>
        <p:spPr>
          <a:xfrm>
            <a:off x="1219199" y="4901438"/>
            <a:ext cx="4876799" cy="699383"/>
          </a:xfrm>
          <a:prstGeom prst="rect">
            <a:avLst/>
          </a:prstGeom>
        </p:spPr>
        <p:txBody>
          <a:bodyPr lIns="43200" tIns="0" rIns="0" bIns="0">
            <a:noAutofit/>
          </a:bodyPr>
          <a:lstStyle>
            <a:lvl1pPr marL="0" marR="0" indent="0" algn="l" defTabSz="914400" rtl="0" eaLnBrk="1" fontAlgn="auto" latinLnBrk="0" hangingPunct="1">
              <a:lnSpc>
                <a:spcPct val="110000"/>
              </a:lnSpc>
              <a:spcBef>
                <a:spcPts val="0"/>
              </a:spcBef>
              <a:spcAft>
                <a:spcPts val="0"/>
              </a:spcAft>
              <a:buClrTx/>
              <a:buSzTx/>
              <a:buFont typeface="Arial" panose="020B0604020202020204" pitchFamily="34" charset="0"/>
              <a:buNone/>
              <a:tabLst/>
              <a:defRPr sz="1500">
                <a:solidFill>
                  <a:srgbClr val="343D58"/>
                </a:solidFill>
                <a:latin typeface="Campton Book" panose="020B0004020102020203" pitchFamily="34" charset="0"/>
              </a:defRPr>
            </a:lvl1pPr>
            <a:lvl2pPr>
              <a:lnSpc>
                <a:spcPts val="1500"/>
              </a:lnSpc>
              <a:defRPr sz="1500">
                <a:latin typeface="Campton Book" panose="00000800000000000000" pitchFamily="50" charset="0"/>
              </a:defRPr>
            </a:lvl2pPr>
            <a:lvl3pPr>
              <a:lnSpc>
                <a:spcPts val="1500"/>
              </a:lnSpc>
              <a:defRPr sz="1500">
                <a:latin typeface="Campton Book" panose="00000800000000000000" pitchFamily="50" charset="0"/>
              </a:defRPr>
            </a:lvl3pPr>
            <a:lvl4pPr>
              <a:lnSpc>
                <a:spcPts val="1500"/>
              </a:lnSpc>
              <a:defRPr sz="1500">
                <a:latin typeface="Campton Book" panose="00000800000000000000" pitchFamily="50" charset="0"/>
              </a:defRPr>
            </a:lvl4pPr>
            <a:lvl5pPr>
              <a:lnSpc>
                <a:spcPts val="1500"/>
              </a:lnSpc>
              <a:defRPr sz="1500">
                <a:latin typeface="Campton Book" panose="00000800000000000000" pitchFamily="50" charset="0"/>
              </a:defRPr>
            </a:lvl5pPr>
          </a:lstStyle>
          <a:p>
            <a:pPr lvl="0"/>
            <a:r>
              <a:rPr lang="fi-FI"/>
              <a:t>Tähän esim. sovelletut palvelut tai projektin välietapin nimi (mieluiten yhdelle tai kahdelle riville)</a:t>
            </a:r>
          </a:p>
        </p:txBody>
      </p:sp>
      <p:sp>
        <p:nvSpPr>
          <p:cNvPr id="9" name="TextBox 8">
            <a:extLst>
              <a:ext uri="{FF2B5EF4-FFF2-40B4-BE49-F238E27FC236}">
                <a16:creationId xmlns:a16="http://schemas.microsoft.com/office/drawing/2014/main" id="{C42CF84A-6692-4469-AEBD-EC240AE44CBF}"/>
              </a:ext>
            </a:extLst>
          </p:cNvPr>
          <p:cNvSpPr txBox="1"/>
          <p:nvPr userDrawn="1"/>
        </p:nvSpPr>
        <p:spPr>
          <a:xfrm>
            <a:off x="1960479" y="5990950"/>
            <a:ext cx="2057249" cy="138499"/>
          </a:xfrm>
          <a:prstGeom prst="rect">
            <a:avLst/>
          </a:prstGeom>
          <a:noFill/>
        </p:spPr>
        <p:txBody>
          <a:bodyPr wrap="square" lIns="54000" tIns="0" rIns="0" bIns="0" rtlCol="0">
            <a:spAutoFit/>
          </a:bodyPr>
          <a:lstStyle/>
          <a:p>
            <a:pPr algn="l"/>
            <a:r>
              <a:rPr lang="en-US" sz="900" b="0">
                <a:solidFill>
                  <a:srgbClr val="343D58"/>
                </a:solidFill>
                <a:latin typeface="Campton Book" panose="020B0004020102020203" pitchFamily="34" charset="0"/>
              </a:rPr>
              <a:t>LINK Design and Development Oy</a:t>
            </a:r>
            <a:endParaRPr lang="fi-FI" sz="900" b="0">
              <a:solidFill>
                <a:srgbClr val="343D58"/>
              </a:solidFill>
              <a:latin typeface="Campton Book" panose="020B0004020102020203" pitchFamily="34" charset="0"/>
            </a:endParaRPr>
          </a:p>
        </p:txBody>
      </p:sp>
      <p:cxnSp>
        <p:nvCxnSpPr>
          <p:cNvPr id="15" name="Straight Connector 14">
            <a:extLst>
              <a:ext uri="{FF2B5EF4-FFF2-40B4-BE49-F238E27FC236}">
                <a16:creationId xmlns:a16="http://schemas.microsoft.com/office/drawing/2014/main" id="{6ABC7810-B468-497D-AB5D-099071915681}"/>
              </a:ext>
            </a:extLst>
          </p:cNvPr>
          <p:cNvCxnSpPr>
            <a:cxnSpLocks/>
          </p:cNvCxnSpPr>
          <p:nvPr userDrawn="1"/>
        </p:nvCxnSpPr>
        <p:spPr>
          <a:xfrm>
            <a:off x="3997236" y="6000844"/>
            <a:ext cx="0" cy="111229"/>
          </a:xfrm>
          <a:prstGeom prst="line">
            <a:avLst/>
          </a:prstGeom>
          <a:ln w="6350">
            <a:solidFill>
              <a:srgbClr val="343D58"/>
            </a:solidFill>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450133FA-D05D-4BE5-AD96-486CC44A24C2}"/>
              </a:ext>
            </a:extLst>
          </p:cNvPr>
          <p:cNvSpPr txBox="1"/>
          <p:nvPr userDrawn="1"/>
        </p:nvSpPr>
        <p:spPr>
          <a:xfrm>
            <a:off x="4071545" y="5992666"/>
            <a:ext cx="754219" cy="138499"/>
          </a:xfrm>
          <a:prstGeom prst="rect">
            <a:avLst/>
          </a:prstGeom>
          <a:noFill/>
        </p:spPr>
        <p:txBody>
          <a:bodyPr wrap="square" lIns="21600" tIns="0" rIns="0" bIns="0" rtlCol="0">
            <a:spAutoFit/>
          </a:bodyPr>
          <a:lstStyle/>
          <a:p>
            <a:pPr algn="l"/>
            <a:r>
              <a:rPr lang="en-US" sz="900" b="0">
                <a:solidFill>
                  <a:srgbClr val="343D58"/>
                </a:solidFill>
                <a:latin typeface="Campton Book" panose="020B0004020102020203" pitchFamily="34" charset="0"/>
              </a:rPr>
              <a:t>linkdesign.fi</a:t>
            </a:r>
            <a:endParaRPr lang="fi-FI" sz="900" b="0">
              <a:solidFill>
                <a:srgbClr val="343D58"/>
              </a:solidFill>
              <a:latin typeface="Campton Book" panose="020B0004020102020203" pitchFamily="34" charset="0"/>
            </a:endParaRPr>
          </a:p>
        </p:txBody>
      </p:sp>
      <p:pic>
        <p:nvPicPr>
          <p:cNvPr id="2" name="Graphic 1">
            <a:extLst>
              <a:ext uri="{FF2B5EF4-FFF2-40B4-BE49-F238E27FC236}">
                <a16:creationId xmlns:a16="http://schemas.microsoft.com/office/drawing/2014/main" id="{51EA8F2B-EAC1-4A96-983E-5C9CE5774B4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271682" y="6006760"/>
            <a:ext cx="531459" cy="101230"/>
          </a:xfrm>
          <a:prstGeom prst="rect">
            <a:avLst/>
          </a:prstGeom>
        </p:spPr>
      </p:pic>
      <p:cxnSp>
        <p:nvCxnSpPr>
          <p:cNvPr id="13" name="Straight Connector 12">
            <a:extLst>
              <a:ext uri="{FF2B5EF4-FFF2-40B4-BE49-F238E27FC236}">
                <a16:creationId xmlns:a16="http://schemas.microsoft.com/office/drawing/2014/main" id="{837BD8A1-3668-4237-B080-389D9CDCFD79}"/>
              </a:ext>
            </a:extLst>
          </p:cNvPr>
          <p:cNvCxnSpPr>
            <a:cxnSpLocks/>
          </p:cNvCxnSpPr>
          <p:nvPr userDrawn="1"/>
        </p:nvCxnSpPr>
        <p:spPr>
          <a:xfrm>
            <a:off x="1913995" y="6000844"/>
            <a:ext cx="0" cy="111229"/>
          </a:xfrm>
          <a:prstGeom prst="line">
            <a:avLst/>
          </a:prstGeom>
          <a:ln w="6350">
            <a:solidFill>
              <a:srgbClr val="343D5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02372508"/>
      </p:ext>
    </p:extLst>
  </p:cSld>
  <p:clrMapOvr>
    <a:masterClrMapping/>
  </p:clrMapOvr>
  <p:extLst>
    <p:ext uri="{DCECCB84-F9BA-43D5-87BE-67443E8EF086}">
      <p15:sldGuideLst xmlns:p15="http://schemas.microsoft.com/office/powerpoint/2012/main"/>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arjouskansi, lyhyt otsikko">
    <p:bg>
      <p:bgPr>
        <a:solidFill>
          <a:schemeClr val="bg1"/>
        </a:solidFill>
        <a:effectLst/>
      </p:bgPr>
    </p:bg>
    <p:spTree>
      <p:nvGrpSpPr>
        <p:cNvPr id="1" name=""/>
        <p:cNvGrpSpPr/>
        <p:nvPr/>
      </p:nvGrpSpPr>
      <p:grpSpPr>
        <a:xfrm>
          <a:off x="0" y="0"/>
          <a:ext cx="0" cy="0"/>
          <a:chOff x="0" y="0"/>
          <a:chExt cx="0" cy="0"/>
        </a:xfrm>
      </p:grpSpPr>
      <p:sp>
        <p:nvSpPr>
          <p:cNvPr id="19" name="Picture Placeholder 18">
            <a:extLst>
              <a:ext uri="{FF2B5EF4-FFF2-40B4-BE49-F238E27FC236}">
                <a16:creationId xmlns:a16="http://schemas.microsoft.com/office/drawing/2014/main" id="{9CA031E3-4A59-423C-99D0-A2C7C8A981FC}"/>
              </a:ext>
            </a:extLst>
          </p:cNvPr>
          <p:cNvSpPr>
            <a:spLocks noGrp="1"/>
          </p:cNvSpPr>
          <p:nvPr>
            <p:ph type="pic" sz="quarter" idx="13" hasCustomPrompt="1"/>
          </p:nvPr>
        </p:nvSpPr>
        <p:spPr>
          <a:xfrm>
            <a:off x="6178351" y="0"/>
            <a:ext cx="6013649" cy="6858000"/>
          </a:xfrm>
          <a:custGeom>
            <a:avLst/>
            <a:gdLst>
              <a:gd name="connsiteX0" fmla="*/ 1143000 w 6013649"/>
              <a:gd name="connsiteY0" fmla="*/ 0 h 6858000"/>
              <a:gd name="connsiteX1" fmla="*/ 2356050 w 6013649"/>
              <a:gd name="connsiteY1" fmla="*/ 0 h 6858000"/>
              <a:gd name="connsiteX2" fmla="*/ 3210579 w 6013649"/>
              <a:gd name="connsiteY2" fmla="*/ 0 h 6858000"/>
              <a:gd name="connsiteX3" fmla="*/ 3222504 w 6013649"/>
              <a:gd name="connsiteY3" fmla="*/ 0 h 6858000"/>
              <a:gd name="connsiteX4" fmla="*/ 3464123 w 6013649"/>
              <a:gd name="connsiteY4" fmla="*/ 0 h 6858000"/>
              <a:gd name="connsiteX5" fmla="*/ 3466161 w 6013649"/>
              <a:gd name="connsiteY5" fmla="*/ 0 h 6858000"/>
              <a:gd name="connsiteX6" fmla="*/ 3467100 w 6013649"/>
              <a:gd name="connsiteY6" fmla="*/ 0 h 6858000"/>
              <a:gd name="connsiteX7" fmla="*/ 3569655 w 6013649"/>
              <a:gd name="connsiteY7" fmla="*/ 0 h 6858000"/>
              <a:gd name="connsiteX8" fmla="*/ 6013648 w 6013649"/>
              <a:gd name="connsiteY8" fmla="*/ 0 h 6858000"/>
              <a:gd name="connsiteX9" fmla="*/ 6013649 w 6013649"/>
              <a:gd name="connsiteY9" fmla="*/ 0 h 6858000"/>
              <a:gd name="connsiteX10" fmla="*/ 6013649 w 6013649"/>
              <a:gd name="connsiteY10" fmla="*/ 6858000 h 6858000"/>
              <a:gd name="connsiteX11" fmla="*/ 6013648 w 6013649"/>
              <a:gd name="connsiteY11" fmla="*/ 6858000 h 6858000"/>
              <a:gd name="connsiteX12" fmla="*/ 3569655 w 6013649"/>
              <a:gd name="connsiteY12" fmla="*/ 6858000 h 6858000"/>
              <a:gd name="connsiteX13" fmla="*/ 3467100 w 6013649"/>
              <a:gd name="connsiteY13" fmla="*/ 6858000 h 6858000"/>
              <a:gd name="connsiteX14" fmla="*/ 3466161 w 6013649"/>
              <a:gd name="connsiteY14" fmla="*/ 6858000 h 6858000"/>
              <a:gd name="connsiteX15" fmla="*/ 3464123 w 6013649"/>
              <a:gd name="connsiteY15" fmla="*/ 6858000 h 6858000"/>
              <a:gd name="connsiteX16" fmla="*/ 3222504 w 6013649"/>
              <a:gd name="connsiteY16" fmla="*/ 6858000 h 6858000"/>
              <a:gd name="connsiteX17" fmla="*/ 3210579 w 6013649"/>
              <a:gd name="connsiteY17" fmla="*/ 6858000 h 6858000"/>
              <a:gd name="connsiteX18" fmla="*/ 2356050 w 6013649"/>
              <a:gd name="connsiteY18" fmla="*/ 6858000 h 6858000"/>
              <a:gd name="connsiteX19" fmla="*/ 1143000 w 6013649"/>
              <a:gd name="connsiteY19" fmla="*/ 6858000 h 6858000"/>
              <a:gd name="connsiteX20" fmla="*/ 1143000 w 6013649"/>
              <a:gd name="connsiteY20" fmla="*/ 5715000 h 6858000"/>
              <a:gd name="connsiteX21" fmla="*/ 0 w 6013649"/>
              <a:gd name="connsiteY21" fmla="*/ 4572000 h 6858000"/>
              <a:gd name="connsiteX22" fmla="*/ 1143000 w 6013649"/>
              <a:gd name="connsiteY22" fmla="*/ 3429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6013649" h="6858000">
                <a:moveTo>
                  <a:pt x="1143000" y="0"/>
                </a:moveTo>
                <a:lnTo>
                  <a:pt x="2356050" y="0"/>
                </a:lnTo>
                <a:lnTo>
                  <a:pt x="3210579" y="0"/>
                </a:lnTo>
                <a:lnTo>
                  <a:pt x="3222504" y="0"/>
                </a:lnTo>
                <a:lnTo>
                  <a:pt x="3464123" y="0"/>
                </a:lnTo>
                <a:lnTo>
                  <a:pt x="3466161" y="0"/>
                </a:lnTo>
                <a:lnTo>
                  <a:pt x="3467100" y="0"/>
                </a:lnTo>
                <a:lnTo>
                  <a:pt x="3569655" y="0"/>
                </a:lnTo>
                <a:lnTo>
                  <a:pt x="6013648" y="0"/>
                </a:lnTo>
                <a:lnTo>
                  <a:pt x="6013649" y="0"/>
                </a:lnTo>
                <a:lnTo>
                  <a:pt x="6013649" y="6858000"/>
                </a:lnTo>
                <a:lnTo>
                  <a:pt x="6013648" y="6858000"/>
                </a:lnTo>
                <a:lnTo>
                  <a:pt x="3569655" y="6858000"/>
                </a:lnTo>
                <a:lnTo>
                  <a:pt x="3467100" y="6858000"/>
                </a:lnTo>
                <a:lnTo>
                  <a:pt x="3466161" y="6858000"/>
                </a:lnTo>
                <a:lnTo>
                  <a:pt x="3464123" y="6858000"/>
                </a:lnTo>
                <a:lnTo>
                  <a:pt x="3222504" y="6858000"/>
                </a:lnTo>
                <a:lnTo>
                  <a:pt x="3210579" y="6858000"/>
                </a:lnTo>
                <a:lnTo>
                  <a:pt x="2356050" y="6858000"/>
                </a:lnTo>
                <a:lnTo>
                  <a:pt x="1143000" y="6858000"/>
                </a:lnTo>
                <a:lnTo>
                  <a:pt x="1143000" y="5715000"/>
                </a:lnTo>
                <a:cubicBezTo>
                  <a:pt x="1143000" y="5083810"/>
                  <a:pt x="631190" y="4572000"/>
                  <a:pt x="0" y="4572000"/>
                </a:cubicBezTo>
                <a:cubicBezTo>
                  <a:pt x="631190" y="4572000"/>
                  <a:pt x="1143000" y="4060190"/>
                  <a:pt x="1143000" y="3429000"/>
                </a:cubicBezTo>
                <a:close/>
              </a:path>
            </a:pathLst>
          </a:custGeom>
          <a:solidFill>
            <a:schemeClr val="bg1">
              <a:lumMod val="85000"/>
            </a:schemeClr>
          </a:solidFill>
        </p:spPr>
        <p:txBody>
          <a:bodyPr wrap="square">
            <a:noAutofit/>
          </a:bodyPr>
          <a:lstStyle>
            <a:lvl1pPr marL="0" indent="0">
              <a:buNone/>
              <a:defRPr sz="1500">
                <a:solidFill>
                  <a:srgbClr val="343D58"/>
                </a:solidFill>
                <a:latin typeface="Campton Book" panose="020B0004020102020203" pitchFamily="34" charset="0"/>
              </a:defRPr>
            </a:lvl1pPr>
          </a:lstStyle>
          <a:p>
            <a:r>
              <a:rPr lang="en-US"/>
              <a:t>                        </a:t>
            </a:r>
            <a:r>
              <a:rPr lang="en-US" err="1"/>
              <a:t>Lisää</a:t>
            </a:r>
            <a:r>
              <a:rPr lang="en-US"/>
              <a:t> </a:t>
            </a:r>
            <a:r>
              <a:rPr lang="en-US" err="1"/>
              <a:t>kuva</a:t>
            </a:r>
            <a:r>
              <a:rPr lang="en-US"/>
              <a:t> </a:t>
            </a:r>
            <a:r>
              <a:rPr lang="en-US" err="1"/>
              <a:t>klikkaamalla</a:t>
            </a:r>
            <a:r>
              <a:rPr lang="en-US"/>
              <a:t> </a:t>
            </a:r>
            <a:r>
              <a:rPr lang="en-US" err="1"/>
              <a:t>ikonia</a:t>
            </a:r>
            <a:endParaRPr lang="fi-FI"/>
          </a:p>
        </p:txBody>
      </p:sp>
      <p:sp>
        <p:nvSpPr>
          <p:cNvPr id="23" name="Text Placeholder 7">
            <a:extLst>
              <a:ext uri="{FF2B5EF4-FFF2-40B4-BE49-F238E27FC236}">
                <a16:creationId xmlns:a16="http://schemas.microsoft.com/office/drawing/2014/main" id="{ECB9898F-6EEB-4DFF-BCB0-8AB8E100FB57}"/>
              </a:ext>
            </a:extLst>
          </p:cNvPr>
          <p:cNvSpPr>
            <a:spLocks noGrp="1"/>
          </p:cNvSpPr>
          <p:nvPr>
            <p:ph type="body" sz="quarter" idx="14" hasCustomPrompt="1"/>
          </p:nvPr>
        </p:nvSpPr>
        <p:spPr>
          <a:xfrm>
            <a:off x="1219201" y="2018380"/>
            <a:ext cx="4876799" cy="2079480"/>
          </a:xfrm>
          <a:prstGeom prst="rect">
            <a:avLst/>
          </a:prstGeom>
        </p:spPr>
        <p:txBody>
          <a:bodyPr wrap="square" lIns="0" tIns="0" rIns="0" bIns="0">
            <a:spAutoFit/>
          </a:bodyPr>
          <a:lstStyle>
            <a:lvl1pPr marL="0" indent="0" eaLnBrk="0" latinLnBrk="0">
              <a:lnSpc>
                <a:spcPts val="8000"/>
              </a:lnSpc>
              <a:spcBef>
                <a:spcPts val="0"/>
              </a:spcBef>
              <a:buNone/>
              <a:defRPr sz="8000" b="1">
                <a:solidFill>
                  <a:srgbClr val="343D58"/>
                </a:solidFill>
                <a:latin typeface="Campton Book" panose="020B0004020102020203" pitchFamily="34" charset="0"/>
              </a:defRPr>
            </a:lvl1pPr>
          </a:lstStyle>
          <a:p>
            <a:r>
              <a:rPr lang="en-US" err="1"/>
              <a:t>Lyhyt</a:t>
            </a:r>
            <a:r>
              <a:rPr lang="en-US"/>
              <a:t> </a:t>
            </a:r>
            <a:r>
              <a:rPr lang="en-US" err="1"/>
              <a:t>otsikko</a:t>
            </a:r>
            <a:r>
              <a:rPr lang="en-US"/>
              <a:t> </a:t>
            </a:r>
          </a:p>
        </p:txBody>
      </p:sp>
      <p:grpSp>
        <p:nvGrpSpPr>
          <p:cNvPr id="25" name="Group 24">
            <a:extLst>
              <a:ext uri="{FF2B5EF4-FFF2-40B4-BE49-F238E27FC236}">
                <a16:creationId xmlns:a16="http://schemas.microsoft.com/office/drawing/2014/main" id="{8E9B4BCB-9B47-4B9F-A4F2-DCC4D5689FF1}"/>
              </a:ext>
            </a:extLst>
          </p:cNvPr>
          <p:cNvGrpSpPr/>
          <p:nvPr userDrawn="1"/>
        </p:nvGrpSpPr>
        <p:grpSpPr>
          <a:xfrm>
            <a:off x="1219199" y="5984701"/>
            <a:ext cx="2871341" cy="140215"/>
            <a:chOff x="1219199" y="5988492"/>
            <a:chExt cx="2871341" cy="140215"/>
          </a:xfrm>
        </p:grpSpPr>
        <p:sp>
          <p:nvSpPr>
            <p:cNvPr id="26" name="TextBox 25">
              <a:extLst>
                <a:ext uri="{FF2B5EF4-FFF2-40B4-BE49-F238E27FC236}">
                  <a16:creationId xmlns:a16="http://schemas.microsoft.com/office/drawing/2014/main" id="{635336AE-8C91-4763-A966-94E679A67C81}"/>
                </a:ext>
              </a:extLst>
            </p:cNvPr>
            <p:cNvSpPr txBox="1"/>
            <p:nvPr userDrawn="1"/>
          </p:nvSpPr>
          <p:spPr>
            <a:xfrm>
              <a:off x="1219199" y="5988492"/>
              <a:ext cx="2057249" cy="138499"/>
            </a:xfrm>
            <a:prstGeom prst="rect">
              <a:avLst/>
            </a:prstGeom>
            <a:noFill/>
          </p:spPr>
          <p:txBody>
            <a:bodyPr wrap="square" lIns="54000" tIns="0" rIns="0" bIns="0" rtlCol="0">
              <a:spAutoFit/>
            </a:bodyPr>
            <a:lstStyle/>
            <a:p>
              <a:pPr algn="l"/>
              <a:r>
                <a:rPr lang="en-US" sz="900" b="0">
                  <a:solidFill>
                    <a:srgbClr val="343D58"/>
                  </a:solidFill>
                  <a:latin typeface="Campton Book" panose="020B0004020102020203" pitchFamily="34" charset="0"/>
                </a:rPr>
                <a:t>LINK Design and Development Oy</a:t>
              </a:r>
              <a:endParaRPr lang="fi-FI" sz="900" b="0">
                <a:solidFill>
                  <a:srgbClr val="343D58"/>
                </a:solidFill>
                <a:latin typeface="Campton Book" panose="020B0004020102020203" pitchFamily="34" charset="0"/>
              </a:endParaRPr>
            </a:p>
          </p:txBody>
        </p:sp>
        <p:cxnSp>
          <p:nvCxnSpPr>
            <p:cNvPr id="27" name="Straight Connector 26">
              <a:extLst>
                <a:ext uri="{FF2B5EF4-FFF2-40B4-BE49-F238E27FC236}">
                  <a16:creationId xmlns:a16="http://schemas.microsoft.com/office/drawing/2014/main" id="{C6D9E29C-4E2B-41EC-84D2-74EF305C56CD}"/>
                </a:ext>
              </a:extLst>
            </p:cNvPr>
            <p:cNvCxnSpPr>
              <a:cxnSpLocks/>
            </p:cNvCxnSpPr>
            <p:nvPr userDrawn="1"/>
          </p:nvCxnSpPr>
          <p:spPr>
            <a:xfrm>
              <a:off x="3262012" y="6000844"/>
              <a:ext cx="0" cy="111229"/>
            </a:xfrm>
            <a:prstGeom prst="line">
              <a:avLst/>
            </a:prstGeom>
            <a:ln w="6350">
              <a:solidFill>
                <a:srgbClr val="343D58"/>
              </a:solidFill>
            </a:ln>
          </p:spPr>
          <p:style>
            <a:lnRef idx="1">
              <a:schemeClr val="accent1"/>
            </a:lnRef>
            <a:fillRef idx="0">
              <a:schemeClr val="accent1"/>
            </a:fillRef>
            <a:effectRef idx="0">
              <a:schemeClr val="accent1"/>
            </a:effectRef>
            <a:fontRef idx="minor">
              <a:schemeClr val="tx1"/>
            </a:fontRef>
          </p:style>
        </p:cxnSp>
        <p:sp>
          <p:nvSpPr>
            <p:cNvPr id="28" name="TextBox 27">
              <a:extLst>
                <a:ext uri="{FF2B5EF4-FFF2-40B4-BE49-F238E27FC236}">
                  <a16:creationId xmlns:a16="http://schemas.microsoft.com/office/drawing/2014/main" id="{E951C9E6-1C04-4D40-A8AC-D350DC2C5E1D}"/>
                </a:ext>
              </a:extLst>
            </p:cNvPr>
            <p:cNvSpPr txBox="1"/>
            <p:nvPr userDrawn="1"/>
          </p:nvSpPr>
          <p:spPr>
            <a:xfrm>
              <a:off x="3336321" y="5990208"/>
              <a:ext cx="754219" cy="138499"/>
            </a:xfrm>
            <a:prstGeom prst="rect">
              <a:avLst/>
            </a:prstGeom>
            <a:noFill/>
          </p:spPr>
          <p:txBody>
            <a:bodyPr wrap="square" lIns="21600" tIns="0" rIns="0" bIns="0" rtlCol="0">
              <a:spAutoFit/>
            </a:bodyPr>
            <a:lstStyle/>
            <a:p>
              <a:pPr algn="l"/>
              <a:r>
                <a:rPr lang="en-US" sz="900" b="0">
                  <a:solidFill>
                    <a:srgbClr val="343D58"/>
                  </a:solidFill>
                  <a:latin typeface="Campton Book" panose="020B0004020102020203" pitchFamily="34" charset="0"/>
                </a:rPr>
                <a:t>linkdesign.fi</a:t>
              </a:r>
              <a:endParaRPr lang="fi-FI" sz="900" b="0">
                <a:solidFill>
                  <a:srgbClr val="343D58"/>
                </a:solidFill>
                <a:latin typeface="Campton Book" panose="020B0004020102020203" pitchFamily="34" charset="0"/>
              </a:endParaRPr>
            </a:p>
          </p:txBody>
        </p:sp>
      </p:grpSp>
      <p:sp>
        <p:nvSpPr>
          <p:cNvPr id="29" name="TextBox 28">
            <a:extLst>
              <a:ext uri="{FF2B5EF4-FFF2-40B4-BE49-F238E27FC236}">
                <a16:creationId xmlns:a16="http://schemas.microsoft.com/office/drawing/2014/main" id="{39F6E9BE-BD01-4C88-ABEC-D61AC1A0E3F4}"/>
              </a:ext>
            </a:extLst>
          </p:cNvPr>
          <p:cNvSpPr txBox="1"/>
          <p:nvPr userDrawn="1"/>
        </p:nvSpPr>
        <p:spPr>
          <a:xfrm>
            <a:off x="1219199" y="4893889"/>
            <a:ext cx="1310640" cy="693588"/>
          </a:xfrm>
          <a:prstGeom prst="rect">
            <a:avLst/>
          </a:prstGeom>
          <a:noFill/>
        </p:spPr>
        <p:txBody>
          <a:bodyPr wrap="none" lIns="54000" rtlCol="0">
            <a:spAutoFit/>
          </a:bodyPr>
          <a:lstStyle/>
          <a:p>
            <a:pPr>
              <a:lnSpc>
                <a:spcPct val="110000"/>
              </a:lnSpc>
            </a:pPr>
            <a:r>
              <a:rPr lang="en-US" sz="1200" b="1" err="1"/>
              <a:t>Tarjous</a:t>
            </a:r>
            <a:r>
              <a:rPr lang="en-US" sz="1200" b="1"/>
              <a:t>:</a:t>
            </a:r>
            <a:endParaRPr lang="en-US" sz="1200" b="0"/>
          </a:p>
          <a:p>
            <a:pPr>
              <a:lnSpc>
                <a:spcPct val="110000"/>
              </a:lnSpc>
            </a:pPr>
            <a:r>
              <a:rPr lang="en-US" sz="1200" b="1" err="1"/>
              <a:t>Pvm</a:t>
            </a:r>
            <a:r>
              <a:rPr lang="en-US" sz="1200" b="1"/>
              <a:t>:</a:t>
            </a:r>
            <a:endParaRPr lang="en-US" sz="1200" b="0"/>
          </a:p>
          <a:p>
            <a:pPr>
              <a:lnSpc>
                <a:spcPct val="110000"/>
              </a:lnSpc>
            </a:pPr>
            <a:r>
              <a:rPr lang="en-US" sz="1200" b="1" err="1"/>
              <a:t>Vastaanottaja</a:t>
            </a:r>
            <a:r>
              <a:rPr lang="en-US" sz="1200" b="1"/>
              <a:t>:</a:t>
            </a:r>
            <a:endParaRPr lang="fi-FI" sz="1200" b="0"/>
          </a:p>
        </p:txBody>
      </p:sp>
      <p:sp>
        <p:nvSpPr>
          <p:cNvPr id="30" name="Text Placeholder 14">
            <a:extLst>
              <a:ext uri="{FF2B5EF4-FFF2-40B4-BE49-F238E27FC236}">
                <a16:creationId xmlns:a16="http://schemas.microsoft.com/office/drawing/2014/main" id="{21E4FDDE-CCD9-4DD0-8760-2F089C4476F0}"/>
              </a:ext>
            </a:extLst>
          </p:cNvPr>
          <p:cNvSpPr>
            <a:spLocks noGrp="1"/>
          </p:cNvSpPr>
          <p:nvPr>
            <p:ph type="body" sz="quarter" idx="19" hasCustomPrompt="1"/>
          </p:nvPr>
        </p:nvSpPr>
        <p:spPr>
          <a:xfrm>
            <a:off x="1897674" y="4938633"/>
            <a:ext cx="3537836" cy="198337"/>
          </a:xfrm>
          <a:prstGeom prst="rect">
            <a:avLst/>
          </a:prstGeom>
        </p:spPr>
        <p:txBody>
          <a:bodyPr wrap="square" lIns="14400" tIns="0" rIns="0" bIns="0"/>
          <a:lstStyle>
            <a:lvl1pPr marL="0" marR="0" indent="0" algn="l" defTabSz="914400" rtl="0" eaLnBrk="1" fontAlgn="auto" latinLnBrk="0" hangingPunct="1">
              <a:lnSpc>
                <a:spcPct val="110000"/>
              </a:lnSpc>
              <a:spcBef>
                <a:spcPts val="0"/>
              </a:spcBef>
              <a:spcAft>
                <a:spcPts val="0"/>
              </a:spcAft>
              <a:buClrTx/>
              <a:buSzTx/>
              <a:buFont typeface="Arial" panose="020B0604020202020204" pitchFamily="34" charset="0"/>
              <a:buNone/>
              <a:tabLst/>
              <a:defRPr sz="1200" b="0">
                <a:solidFill>
                  <a:srgbClr val="343D58"/>
                </a:solidFill>
                <a:latin typeface="Campton Book" panose="020B0004020102020203" pitchFamily="34" charset="0"/>
              </a:defRPr>
            </a:lvl1pPr>
          </a:lstStyle>
          <a:p>
            <a:pPr marL="0" marR="0" lvl="0" indent="0" algn="l" defTabSz="914400" rtl="0" eaLnBrk="1" fontAlgn="auto" latinLnBrk="0" hangingPunct="1">
              <a:lnSpc>
                <a:spcPct val="110000"/>
              </a:lnSpc>
              <a:spcBef>
                <a:spcPts val="0"/>
              </a:spcBef>
              <a:spcAft>
                <a:spcPts val="0"/>
              </a:spcAft>
              <a:buClrTx/>
              <a:buSzTx/>
              <a:buFont typeface="Arial" panose="020B0604020202020204" pitchFamily="34" charset="0"/>
              <a:buNone/>
              <a:tabLst/>
              <a:defRPr/>
            </a:pPr>
            <a:r>
              <a:rPr lang="fi-FI"/>
              <a:t>LTXXXXXX_revX</a:t>
            </a:r>
            <a:endParaRPr lang="en-US"/>
          </a:p>
          <a:p>
            <a:pPr lvl="0"/>
            <a:endParaRPr lang="en-US"/>
          </a:p>
        </p:txBody>
      </p:sp>
      <p:sp>
        <p:nvSpPr>
          <p:cNvPr id="31" name="Text Placeholder 14">
            <a:extLst>
              <a:ext uri="{FF2B5EF4-FFF2-40B4-BE49-F238E27FC236}">
                <a16:creationId xmlns:a16="http://schemas.microsoft.com/office/drawing/2014/main" id="{A4429BE3-F71C-4015-815D-690139554F01}"/>
              </a:ext>
            </a:extLst>
          </p:cNvPr>
          <p:cNvSpPr>
            <a:spLocks noGrp="1"/>
          </p:cNvSpPr>
          <p:nvPr>
            <p:ph type="body" sz="quarter" idx="20" hasCustomPrompt="1"/>
          </p:nvPr>
        </p:nvSpPr>
        <p:spPr>
          <a:xfrm>
            <a:off x="1662612" y="5141398"/>
            <a:ext cx="3746025" cy="189372"/>
          </a:xfrm>
          <a:prstGeom prst="rect">
            <a:avLst/>
          </a:prstGeom>
        </p:spPr>
        <p:txBody>
          <a:bodyPr wrap="square" lIns="14400" tIns="0" rIns="0" bIns="0"/>
          <a:lstStyle>
            <a:lvl1pPr marL="0" marR="0" indent="0" algn="l" defTabSz="914400" rtl="0" eaLnBrk="1" fontAlgn="auto" latinLnBrk="0" hangingPunct="1">
              <a:lnSpc>
                <a:spcPct val="110000"/>
              </a:lnSpc>
              <a:spcBef>
                <a:spcPts val="0"/>
              </a:spcBef>
              <a:spcAft>
                <a:spcPts val="0"/>
              </a:spcAft>
              <a:buClrTx/>
              <a:buSzTx/>
              <a:buFont typeface="Arial" panose="020B0604020202020204" pitchFamily="34" charset="0"/>
              <a:buNone/>
              <a:tabLst/>
              <a:defRPr sz="1200" b="0">
                <a:solidFill>
                  <a:srgbClr val="343D58"/>
                </a:solidFill>
                <a:latin typeface="Campton Book" panose="020B0004020102020203" pitchFamily="34" charset="0"/>
              </a:defRPr>
            </a:lvl1pPr>
          </a:lstStyle>
          <a:p>
            <a:pPr marL="0" marR="0" lvl="0" indent="0" algn="l" defTabSz="914400" rtl="0" eaLnBrk="1" fontAlgn="auto" latinLnBrk="0" hangingPunct="1">
              <a:lnSpc>
                <a:spcPct val="110000"/>
              </a:lnSpc>
              <a:spcBef>
                <a:spcPts val="0"/>
              </a:spcBef>
              <a:spcAft>
                <a:spcPts val="0"/>
              </a:spcAft>
              <a:buClrTx/>
              <a:buSzTx/>
              <a:buFont typeface="Arial" panose="020B0604020202020204" pitchFamily="34" charset="0"/>
              <a:buNone/>
              <a:tabLst/>
              <a:defRPr/>
            </a:pPr>
            <a:r>
              <a:rPr lang="fi-FI"/>
              <a:t>XX.XX.20XX</a:t>
            </a:r>
            <a:endParaRPr lang="en-US"/>
          </a:p>
        </p:txBody>
      </p:sp>
      <p:sp>
        <p:nvSpPr>
          <p:cNvPr id="32" name="Text Placeholder 14">
            <a:extLst>
              <a:ext uri="{FF2B5EF4-FFF2-40B4-BE49-F238E27FC236}">
                <a16:creationId xmlns:a16="http://schemas.microsoft.com/office/drawing/2014/main" id="{611748EF-624C-4497-9E08-1B1722D79DA3}"/>
              </a:ext>
            </a:extLst>
          </p:cNvPr>
          <p:cNvSpPr>
            <a:spLocks noGrp="1"/>
          </p:cNvSpPr>
          <p:nvPr>
            <p:ph type="body" sz="quarter" idx="21" hasCustomPrompt="1"/>
          </p:nvPr>
        </p:nvSpPr>
        <p:spPr>
          <a:xfrm>
            <a:off x="2452284" y="5342721"/>
            <a:ext cx="2987349" cy="189372"/>
          </a:xfrm>
          <a:prstGeom prst="rect">
            <a:avLst/>
          </a:prstGeom>
        </p:spPr>
        <p:txBody>
          <a:bodyPr wrap="square" lIns="14400" tIns="0" rIns="0" bIns="0"/>
          <a:lstStyle>
            <a:lvl1pPr marL="0" marR="0" indent="0" algn="l" defTabSz="914400" rtl="0" eaLnBrk="1" fontAlgn="auto" latinLnBrk="0" hangingPunct="1">
              <a:lnSpc>
                <a:spcPct val="110000"/>
              </a:lnSpc>
              <a:spcBef>
                <a:spcPts val="0"/>
              </a:spcBef>
              <a:spcAft>
                <a:spcPts val="0"/>
              </a:spcAft>
              <a:buClrTx/>
              <a:buSzTx/>
              <a:buFont typeface="Arial" panose="020B0604020202020204" pitchFamily="34" charset="0"/>
              <a:buNone/>
              <a:tabLst/>
              <a:defRPr sz="1200" b="0">
                <a:solidFill>
                  <a:srgbClr val="343D58"/>
                </a:solidFill>
                <a:latin typeface="Campton Book" panose="020B0004020102020203" pitchFamily="34" charset="0"/>
              </a:defRPr>
            </a:lvl1pPr>
          </a:lstStyle>
          <a:p>
            <a:pPr marL="0" marR="0" lvl="0" indent="0" algn="l" defTabSz="914400" rtl="0" eaLnBrk="1" fontAlgn="auto" latinLnBrk="0" hangingPunct="1">
              <a:lnSpc>
                <a:spcPct val="110000"/>
              </a:lnSpc>
              <a:spcBef>
                <a:spcPts val="0"/>
              </a:spcBef>
              <a:spcAft>
                <a:spcPts val="0"/>
              </a:spcAft>
              <a:buClrTx/>
              <a:buSzTx/>
              <a:buFont typeface="Arial" panose="020B0604020202020204" pitchFamily="34" charset="0"/>
              <a:buNone/>
              <a:tabLst/>
              <a:defRPr/>
            </a:pPr>
            <a:r>
              <a:rPr lang="fi-FI"/>
              <a:t>Etunimi Sukunimi, Yritys</a:t>
            </a:r>
            <a:endParaRPr lang="en-US"/>
          </a:p>
        </p:txBody>
      </p:sp>
      <p:sp>
        <p:nvSpPr>
          <p:cNvPr id="13" name="TextBox 12">
            <a:extLst>
              <a:ext uri="{FF2B5EF4-FFF2-40B4-BE49-F238E27FC236}">
                <a16:creationId xmlns:a16="http://schemas.microsoft.com/office/drawing/2014/main" id="{56318393-7676-4440-ADAD-3B318F22889B}"/>
              </a:ext>
            </a:extLst>
          </p:cNvPr>
          <p:cNvSpPr txBox="1"/>
          <p:nvPr userDrawn="1"/>
        </p:nvSpPr>
        <p:spPr>
          <a:xfrm>
            <a:off x="1219200" y="4633490"/>
            <a:ext cx="1233084" cy="230832"/>
          </a:xfrm>
          <a:prstGeom prst="rect">
            <a:avLst/>
          </a:prstGeom>
          <a:noFill/>
        </p:spPr>
        <p:txBody>
          <a:bodyPr wrap="square" lIns="54000" tIns="0" rIns="0" bIns="0" rtlCol="0">
            <a:spAutoFit/>
          </a:bodyPr>
          <a:lstStyle/>
          <a:p>
            <a:r>
              <a:rPr lang="en-US" sz="1500" b="1">
                <a:solidFill>
                  <a:srgbClr val="ED3B56"/>
                </a:solidFill>
              </a:rPr>
              <a:t>TARJOUS  |</a:t>
            </a:r>
            <a:endParaRPr lang="fi-FI" sz="1500" b="1">
              <a:solidFill>
                <a:srgbClr val="ED3B56"/>
              </a:solidFill>
            </a:endParaRPr>
          </a:p>
        </p:txBody>
      </p:sp>
      <p:sp>
        <p:nvSpPr>
          <p:cNvPr id="3" name="Text Placeholder 2">
            <a:extLst>
              <a:ext uri="{FF2B5EF4-FFF2-40B4-BE49-F238E27FC236}">
                <a16:creationId xmlns:a16="http://schemas.microsoft.com/office/drawing/2014/main" id="{58D9A12B-7100-4138-A62A-80261E9CE3EC}"/>
              </a:ext>
            </a:extLst>
          </p:cNvPr>
          <p:cNvSpPr>
            <a:spLocks noGrp="1"/>
          </p:cNvSpPr>
          <p:nvPr>
            <p:ph type="body" sz="quarter" idx="22" hasCustomPrompt="1"/>
          </p:nvPr>
        </p:nvSpPr>
        <p:spPr>
          <a:xfrm>
            <a:off x="2424113" y="4653363"/>
            <a:ext cx="3976687" cy="260873"/>
          </a:xfrm>
          <a:prstGeom prst="rect">
            <a:avLst/>
          </a:prstGeom>
        </p:spPr>
        <p:txBody>
          <a:bodyPr lIns="54000" tIns="0" rIns="0" bIns="0"/>
          <a:lstStyle>
            <a:lvl1pPr marL="0" indent="0">
              <a:buNone/>
              <a:defRPr sz="1500" b="1">
                <a:solidFill>
                  <a:srgbClr val="ED3B56"/>
                </a:solidFill>
              </a:defRPr>
            </a:lvl1pPr>
          </a:lstStyle>
          <a:p>
            <a:pPr lvl="0"/>
            <a:r>
              <a:rPr lang="en-US" sz="1500" b="1"/>
              <a:t>ASIAKASYRITYS</a:t>
            </a:r>
            <a:endParaRPr lang="fi-FI"/>
          </a:p>
        </p:txBody>
      </p:sp>
    </p:spTree>
    <p:extLst>
      <p:ext uri="{BB962C8B-B14F-4D97-AF65-F5344CB8AC3E}">
        <p14:creationId xmlns:p14="http://schemas.microsoft.com/office/powerpoint/2010/main" val="3415070073"/>
      </p:ext>
    </p:extLst>
  </p:cSld>
  <p:clrMapOvr>
    <a:masterClrMapping/>
  </p:clrMapOvr>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Tarjouskansi, lyhyt otsikko">
    <p:bg>
      <p:bgPr>
        <a:solidFill>
          <a:schemeClr val="bg1"/>
        </a:solidFill>
        <a:effectLst/>
      </p:bgPr>
    </p:bg>
    <p:spTree>
      <p:nvGrpSpPr>
        <p:cNvPr id="1" name=""/>
        <p:cNvGrpSpPr/>
        <p:nvPr/>
      </p:nvGrpSpPr>
      <p:grpSpPr>
        <a:xfrm>
          <a:off x="0" y="0"/>
          <a:ext cx="0" cy="0"/>
          <a:chOff x="0" y="0"/>
          <a:chExt cx="0" cy="0"/>
        </a:xfrm>
      </p:grpSpPr>
      <p:sp>
        <p:nvSpPr>
          <p:cNvPr id="19" name="Picture Placeholder 18">
            <a:extLst>
              <a:ext uri="{FF2B5EF4-FFF2-40B4-BE49-F238E27FC236}">
                <a16:creationId xmlns:a16="http://schemas.microsoft.com/office/drawing/2014/main" id="{9CA031E3-4A59-423C-99D0-A2C7C8A981FC}"/>
              </a:ext>
            </a:extLst>
          </p:cNvPr>
          <p:cNvSpPr>
            <a:spLocks noGrp="1"/>
          </p:cNvSpPr>
          <p:nvPr>
            <p:ph type="pic" sz="quarter" idx="13" hasCustomPrompt="1"/>
          </p:nvPr>
        </p:nvSpPr>
        <p:spPr>
          <a:xfrm>
            <a:off x="6178351" y="0"/>
            <a:ext cx="6013649" cy="6858000"/>
          </a:xfrm>
          <a:custGeom>
            <a:avLst/>
            <a:gdLst>
              <a:gd name="connsiteX0" fmla="*/ 1143000 w 6013649"/>
              <a:gd name="connsiteY0" fmla="*/ 0 h 6858000"/>
              <a:gd name="connsiteX1" fmla="*/ 2356050 w 6013649"/>
              <a:gd name="connsiteY1" fmla="*/ 0 h 6858000"/>
              <a:gd name="connsiteX2" fmla="*/ 3210579 w 6013649"/>
              <a:gd name="connsiteY2" fmla="*/ 0 h 6858000"/>
              <a:gd name="connsiteX3" fmla="*/ 3222504 w 6013649"/>
              <a:gd name="connsiteY3" fmla="*/ 0 h 6858000"/>
              <a:gd name="connsiteX4" fmla="*/ 3464123 w 6013649"/>
              <a:gd name="connsiteY4" fmla="*/ 0 h 6858000"/>
              <a:gd name="connsiteX5" fmla="*/ 3466161 w 6013649"/>
              <a:gd name="connsiteY5" fmla="*/ 0 h 6858000"/>
              <a:gd name="connsiteX6" fmla="*/ 3467100 w 6013649"/>
              <a:gd name="connsiteY6" fmla="*/ 0 h 6858000"/>
              <a:gd name="connsiteX7" fmla="*/ 3569655 w 6013649"/>
              <a:gd name="connsiteY7" fmla="*/ 0 h 6858000"/>
              <a:gd name="connsiteX8" fmla="*/ 6013648 w 6013649"/>
              <a:gd name="connsiteY8" fmla="*/ 0 h 6858000"/>
              <a:gd name="connsiteX9" fmla="*/ 6013649 w 6013649"/>
              <a:gd name="connsiteY9" fmla="*/ 0 h 6858000"/>
              <a:gd name="connsiteX10" fmla="*/ 6013649 w 6013649"/>
              <a:gd name="connsiteY10" fmla="*/ 6858000 h 6858000"/>
              <a:gd name="connsiteX11" fmla="*/ 6013648 w 6013649"/>
              <a:gd name="connsiteY11" fmla="*/ 6858000 h 6858000"/>
              <a:gd name="connsiteX12" fmla="*/ 3569655 w 6013649"/>
              <a:gd name="connsiteY12" fmla="*/ 6858000 h 6858000"/>
              <a:gd name="connsiteX13" fmla="*/ 3467100 w 6013649"/>
              <a:gd name="connsiteY13" fmla="*/ 6858000 h 6858000"/>
              <a:gd name="connsiteX14" fmla="*/ 3466161 w 6013649"/>
              <a:gd name="connsiteY14" fmla="*/ 6858000 h 6858000"/>
              <a:gd name="connsiteX15" fmla="*/ 3464123 w 6013649"/>
              <a:gd name="connsiteY15" fmla="*/ 6858000 h 6858000"/>
              <a:gd name="connsiteX16" fmla="*/ 3222504 w 6013649"/>
              <a:gd name="connsiteY16" fmla="*/ 6858000 h 6858000"/>
              <a:gd name="connsiteX17" fmla="*/ 3210579 w 6013649"/>
              <a:gd name="connsiteY17" fmla="*/ 6858000 h 6858000"/>
              <a:gd name="connsiteX18" fmla="*/ 2356050 w 6013649"/>
              <a:gd name="connsiteY18" fmla="*/ 6858000 h 6858000"/>
              <a:gd name="connsiteX19" fmla="*/ 1143000 w 6013649"/>
              <a:gd name="connsiteY19" fmla="*/ 6858000 h 6858000"/>
              <a:gd name="connsiteX20" fmla="*/ 1143000 w 6013649"/>
              <a:gd name="connsiteY20" fmla="*/ 5715000 h 6858000"/>
              <a:gd name="connsiteX21" fmla="*/ 0 w 6013649"/>
              <a:gd name="connsiteY21" fmla="*/ 4572000 h 6858000"/>
              <a:gd name="connsiteX22" fmla="*/ 1143000 w 6013649"/>
              <a:gd name="connsiteY22" fmla="*/ 3429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6013649" h="6858000">
                <a:moveTo>
                  <a:pt x="1143000" y="0"/>
                </a:moveTo>
                <a:lnTo>
                  <a:pt x="2356050" y="0"/>
                </a:lnTo>
                <a:lnTo>
                  <a:pt x="3210579" y="0"/>
                </a:lnTo>
                <a:lnTo>
                  <a:pt x="3222504" y="0"/>
                </a:lnTo>
                <a:lnTo>
                  <a:pt x="3464123" y="0"/>
                </a:lnTo>
                <a:lnTo>
                  <a:pt x="3466161" y="0"/>
                </a:lnTo>
                <a:lnTo>
                  <a:pt x="3467100" y="0"/>
                </a:lnTo>
                <a:lnTo>
                  <a:pt x="3569655" y="0"/>
                </a:lnTo>
                <a:lnTo>
                  <a:pt x="6013648" y="0"/>
                </a:lnTo>
                <a:lnTo>
                  <a:pt x="6013649" y="0"/>
                </a:lnTo>
                <a:lnTo>
                  <a:pt x="6013649" y="6858000"/>
                </a:lnTo>
                <a:lnTo>
                  <a:pt x="6013648" y="6858000"/>
                </a:lnTo>
                <a:lnTo>
                  <a:pt x="3569655" y="6858000"/>
                </a:lnTo>
                <a:lnTo>
                  <a:pt x="3467100" y="6858000"/>
                </a:lnTo>
                <a:lnTo>
                  <a:pt x="3466161" y="6858000"/>
                </a:lnTo>
                <a:lnTo>
                  <a:pt x="3464123" y="6858000"/>
                </a:lnTo>
                <a:lnTo>
                  <a:pt x="3222504" y="6858000"/>
                </a:lnTo>
                <a:lnTo>
                  <a:pt x="3210579" y="6858000"/>
                </a:lnTo>
                <a:lnTo>
                  <a:pt x="2356050" y="6858000"/>
                </a:lnTo>
                <a:lnTo>
                  <a:pt x="1143000" y="6858000"/>
                </a:lnTo>
                <a:lnTo>
                  <a:pt x="1143000" y="5715000"/>
                </a:lnTo>
                <a:cubicBezTo>
                  <a:pt x="1143000" y="5083810"/>
                  <a:pt x="631190" y="4572000"/>
                  <a:pt x="0" y="4572000"/>
                </a:cubicBezTo>
                <a:cubicBezTo>
                  <a:pt x="631190" y="4572000"/>
                  <a:pt x="1143000" y="4060190"/>
                  <a:pt x="1143000" y="3429000"/>
                </a:cubicBezTo>
                <a:close/>
              </a:path>
            </a:pathLst>
          </a:custGeom>
          <a:solidFill>
            <a:schemeClr val="bg1">
              <a:lumMod val="85000"/>
            </a:schemeClr>
          </a:solidFill>
        </p:spPr>
        <p:txBody>
          <a:bodyPr wrap="square">
            <a:noAutofit/>
          </a:bodyPr>
          <a:lstStyle>
            <a:lvl1pPr marL="0" indent="0">
              <a:buNone/>
              <a:defRPr sz="1500">
                <a:solidFill>
                  <a:srgbClr val="343D58"/>
                </a:solidFill>
                <a:latin typeface="Campton Book" panose="020B0004020102020203" pitchFamily="34" charset="0"/>
              </a:defRPr>
            </a:lvl1pPr>
          </a:lstStyle>
          <a:p>
            <a:r>
              <a:rPr lang="en-US"/>
              <a:t>                        </a:t>
            </a:r>
            <a:r>
              <a:rPr lang="en-US" err="1"/>
              <a:t>Lisää</a:t>
            </a:r>
            <a:r>
              <a:rPr lang="en-US"/>
              <a:t> </a:t>
            </a:r>
            <a:r>
              <a:rPr lang="en-US" err="1"/>
              <a:t>kuva</a:t>
            </a:r>
            <a:r>
              <a:rPr lang="en-US"/>
              <a:t> </a:t>
            </a:r>
            <a:r>
              <a:rPr lang="en-US" err="1"/>
              <a:t>klikkaamalla</a:t>
            </a:r>
            <a:r>
              <a:rPr lang="en-US"/>
              <a:t> </a:t>
            </a:r>
            <a:r>
              <a:rPr lang="en-US" err="1"/>
              <a:t>ikonia</a:t>
            </a:r>
            <a:endParaRPr lang="fi-FI"/>
          </a:p>
        </p:txBody>
      </p:sp>
      <p:sp>
        <p:nvSpPr>
          <p:cNvPr id="23" name="Text Placeholder 7">
            <a:extLst>
              <a:ext uri="{FF2B5EF4-FFF2-40B4-BE49-F238E27FC236}">
                <a16:creationId xmlns:a16="http://schemas.microsoft.com/office/drawing/2014/main" id="{ECB9898F-6EEB-4DFF-BCB0-8AB8E100FB57}"/>
              </a:ext>
            </a:extLst>
          </p:cNvPr>
          <p:cNvSpPr>
            <a:spLocks noGrp="1"/>
          </p:cNvSpPr>
          <p:nvPr>
            <p:ph type="body" sz="quarter" idx="14" hasCustomPrompt="1"/>
          </p:nvPr>
        </p:nvSpPr>
        <p:spPr>
          <a:xfrm>
            <a:off x="1219201" y="2018380"/>
            <a:ext cx="4876799" cy="2079480"/>
          </a:xfrm>
          <a:prstGeom prst="rect">
            <a:avLst/>
          </a:prstGeom>
        </p:spPr>
        <p:txBody>
          <a:bodyPr wrap="square" lIns="0" tIns="0" rIns="0" bIns="0">
            <a:spAutoFit/>
          </a:bodyPr>
          <a:lstStyle>
            <a:lvl1pPr marL="0" indent="0" eaLnBrk="0" latinLnBrk="0">
              <a:lnSpc>
                <a:spcPts val="8000"/>
              </a:lnSpc>
              <a:spcBef>
                <a:spcPts val="0"/>
              </a:spcBef>
              <a:buNone/>
              <a:defRPr sz="8000" b="1">
                <a:solidFill>
                  <a:srgbClr val="343D58"/>
                </a:solidFill>
                <a:latin typeface="Campton Book" panose="020B0004020102020203" pitchFamily="34" charset="0"/>
              </a:defRPr>
            </a:lvl1pPr>
          </a:lstStyle>
          <a:p>
            <a:r>
              <a:rPr lang="en-US" err="1"/>
              <a:t>Lyhyt</a:t>
            </a:r>
            <a:r>
              <a:rPr lang="en-US"/>
              <a:t> </a:t>
            </a:r>
            <a:r>
              <a:rPr lang="en-US" err="1"/>
              <a:t>otsikko</a:t>
            </a:r>
            <a:r>
              <a:rPr lang="en-US"/>
              <a:t> </a:t>
            </a:r>
          </a:p>
        </p:txBody>
      </p:sp>
      <p:sp>
        <p:nvSpPr>
          <p:cNvPr id="29" name="TextBox 28">
            <a:extLst>
              <a:ext uri="{FF2B5EF4-FFF2-40B4-BE49-F238E27FC236}">
                <a16:creationId xmlns:a16="http://schemas.microsoft.com/office/drawing/2014/main" id="{39F6E9BE-BD01-4C88-ABEC-D61AC1A0E3F4}"/>
              </a:ext>
            </a:extLst>
          </p:cNvPr>
          <p:cNvSpPr txBox="1"/>
          <p:nvPr userDrawn="1"/>
        </p:nvSpPr>
        <p:spPr>
          <a:xfrm>
            <a:off x="1219199" y="4893889"/>
            <a:ext cx="1310640" cy="693588"/>
          </a:xfrm>
          <a:prstGeom prst="rect">
            <a:avLst/>
          </a:prstGeom>
          <a:noFill/>
        </p:spPr>
        <p:txBody>
          <a:bodyPr wrap="none" lIns="54000" rtlCol="0">
            <a:spAutoFit/>
          </a:bodyPr>
          <a:lstStyle/>
          <a:p>
            <a:pPr>
              <a:lnSpc>
                <a:spcPct val="110000"/>
              </a:lnSpc>
            </a:pPr>
            <a:r>
              <a:rPr lang="en-US" sz="1200" b="1" err="1"/>
              <a:t>Tarjous</a:t>
            </a:r>
            <a:r>
              <a:rPr lang="en-US" sz="1200" b="1"/>
              <a:t>:</a:t>
            </a:r>
            <a:endParaRPr lang="en-US" sz="1200" b="0"/>
          </a:p>
          <a:p>
            <a:pPr>
              <a:lnSpc>
                <a:spcPct val="110000"/>
              </a:lnSpc>
            </a:pPr>
            <a:r>
              <a:rPr lang="en-US" sz="1200" b="1" err="1"/>
              <a:t>Pvm</a:t>
            </a:r>
            <a:r>
              <a:rPr lang="en-US" sz="1200" b="1"/>
              <a:t>:</a:t>
            </a:r>
            <a:endParaRPr lang="en-US" sz="1200" b="0"/>
          </a:p>
          <a:p>
            <a:pPr>
              <a:lnSpc>
                <a:spcPct val="110000"/>
              </a:lnSpc>
            </a:pPr>
            <a:r>
              <a:rPr lang="en-US" sz="1200" b="1" err="1"/>
              <a:t>Vastaanottaja</a:t>
            </a:r>
            <a:r>
              <a:rPr lang="en-US" sz="1200" b="1"/>
              <a:t>:</a:t>
            </a:r>
            <a:endParaRPr lang="fi-FI" sz="1200" b="0"/>
          </a:p>
        </p:txBody>
      </p:sp>
      <p:sp>
        <p:nvSpPr>
          <p:cNvPr id="30" name="Text Placeholder 14">
            <a:extLst>
              <a:ext uri="{FF2B5EF4-FFF2-40B4-BE49-F238E27FC236}">
                <a16:creationId xmlns:a16="http://schemas.microsoft.com/office/drawing/2014/main" id="{21E4FDDE-CCD9-4DD0-8760-2F089C4476F0}"/>
              </a:ext>
            </a:extLst>
          </p:cNvPr>
          <p:cNvSpPr>
            <a:spLocks noGrp="1"/>
          </p:cNvSpPr>
          <p:nvPr>
            <p:ph type="body" sz="quarter" idx="19" hasCustomPrompt="1"/>
          </p:nvPr>
        </p:nvSpPr>
        <p:spPr>
          <a:xfrm>
            <a:off x="1897674" y="4938633"/>
            <a:ext cx="3537836" cy="198337"/>
          </a:xfrm>
          <a:prstGeom prst="rect">
            <a:avLst/>
          </a:prstGeom>
        </p:spPr>
        <p:txBody>
          <a:bodyPr wrap="square" lIns="14400" tIns="0" rIns="0" bIns="0"/>
          <a:lstStyle>
            <a:lvl1pPr marL="0" marR="0" indent="0" algn="l" defTabSz="914400" rtl="0" eaLnBrk="1" fontAlgn="auto" latinLnBrk="0" hangingPunct="1">
              <a:lnSpc>
                <a:spcPct val="110000"/>
              </a:lnSpc>
              <a:spcBef>
                <a:spcPts val="0"/>
              </a:spcBef>
              <a:spcAft>
                <a:spcPts val="0"/>
              </a:spcAft>
              <a:buClrTx/>
              <a:buSzTx/>
              <a:buFont typeface="Arial" panose="020B0604020202020204" pitchFamily="34" charset="0"/>
              <a:buNone/>
              <a:tabLst/>
              <a:defRPr sz="1200" b="0">
                <a:solidFill>
                  <a:srgbClr val="343D58"/>
                </a:solidFill>
                <a:latin typeface="Campton Book" panose="020B0004020102020203" pitchFamily="34" charset="0"/>
              </a:defRPr>
            </a:lvl1pPr>
          </a:lstStyle>
          <a:p>
            <a:pPr marL="0" marR="0" lvl="0" indent="0" algn="l" defTabSz="914400" rtl="0" eaLnBrk="1" fontAlgn="auto" latinLnBrk="0" hangingPunct="1">
              <a:lnSpc>
                <a:spcPct val="110000"/>
              </a:lnSpc>
              <a:spcBef>
                <a:spcPts val="0"/>
              </a:spcBef>
              <a:spcAft>
                <a:spcPts val="0"/>
              </a:spcAft>
              <a:buClrTx/>
              <a:buSzTx/>
              <a:buFont typeface="Arial" panose="020B0604020202020204" pitchFamily="34" charset="0"/>
              <a:buNone/>
              <a:tabLst/>
              <a:defRPr/>
            </a:pPr>
            <a:r>
              <a:rPr lang="fi-FI"/>
              <a:t>LTXXXXXX_revX</a:t>
            </a:r>
            <a:endParaRPr lang="en-US"/>
          </a:p>
          <a:p>
            <a:pPr lvl="0"/>
            <a:endParaRPr lang="en-US"/>
          </a:p>
        </p:txBody>
      </p:sp>
      <p:sp>
        <p:nvSpPr>
          <p:cNvPr id="31" name="Text Placeholder 14">
            <a:extLst>
              <a:ext uri="{FF2B5EF4-FFF2-40B4-BE49-F238E27FC236}">
                <a16:creationId xmlns:a16="http://schemas.microsoft.com/office/drawing/2014/main" id="{A4429BE3-F71C-4015-815D-690139554F01}"/>
              </a:ext>
            </a:extLst>
          </p:cNvPr>
          <p:cNvSpPr>
            <a:spLocks noGrp="1"/>
          </p:cNvSpPr>
          <p:nvPr>
            <p:ph type="body" sz="quarter" idx="20" hasCustomPrompt="1"/>
          </p:nvPr>
        </p:nvSpPr>
        <p:spPr>
          <a:xfrm>
            <a:off x="1662612" y="5141398"/>
            <a:ext cx="3746025" cy="189372"/>
          </a:xfrm>
          <a:prstGeom prst="rect">
            <a:avLst/>
          </a:prstGeom>
        </p:spPr>
        <p:txBody>
          <a:bodyPr wrap="square" lIns="14400" tIns="0" rIns="0" bIns="0"/>
          <a:lstStyle>
            <a:lvl1pPr marL="0" marR="0" indent="0" algn="l" defTabSz="914400" rtl="0" eaLnBrk="1" fontAlgn="auto" latinLnBrk="0" hangingPunct="1">
              <a:lnSpc>
                <a:spcPct val="110000"/>
              </a:lnSpc>
              <a:spcBef>
                <a:spcPts val="0"/>
              </a:spcBef>
              <a:spcAft>
                <a:spcPts val="0"/>
              </a:spcAft>
              <a:buClrTx/>
              <a:buSzTx/>
              <a:buFont typeface="Arial" panose="020B0604020202020204" pitchFamily="34" charset="0"/>
              <a:buNone/>
              <a:tabLst/>
              <a:defRPr sz="1200" b="0">
                <a:solidFill>
                  <a:srgbClr val="343D58"/>
                </a:solidFill>
                <a:latin typeface="Campton Book" panose="020B0004020102020203" pitchFamily="34" charset="0"/>
              </a:defRPr>
            </a:lvl1pPr>
          </a:lstStyle>
          <a:p>
            <a:pPr marL="0" marR="0" lvl="0" indent="0" algn="l" defTabSz="914400" rtl="0" eaLnBrk="1" fontAlgn="auto" latinLnBrk="0" hangingPunct="1">
              <a:lnSpc>
                <a:spcPct val="110000"/>
              </a:lnSpc>
              <a:spcBef>
                <a:spcPts val="0"/>
              </a:spcBef>
              <a:spcAft>
                <a:spcPts val="0"/>
              </a:spcAft>
              <a:buClrTx/>
              <a:buSzTx/>
              <a:buFont typeface="Arial" panose="020B0604020202020204" pitchFamily="34" charset="0"/>
              <a:buNone/>
              <a:tabLst/>
              <a:defRPr/>
            </a:pPr>
            <a:r>
              <a:rPr lang="fi-FI"/>
              <a:t>XX.XX.20XX</a:t>
            </a:r>
            <a:endParaRPr lang="en-US"/>
          </a:p>
        </p:txBody>
      </p:sp>
      <p:sp>
        <p:nvSpPr>
          <p:cNvPr id="32" name="Text Placeholder 14">
            <a:extLst>
              <a:ext uri="{FF2B5EF4-FFF2-40B4-BE49-F238E27FC236}">
                <a16:creationId xmlns:a16="http://schemas.microsoft.com/office/drawing/2014/main" id="{611748EF-624C-4497-9E08-1B1722D79DA3}"/>
              </a:ext>
            </a:extLst>
          </p:cNvPr>
          <p:cNvSpPr>
            <a:spLocks noGrp="1"/>
          </p:cNvSpPr>
          <p:nvPr>
            <p:ph type="body" sz="quarter" idx="21" hasCustomPrompt="1"/>
          </p:nvPr>
        </p:nvSpPr>
        <p:spPr>
          <a:xfrm>
            <a:off x="2452284" y="5342721"/>
            <a:ext cx="2987349" cy="189372"/>
          </a:xfrm>
          <a:prstGeom prst="rect">
            <a:avLst/>
          </a:prstGeom>
        </p:spPr>
        <p:txBody>
          <a:bodyPr wrap="square" lIns="14400" tIns="0" rIns="0" bIns="0"/>
          <a:lstStyle>
            <a:lvl1pPr marL="0" marR="0" indent="0" algn="l" defTabSz="914400" rtl="0" eaLnBrk="1" fontAlgn="auto" latinLnBrk="0" hangingPunct="1">
              <a:lnSpc>
                <a:spcPct val="110000"/>
              </a:lnSpc>
              <a:spcBef>
                <a:spcPts val="0"/>
              </a:spcBef>
              <a:spcAft>
                <a:spcPts val="0"/>
              </a:spcAft>
              <a:buClrTx/>
              <a:buSzTx/>
              <a:buFont typeface="Arial" panose="020B0604020202020204" pitchFamily="34" charset="0"/>
              <a:buNone/>
              <a:tabLst/>
              <a:defRPr sz="1200" b="0">
                <a:solidFill>
                  <a:srgbClr val="343D58"/>
                </a:solidFill>
                <a:latin typeface="Campton Book" panose="020B0004020102020203" pitchFamily="34" charset="0"/>
              </a:defRPr>
            </a:lvl1pPr>
          </a:lstStyle>
          <a:p>
            <a:pPr marL="0" marR="0" lvl="0" indent="0" algn="l" defTabSz="914400" rtl="0" eaLnBrk="1" fontAlgn="auto" latinLnBrk="0" hangingPunct="1">
              <a:lnSpc>
                <a:spcPct val="110000"/>
              </a:lnSpc>
              <a:spcBef>
                <a:spcPts val="0"/>
              </a:spcBef>
              <a:spcAft>
                <a:spcPts val="0"/>
              </a:spcAft>
              <a:buClrTx/>
              <a:buSzTx/>
              <a:buFont typeface="Arial" panose="020B0604020202020204" pitchFamily="34" charset="0"/>
              <a:buNone/>
              <a:tabLst/>
              <a:defRPr/>
            </a:pPr>
            <a:r>
              <a:rPr lang="fi-FI"/>
              <a:t>Etunimi Sukunimi, Yritys</a:t>
            </a:r>
            <a:endParaRPr lang="en-US"/>
          </a:p>
        </p:txBody>
      </p:sp>
      <p:sp>
        <p:nvSpPr>
          <p:cNvPr id="13" name="TextBox 12">
            <a:extLst>
              <a:ext uri="{FF2B5EF4-FFF2-40B4-BE49-F238E27FC236}">
                <a16:creationId xmlns:a16="http://schemas.microsoft.com/office/drawing/2014/main" id="{56318393-7676-4440-ADAD-3B318F22889B}"/>
              </a:ext>
            </a:extLst>
          </p:cNvPr>
          <p:cNvSpPr txBox="1"/>
          <p:nvPr userDrawn="1"/>
        </p:nvSpPr>
        <p:spPr>
          <a:xfrm>
            <a:off x="1219200" y="4633490"/>
            <a:ext cx="1233084" cy="230832"/>
          </a:xfrm>
          <a:prstGeom prst="rect">
            <a:avLst/>
          </a:prstGeom>
          <a:noFill/>
        </p:spPr>
        <p:txBody>
          <a:bodyPr wrap="square" lIns="54000" tIns="0" rIns="0" bIns="0" rtlCol="0">
            <a:spAutoFit/>
          </a:bodyPr>
          <a:lstStyle/>
          <a:p>
            <a:r>
              <a:rPr lang="en-US" sz="1500" b="1">
                <a:solidFill>
                  <a:srgbClr val="ED3B56"/>
                </a:solidFill>
              </a:rPr>
              <a:t>TARJOUS  |</a:t>
            </a:r>
            <a:endParaRPr lang="fi-FI" sz="1500" b="1">
              <a:solidFill>
                <a:srgbClr val="ED3B56"/>
              </a:solidFill>
            </a:endParaRPr>
          </a:p>
        </p:txBody>
      </p:sp>
      <p:sp>
        <p:nvSpPr>
          <p:cNvPr id="3" name="Text Placeholder 2">
            <a:extLst>
              <a:ext uri="{FF2B5EF4-FFF2-40B4-BE49-F238E27FC236}">
                <a16:creationId xmlns:a16="http://schemas.microsoft.com/office/drawing/2014/main" id="{58D9A12B-7100-4138-A62A-80261E9CE3EC}"/>
              </a:ext>
            </a:extLst>
          </p:cNvPr>
          <p:cNvSpPr>
            <a:spLocks noGrp="1"/>
          </p:cNvSpPr>
          <p:nvPr>
            <p:ph type="body" sz="quarter" idx="22" hasCustomPrompt="1"/>
          </p:nvPr>
        </p:nvSpPr>
        <p:spPr>
          <a:xfrm>
            <a:off x="2424113" y="4653363"/>
            <a:ext cx="3976687" cy="260873"/>
          </a:xfrm>
          <a:prstGeom prst="rect">
            <a:avLst/>
          </a:prstGeom>
        </p:spPr>
        <p:txBody>
          <a:bodyPr lIns="54000" tIns="0" rIns="0" bIns="0"/>
          <a:lstStyle>
            <a:lvl1pPr marL="0" indent="0">
              <a:buNone/>
              <a:defRPr sz="1500" b="1">
                <a:solidFill>
                  <a:srgbClr val="ED3B56"/>
                </a:solidFill>
              </a:defRPr>
            </a:lvl1pPr>
          </a:lstStyle>
          <a:p>
            <a:pPr lvl="0"/>
            <a:r>
              <a:rPr lang="en-US" sz="1500" b="1"/>
              <a:t>ASIAKASYRITYS</a:t>
            </a:r>
            <a:endParaRPr lang="fi-FI"/>
          </a:p>
        </p:txBody>
      </p:sp>
      <p:sp>
        <p:nvSpPr>
          <p:cNvPr id="14" name="TextBox 13">
            <a:extLst>
              <a:ext uri="{FF2B5EF4-FFF2-40B4-BE49-F238E27FC236}">
                <a16:creationId xmlns:a16="http://schemas.microsoft.com/office/drawing/2014/main" id="{B70F0EF0-730F-482E-B69E-77C1F9029675}"/>
              </a:ext>
            </a:extLst>
          </p:cNvPr>
          <p:cNvSpPr txBox="1"/>
          <p:nvPr userDrawn="1"/>
        </p:nvSpPr>
        <p:spPr>
          <a:xfrm>
            <a:off x="1960479" y="5990950"/>
            <a:ext cx="2057249" cy="138499"/>
          </a:xfrm>
          <a:prstGeom prst="rect">
            <a:avLst/>
          </a:prstGeom>
          <a:noFill/>
        </p:spPr>
        <p:txBody>
          <a:bodyPr wrap="square" lIns="54000" tIns="0" rIns="0" bIns="0" rtlCol="0">
            <a:spAutoFit/>
          </a:bodyPr>
          <a:lstStyle/>
          <a:p>
            <a:pPr algn="l"/>
            <a:r>
              <a:rPr lang="en-US" sz="900" b="0">
                <a:solidFill>
                  <a:srgbClr val="343D58"/>
                </a:solidFill>
                <a:latin typeface="Campton Book" panose="020B0004020102020203" pitchFamily="34" charset="0"/>
              </a:rPr>
              <a:t>LINK Design and Development Oy</a:t>
            </a:r>
            <a:endParaRPr lang="fi-FI" sz="900" b="0">
              <a:solidFill>
                <a:srgbClr val="343D58"/>
              </a:solidFill>
              <a:latin typeface="Campton Book" panose="020B0004020102020203" pitchFamily="34" charset="0"/>
            </a:endParaRPr>
          </a:p>
        </p:txBody>
      </p:sp>
      <p:cxnSp>
        <p:nvCxnSpPr>
          <p:cNvPr id="15" name="Straight Connector 14">
            <a:extLst>
              <a:ext uri="{FF2B5EF4-FFF2-40B4-BE49-F238E27FC236}">
                <a16:creationId xmlns:a16="http://schemas.microsoft.com/office/drawing/2014/main" id="{42601EBA-82D6-4635-BA95-015169973445}"/>
              </a:ext>
            </a:extLst>
          </p:cNvPr>
          <p:cNvCxnSpPr>
            <a:cxnSpLocks/>
          </p:cNvCxnSpPr>
          <p:nvPr userDrawn="1"/>
        </p:nvCxnSpPr>
        <p:spPr>
          <a:xfrm>
            <a:off x="3997236" y="6000844"/>
            <a:ext cx="0" cy="111229"/>
          </a:xfrm>
          <a:prstGeom prst="line">
            <a:avLst/>
          </a:prstGeom>
          <a:ln w="6350">
            <a:solidFill>
              <a:srgbClr val="343D58"/>
            </a:solidFill>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57246680-78A0-4626-AF87-6586A185D9D3}"/>
              </a:ext>
            </a:extLst>
          </p:cNvPr>
          <p:cNvSpPr txBox="1"/>
          <p:nvPr userDrawn="1"/>
        </p:nvSpPr>
        <p:spPr>
          <a:xfrm>
            <a:off x="4071545" y="5992666"/>
            <a:ext cx="754219" cy="138499"/>
          </a:xfrm>
          <a:prstGeom prst="rect">
            <a:avLst/>
          </a:prstGeom>
          <a:noFill/>
        </p:spPr>
        <p:txBody>
          <a:bodyPr wrap="square" lIns="21600" tIns="0" rIns="0" bIns="0" rtlCol="0">
            <a:spAutoFit/>
          </a:bodyPr>
          <a:lstStyle/>
          <a:p>
            <a:pPr algn="l"/>
            <a:r>
              <a:rPr lang="en-US" sz="900" b="0">
                <a:solidFill>
                  <a:srgbClr val="343D58"/>
                </a:solidFill>
                <a:latin typeface="Campton Book" panose="020B0004020102020203" pitchFamily="34" charset="0"/>
              </a:rPr>
              <a:t>linkdesign.fi</a:t>
            </a:r>
            <a:endParaRPr lang="fi-FI" sz="900" b="0">
              <a:solidFill>
                <a:srgbClr val="343D58"/>
              </a:solidFill>
              <a:latin typeface="Campton Book" panose="020B0004020102020203" pitchFamily="34" charset="0"/>
            </a:endParaRPr>
          </a:p>
        </p:txBody>
      </p:sp>
      <p:pic>
        <p:nvPicPr>
          <p:cNvPr id="17" name="Graphic 16">
            <a:extLst>
              <a:ext uri="{FF2B5EF4-FFF2-40B4-BE49-F238E27FC236}">
                <a16:creationId xmlns:a16="http://schemas.microsoft.com/office/drawing/2014/main" id="{7CB2E7B9-5B50-4C58-8796-C5F2A7DE741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271682" y="6006760"/>
            <a:ext cx="531459" cy="101230"/>
          </a:xfrm>
          <a:prstGeom prst="rect">
            <a:avLst/>
          </a:prstGeom>
        </p:spPr>
      </p:pic>
      <p:cxnSp>
        <p:nvCxnSpPr>
          <p:cNvPr id="18" name="Straight Connector 17">
            <a:extLst>
              <a:ext uri="{FF2B5EF4-FFF2-40B4-BE49-F238E27FC236}">
                <a16:creationId xmlns:a16="http://schemas.microsoft.com/office/drawing/2014/main" id="{9B3BC8FD-ED64-4299-9F78-2B0B6334DAC4}"/>
              </a:ext>
            </a:extLst>
          </p:cNvPr>
          <p:cNvCxnSpPr>
            <a:cxnSpLocks/>
          </p:cNvCxnSpPr>
          <p:nvPr userDrawn="1"/>
        </p:nvCxnSpPr>
        <p:spPr>
          <a:xfrm>
            <a:off x="1913995" y="6000844"/>
            <a:ext cx="0" cy="111229"/>
          </a:xfrm>
          <a:prstGeom prst="line">
            <a:avLst/>
          </a:prstGeom>
          <a:ln w="6350">
            <a:solidFill>
              <a:srgbClr val="343D5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15882502"/>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Keskimittainen otsikko pystykuvalla">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327399EF-EE48-425E-8D5D-F38836251B28}"/>
              </a:ext>
            </a:extLst>
          </p:cNvPr>
          <p:cNvSpPr>
            <a:spLocks noGrp="1"/>
          </p:cNvSpPr>
          <p:nvPr userDrawn="1">
            <p:ph type="body" sz="quarter" idx="10" hasCustomPrompt="1"/>
          </p:nvPr>
        </p:nvSpPr>
        <p:spPr>
          <a:xfrm>
            <a:off x="1219200" y="1862930"/>
            <a:ext cx="4876799" cy="2134943"/>
          </a:xfrm>
          <a:prstGeom prst="rect">
            <a:avLst/>
          </a:prstGeom>
        </p:spPr>
        <p:txBody>
          <a:bodyPr wrap="square" lIns="14400" tIns="0" rIns="0" bIns="0">
            <a:spAutoFit/>
          </a:bodyPr>
          <a:lstStyle>
            <a:lvl1pPr marL="0" indent="0" eaLnBrk="0" latinLnBrk="0">
              <a:lnSpc>
                <a:spcPts val="5500"/>
              </a:lnSpc>
              <a:spcBef>
                <a:spcPts val="0"/>
              </a:spcBef>
              <a:buNone/>
              <a:defRPr sz="5500" b="1">
                <a:solidFill>
                  <a:srgbClr val="343D58"/>
                </a:solidFill>
                <a:latin typeface="Campton Book" panose="00000800000000000000" pitchFamily="50" charset="0"/>
              </a:defRPr>
            </a:lvl1pPr>
          </a:lstStyle>
          <a:p>
            <a:r>
              <a:rPr lang="en-US" err="1"/>
              <a:t>Keski-mittainen</a:t>
            </a:r>
            <a:r>
              <a:rPr lang="en-US"/>
              <a:t> </a:t>
            </a:r>
            <a:r>
              <a:rPr lang="en-US" err="1"/>
              <a:t>otsikko</a:t>
            </a:r>
            <a:r>
              <a:rPr lang="en-US"/>
              <a:t> </a:t>
            </a:r>
          </a:p>
        </p:txBody>
      </p:sp>
      <p:sp>
        <p:nvSpPr>
          <p:cNvPr id="13" name="Text Placeholder 5">
            <a:extLst>
              <a:ext uri="{FF2B5EF4-FFF2-40B4-BE49-F238E27FC236}">
                <a16:creationId xmlns:a16="http://schemas.microsoft.com/office/drawing/2014/main" id="{9189CAD0-2005-421F-9B5B-E2F6CE1EBB67}"/>
              </a:ext>
            </a:extLst>
          </p:cNvPr>
          <p:cNvSpPr>
            <a:spLocks noGrp="1"/>
          </p:cNvSpPr>
          <p:nvPr>
            <p:ph type="body" sz="quarter" idx="11" hasCustomPrompt="1"/>
          </p:nvPr>
        </p:nvSpPr>
        <p:spPr>
          <a:xfrm>
            <a:off x="1219199" y="4653848"/>
            <a:ext cx="4876799" cy="346756"/>
          </a:xfrm>
          <a:prstGeom prst="rect">
            <a:avLst/>
          </a:prstGeom>
        </p:spPr>
        <p:txBody>
          <a:bodyPr lIns="54000" tIns="0" rIns="0" bIns="0">
            <a:normAutofit/>
          </a:bodyPr>
          <a:lstStyle>
            <a:lvl1pPr marL="0" indent="0">
              <a:buNone/>
              <a:defRPr sz="1500" b="1">
                <a:solidFill>
                  <a:srgbClr val="ED3B56"/>
                </a:solidFill>
                <a:latin typeface="Campton Book" panose="00000800000000000000" pitchFamily="50" charset="0"/>
              </a:defRPr>
            </a:lvl1pPr>
          </a:lstStyle>
          <a:p>
            <a:pPr lvl="0"/>
            <a:r>
              <a:rPr lang="en-US"/>
              <a:t>YRITYSASIAKAS  </a:t>
            </a:r>
            <a:r>
              <a:rPr lang="fi-FI"/>
              <a:t>|</a:t>
            </a:r>
            <a:r>
              <a:rPr lang="en-US"/>
              <a:t>  VUOSI TAI PVM</a:t>
            </a:r>
            <a:endParaRPr lang="fi-FI"/>
          </a:p>
        </p:txBody>
      </p:sp>
      <p:sp>
        <p:nvSpPr>
          <p:cNvPr id="15" name="Text Placeholder 13">
            <a:extLst>
              <a:ext uri="{FF2B5EF4-FFF2-40B4-BE49-F238E27FC236}">
                <a16:creationId xmlns:a16="http://schemas.microsoft.com/office/drawing/2014/main" id="{3663F82A-0BB5-485D-BBF7-28914081F3B8}"/>
              </a:ext>
            </a:extLst>
          </p:cNvPr>
          <p:cNvSpPr>
            <a:spLocks noGrp="1"/>
          </p:cNvSpPr>
          <p:nvPr>
            <p:ph type="body" sz="quarter" idx="12" hasCustomPrompt="1"/>
          </p:nvPr>
        </p:nvSpPr>
        <p:spPr>
          <a:xfrm>
            <a:off x="1219200" y="4899276"/>
            <a:ext cx="4876799" cy="657928"/>
          </a:xfrm>
          <a:prstGeom prst="rect">
            <a:avLst/>
          </a:prstGeom>
        </p:spPr>
        <p:txBody>
          <a:bodyPr lIns="43200" tIns="0" rIns="0" bIns="0">
            <a:noAutofit/>
          </a:bodyPr>
          <a:lstStyle>
            <a:lvl1pPr marL="0" marR="0" indent="0" algn="l" defTabSz="914400" rtl="0" eaLnBrk="1" fontAlgn="auto" latinLnBrk="0" hangingPunct="1">
              <a:lnSpc>
                <a:spcPct val="110000"/>
              </a:lnSpc>
              <a:spcBef>
                <a:spcPts val="0"/>
              </a:spcBef>
              <a:spcAft>
                <a:spcPts val="0"/>
              </a:spcAft>
              <a:buClrTx/>
              <a:buSzTx/>
              <a:buFont typeface="Arial" panose="020B0604020202020204" pitchFamily="34" charset="0"/>
              <a:buNone/>
              <a:tabLst/>
              <a:defRPr sz="1500" b="0">
                <a:solidFill>
                  <a:srgbClr val="343D58"/>
                </a:solidFill>
                <a:latin typeface="Campton Book" panose="020B0004020102020203" pitchFamily="34" charset="0"/>
              </a:defRPr>
            </a:lvl1pPr>
            <a:lvl2pPr>
              <a:lnSpc>
                <a:spcPts val="1500"/>
              </a:lnSpc>
              <a:defRPr sz="1500">
                <a:latin typeface="Campton Book" panose="00000800000000000000" pitchFamily="50" charset="0"/>
              </a:defRPr>
            </a:lvl2pPr>
            <a:lvl3pPr>
              <a:lnSpc>
                <a:spcPts val="1500"/>
              </a:lnSpc>
              <a:defRPr sz="1500">
                <a:latin typeface="Campton Book" panose="00000800000000000000" pitchFamily="50" charset="0"/>
              </a:defRPr>
            </a:lvl3pPr>
            <a:lvl4pPr>
              <a:lnSpc>
                <a:spcPts val="1500"/>
              </a:lnSpc>
              <a:defRPr sz="1500">
                <a:latin typeface="Campton Book" panose="00000800000000000000" pitchFamily="50" charset="0"/>
              </a:defRPr>
            </a:lvl4pPr>
            <a:lvl5pPr>
              <a:lnSpc>
                <a:spcPts val="1500"/>
              </a:lnSpc>
              <a:defRPr sz="1500">
                <a:latin typeface="Campton Book" panose="00000800000000000000" pitchFamily="50" charset="0"/>
              </a:defRPr>
            </a:lvl5pPr>
          </a:lstStyle>
          <a:p>
            <a:pPr lvl="0"/>
            <a:r>
              <a:rPr lang="fi-FI"/>
              <a:t>Tähän esim. sovelletut palvelut tai projektin välietapin nimi (mieluiten yhdelle tai kahdelle riville)</a:t>
            </a:r>
          </a:p>
        </p:txBody>
      </p:sp>
      <p:sp>
        <p:nvSpPr>
          <p:cNvPr id="10" name="TextBox 9">
            <a:extLst>
              <a:ext uri="{FF2B5EF4-FFF2-40B4-BE49-F238E27FC236}">
                <a16:creationId xmlns:a16="http://schemas.microsoft.com/office/drawing/2014/main" id="{F8579BDF-C084-4AB0-9E3D-0A1C14D76B46}"/>
              </a:ext>
            </a:extLst>
          </p:cNvPr>
          <p:cNvSpPr txBox="1"/>
          <p:nvPr userDrawn="1"/>
        </p:nvSpPr>
        <p:spPr>
          <a:xfrm>
            <a:off x="1219199" y="5988492"/>
            <a:ext cx="2057249" cy="138499"/>
          </a:xfrm>
          <a:prstGeom prst="rect">
            <a:avLst/>
          </a:prstGeom>
          <a:noFill/>
        </p:spPr>
        <p:txBody>
          <a:bodyPr wrap="square" lIns="54000" tIns="0" rIns="0" bIns="0" rtlCol="0">
            <a:spAutoFit/>
          </a:bodyPr>
          <a:lstStyle/>
          <a:p>
            <a:pPr algn="l"/>
            <a:r>
              <a:rPr lang="en-US" sz="900" b="0">
                <a:solidFill>
                  <a:srgbClr val="343D58"/>
                </a:solidFill>
                <a:latin typeface="Campton Book" panose="020B0004020102020203" pitchFamily="34" charset="0"/>
              </a:rPr>
              <a:t>LINK Design and Development Oy</a:t>
            </a:r>
            <a:endParaRPr lang="fi-FI" sz="900" b="0">
              <a:solidFill>
                <a:srgbClr val="343D58"/>
              </a:solidFill>
              <a:latin typeface="Campton Book" panose="020B0004020102020203" pitchFamily="34" charset="0"/>
            </a:endParaRPr>
          </a:p>
        </p:txBody>
      </p:sp>
      <p:cxnSp>
        <p:nvCxnSpPr>
          <p:cNvPr id="12" name="Straight Connector 11">
            <a:extLst>
              <a:ext uri="{FF2B5EF4-FFF2-40B4-BE49-F238E27FC236}">
                <a16:creationId xmlns:a16="http://schemas.microsoft.com/office/drawing/2014/main" id="{D89AC00A-C13E-492B-8A15-2C63DE29FD9B}"/>
              </a:ext>
            </a:extLst>
          </p:cNvPr>
          <p:cNvCxnSpPr>
            <a:cxnSpLocks/>
          </p:cNvCxnSpPr>
          <p:nvPr userDrawn="1"/>
        </p:nvCxnSpPr>
        <p:spPr>
          <a:xfrm>
            <a:off x="3262012" y="6000844"/>
            <a:ext cx="0" cy="111229"/>
          </a:xfrm>
          <a:prstGeom prst="line">
            <a:avLst/>
          </a:prstGeom>
          <a:ln w="6350">
            <a:solidFill>
              <a:srgbClr val="343D58"/>
            </a:solidFill>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752E110C-F624-4F14-8D7D-19D60254E154}"/>
              </a:ext>
            </a:extLst>
          </p:cNvPr>
          <p:cNvSpPr txBox="1"/>
          <p:nvPr userDrawn="1"/>
        </p:nvSpPr>
        <p:spPr>
          <a:xfrm>
            <a:off x="3336321" y="5990208"/>
            <a:ext cx="754219" cy="138499"/>
          </a:xfrm>
          <a:prstGeom prst="rect">
            <a:avLst/>
          </a:prstGeom>
          <a:noFill/>
        </p:spPr>
        <p:txBody>
          <a:bodyPr wrap="square" lIns="21600" tIns="0" rIns="0" bIns="0" rtlCol="0">
            <a:spAutoFit/>
          </a:bodyPr>
          <a:lstStyle/>
          <a:p>
            <a:pPr algn="l"/>
            <a:r>
              <a:rPr lang="en-US" sz="900" b="0">
                <a:solidFill>
                  <a:srgbClr val="343D58"/>
                </a:solidFill>
                <a:latin typeface="Campton Book" panose="020B0004020102020203" pitchFamily="34" charset="0"/>
              </a:rPr>
              <a:t>linkdesign.fi</a:t>
            </a:r>
            <a:endParaRPr lang="fi-FI" sz="900" b="0">
              <a:solidFill>
                <a:srgbClr val="343D58"/>
              </a:solidFill>
              <a:latin typeface="Campton Book" panose="020B0004020102020203" pitchFamily="34" charset="0"/>
            </a:endParaRPr>
          </a:p>
        </p:txBody>
      </p:sp>
      <p:sp>
        <p:nvSpPr>
          <p:cNvPr id="9" name="Picture Placeholder 8">
            <a:extLst>
              <a:ext uri="{FF2B5EF4-FFF2-40B4-BE49-F238E27FC236}">
                <a16:creationId xmlns:a16="http://schemas.microsoft.com/office/drawing/2014/main" id="{3F1A7BFB-B46A-42DC-80E1-296419E5C885}"/>
              </a:ext>
            </a:extLst>
          </p:cNvPr>
          <p:cNvSpPr>
            <a:spLocks noGrp="1"/>
          </p:cNvSpPr>
          <p:nvPr>
            <p:ph type="pic" sz="quarter" idx="13" hasCustomPrompt="1"/>
          </p:nvPr>
        </p:nvSpPr>
        <p:spPr>
          <a:xfrm>
            <a:off x="6178351" y="0"/>
            <a:ext cx="6013649" cy="6858000"/>
          </a:xfrm>
          <a:custGeom>
            <a:avLst/>
            <a:gdLst>
              <a:gd name="connsiteX0" fmla="*/ 1143000 w 6013649"/>
              <a:gd name="connsiteY0" fmla="*/ 0 h 6858000"/>
              <a:gd name="connsiteX1" fmla="*/ 2356050 w 6013649"/>
              <a:gd name="connsiteY1" fmla="*/ 0 h 6858000"/>
              <a:gd name="connsiteX2" fmla="*/ 3210579 w 6013649"/>
              <a:gd name="connsiteY2" fmla="*/ 0 h 6858000"/>
              <a:gd name="connsiteX3" fmla="*/ 3222504 w 6013649"/>
              <a:gd name="connsiteY3" fmla="*/ 0 h 6858000"/>
              <a:gd name="connsiteX4" fmla="*/ 3464123 w 6013649"/>
              <a:gd name="connsiteY4" fmla="*/ 0 h 6858000"/>
              <a:gd name="connsiteX5" fmla="*/ 3466161 w 6013649"/>
              <a:gd name="connsiteY5" fmla="*/ 0 h 6858000"/>
              <a:gd name="connsiteX6" fmla="*/ 3467100 w 6013649"/>
              <a:gd name="connsiteY6" fmla="*/ 0 h 6858000"/>
              <a:gd name="connsiteX7" fmla="*/ 3569655 w 6013649"/>
              <a:gd name="connsiteY7" fmla="*/ 0 h 6858000"/>
              <a:gd name="connsiteX8" fmla="*/ 6013648 w 6013649"/>
              <a:gd name="connsiteY8" fmla="*/ 0 h 6858000"/>
              <a:gd name="connsiteX9" fmla="*/ 6013649 w 6013649"/>
              <a:gd name="connsiteY9" fmla="*/ 0 h 6858000"/>
              <a:gd name="connsiteX10" fmla="*/ 6013649 w 6013649"/>
              <a:gd name="connsiteY10" fmla="*/ 6858000 h 6858000"/>
              <a:gd name="connsiteX11" fmla="*/ 6013648 w 6013649"/>
              <a:gd name="connsiteY11" fmla="*/ 6858000 h 6858000"/>
              <a:gd name="connsiteX12" fmla="*/ 3569655 w 6013649"/>
              <a:gd name="connsiteY12" fmla="*/ 6858000 h 6858000"/>
              <a:gd name="connsiteX13" fmla="*/ 3467100 w 6013649"/>
              <a:gd name="connsiteY13" fmla="*/ 6858000 h 6858000"/>
              <a:gd name="connsiteX14" fmla="*/ 3466161 w 6013649"/>
              <a:gd name="connsiteY14" fmla="*/ 6858000 h 6858000"/>
              <a:gd name="connsiteX15" fmla="*/ 3464123 w 6013649"/>
              <a:gd name="connsiteY15" fmla="*/ 6858000 h 6858000"/>
              <a:gd name="connsiteX16" fmla="*/ 3222504 w 6013649"/>
              <a:gd name="connsiteY16" fmla="*/ 6858000 h 6858000"/>
              <a:gd name="connsiteX17" fmla="*/ 3210579 w 6013649"/>
              <a:gd name="connsiteY17" fmla="*/ 6858000 h 6858000"/>
              <a:gd name="connsiteX18" fmla="*/ 2356050 w 6013649"/>
              <a:gd name="connsiteY18" fmla="*/ 6858000 h 6858000"/>
              <a:gd name="connsiteX19" fmla="*/ 1143000 w 6013649"/>
              <a:gd name="connsiteY19" fmla="*/ 6858000 h 6858000"/>
              <a:gd name="connsiteX20" fmla="*/ 1143000 w 6013649"/>
              <a:gd name="connsiteY20" fmla="*/ 5715000 h 6858000"/>
              <a:gd name="connsiteX21" fmla="*/ 0 w 6013649"/>
              <a:gd name="connsiteY21" fmla="*/ 4572000 h 6858000"/>
              <a:gd name="connsiteX22" fmla="*/ 1143000 w 6013649"/>
              <a:gd name="connsiteY22" fmla="*/ 3429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6013649" h="6858000">
                <a:moveTo>
                  <a:pt x="1143000" y="0"/>
                </a:moveTo>
                <a:lnTo>
                  <a:pt x="2356050" y="0"/>
                </a:lnTo>
                <a:lnTo>
                  <a:pt x="3210579" y="0"/>
                </a:lnTo>
                <a:lnTo>
                  <a:pt x="3222504" y="0"/>
                </a:lnTo>
                <a:lnTo>
                  <a:pt x="3464123" y="0"/>
                </a:lnTo>
                <a:lnTo>
                  <a:pt x="3466161" y="0"/>
                </a:lnTo>
                <a:lnTo>
                  <a:pt x="3467100" y="0"/>
                </a:lnTo>
                <a:lnTo>
                  <a:pt x="3569655" y="0"/>
                </a:lnTo>
                <a:lnTo>
                  <a:pt x="6013648" y="0"/>
                </a:lnTo>
                <a:lnTo>
                  <a:pt x="6013649" y="0"/>
                </a:lnTo>
                <a:lnTo>
                  <a:pt x="6013649" y="6858000"/>
                </a:lnTo>
                <a:lnTo>
                  <a:pt x="6013648" y="6858000"/>
                </a:lnTo>
                <a:lnTo>
                  <a:pt x="3569655" y="6858000"/>
                </a:lnTo>
                <a:lnTo>
                  <a:pt x="3467100" y="6858000"/>
                </a:lnTo>
                <a:lnTo>
                  <a:pt x="3466161" y="6858000"/>
                </a:lnTo>
                <a:lnTo>
                  <a:pt x="3464123" y="6858000"/>
                </a:lnTo>
                <a:lnTo>
                  <a:pt x="3222504" y="6858000"/>
                </a:lnTo>
                <a:lnTo>
                  <a:pt x="3210579" y="6858000"/>
                </a:lnTo>
                <a:lnTo>
                  <a:pt x="2356050" y="6858000"/>
                </a:lnTo>
                <a:lnTo>
                  <a:pt x="1143000" y="6858000"/>
                </a:lnTo>
                <a:lnTo>
                  <a:pt x="1143000" y="5715000"/>
                </a:lnTo>
                <a:cubicBezTo>
                  <a:pt x="1143000" y="5083810"/>
                  <a:pt x="631190" y="4572000"/>
                  <a:pt x="0" y="4572000"/>
                </a:cubicBezTo>
                <a:cubicBezTo>
                  <a:pt x="631190" y="4572000"/>
                  <a:pt x="1143000" y="4060190"/>
                  <a:pt x="1143000" y="3429000"/>
                </a:cubicBezTo>
                <a:close/>
              </a:path>
            </a:pathLst>
          </a:custGeom>
          <a:solidFill>
            <a:schemeClr val="bg1">
              <a:lumMod val="85000"/>
            </a:schemeClr>
          </a:solidFill>
        </p:spPr>
        <p:txBody>
          <a:bodyPr wrap="square">
            <a:noAutofit/>
          </a:bodyPr>
          <a:lstStyle>
            <a:lvl1pPr marL="0" indent="0">
              <a:buNone/>
              <a:defRPr sz="1500">
                <a:solidFill>
                  <a:srgbClr val="343D58"/>
                </a:solidFill>
                <a:latin typeface="Campton Book" panose="020B0004020102020203" pitchFamily="34" charset="0"/>
              </a:defRPr>
            </a:lvl1pPr>
          </a:lstStyle>
          <a:p>
            <a:r>
              <a:rPr lang="en-US"/>
              <a:t>                        </a:t>
            </a:r>
            <a:r>
              <a:rPr lang="en-US" err="1"/>
              <a:t>Lisää</a:t>
            </a:r>
            <a:r>
              <a:rPr lang="en-US"/>
              <a:t> </a:t>
            </a:r>
            <a:r>
              <a:rPr lang="en-US" err="1"/>
              <a:t>kuva</a:t>
            </a:r>
            <a:r>
              <a:rPr lang="en-US"/>
              <a:t> </a:t>
            </a:r>
            <a:r>
              <a:rPr lang="en-US" err="1"/>
              <a:t>klikkaamalla</a:t>
            </a:r>
            <a:r>
              <a:rPr lang="en-US"/>
              <a:t> </a:t>
            </a:r>
            <a:r>
              <a:rPr lang="en-US" err="1"/>
              <a:t>ikonia</a:t>
            </a:r>
            <a:endParaRPr lang="fi-FI"/>
          </a:p>
        </p:txBody>
      </p:sp>
    </p:spTree>
    <p:extLst>
      <p:ext uri="{BB962C8B-B14F-4D97-AF65-F5344CB8AC3E}">
        <p14:creationId xmlns:p14="http://schemas.microsoft.com/office/powerpoint/2010/main" val="2673521958"/>
      </p:ext>
    </p:extLst>
  </p:cSld>
  <p:clrMapOvr>
    <a:masterClrMapping/>
  </p:clrMapOvr>
  <p:extLst>
    <p:ext uri="{DCECCB84-F9BA-43D5-87BE-67443E8EF086}">
      <p15:sldGuideLst xmlns:p15="http://schemas.microsoft.com/office/powerpoint/2012/main"/>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Keskimittainen otsikko pystykuvalla">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327399EF-EE48-425E-8D5D-F38836251B28}"/>
              </a:ext>
            </a:extLst>
          </p:cNvPr>
          <p:cNvSpPr>
            <a:spLocks noGrp="1"/>
          </p:cNvSpPr>
          <p:nvPr userDrawn="1">
            <p:ph type="body" sz="quarter" idx="10" hasCustomPrompt="1"/>
          </p:nvPr>
        </p:nvSpPr>
        <p:spPr>
          <a:xfrm>
            <a:off x="1219200" y="1862930"/>
            <a:ext cx="4876799" cy="2134943"/>
          </a:xfrm>
          <a:prstGeom prst="rect">
            <a:avLst/>
          </a:prstGeom>
        </p:spPr>
        <p:txBody>
          <a:bodyPr wrap="square" lIns="14400" tIns="0" rIns="0" bIns="0">
            <a:spAutoFit/>
          </a:bodyPr>
          <a:lstStyle>
            <a:lvl1pPr marL="0" indent="0" eaLnBrk="0" latinLnBrk="0">
              <a:lnSpc>
                <a:spcPts val="5500"/>
              </a:lnSpc>
              <a:spcBef>
                <a:spcPts val="0"/>
              </a:spcBef>
              <a:buNone/>
              <a:defRPr sz="5500" b="1">
                <a:solidFill>
                  <a:srgbClr val="343D58"/>
                </a:solidFill>
                <a:latin typeface="Campton Book" panose="00000800000000000000" pitchFamily="50" charset="0"/>
              </a:defRPr>
            </a:lvl1pPr>
          </a:lstStyle>
          <a:p>
            <a:r>
              <a:rPr lang="en-US" err="1"/>
              <a:t>Keski-mittainen</a:t>
            </a:r>
            <a:r>
              <a:rPr lang="en-US"/>
              <a:t> </a:t>
            </a:r>
            <a:r>
              <a:rPr lang="en-US" err="1"/>
              <a:t>otsikko</a:t>
            </a:r>
            <a:r>
              <a:rPr lang="en-US"/>
              <a:t> </a:t>
            </a:r>
          </a:p>
        </p:txBody>
      </p:sp>
      <p:sp>
        <p:nvSpPr>
          <p:cNvPr id="13" name="Text Placeholder 5">
            <a:extLst>
              <a:ext uri="{FF2B5EF4-FFF2-40B4-BE49-F238E27FC236}">
                <a16:creationId xmlns:a16="http://schemas.microsoft.com/office/drawing/2014/main" id="{9189CAD0-2005-421F-9B5B-E2F6CE1EBB67}"/>
              </a:ext>
            </a:extLst>
          </p:cNvPr>
          <p:cNvSpPr>
            <a:spLocks noGrp="1"/>
          </p:cNvSpPr>
          <p:nvPr>
            <p:ph type="body" sz="quarter" idx="11" hasCustomPrompt="1"/>
          </p:nvPr>
        </p:nvSpPr>
        <p:spPr>
          <a:xfrm>
            <a:off x="1219199" y="4653848"/>
            <a:ext cx="4876799" cy="346756"/>
          </a:xfrm>
          <a:prstGeom prst="rect">
            <a:avLst/>
          </a:prstGeom>
        </p:spPr>
        <p:txBody>
          <a:bodyPr lIns="54000" tIns="0" rIns="0" bIns="0">
            <a:normAutofit/>
          </a:bodyPr>
          <a:lstStyle>
            <a:lvl1pPr marL="0" indent="0">
              <a:buNone/>
              <a:defRPr sz="1500" b="1">
                <a:solidFill>
                  <a:srgbClr val="ED3B56"/>
                </a:solidFill>
                <a:latin typeface="Campton Book" panose="00000800000000000000" pitchFamily="50" charset="0"/>
              </a:defRPr>
            </a:lvl1pPr>
          </a:lstStyle>
          <a:p>
            <a:pPr lvl="0"/>
            <a:r>
              <a:rPr lang="en-US"/>
              <a:t>YRITYSASIAKAS  </a:t>
            </a:r>
            <a:r>
              <a:rPr lang="fi-FI"/>
              <a:t>|</a:t>
            </a:r>
            <a:r>
              <a:rPr lang="en-US"/>
              <a:t>  VUOSI TAI PVM</a:t>
            </a:r>
            <a:endParaRPr lang="fi-FI"/>
          </a:p>
        </p:txBody>
      </p:sp>
      <p:sp>
        <p:nvSpPr>
          <p:cNvPr id="15" name="Text Placeholder 13">
            <a:extLst>
              <a:ext uri="{FF2B5EF4-FFF2-40B4-BE49-F238E27FC236}">
                <a16:creationId xmlns:a16="http://schemas.microsoft.com/office/drawing/2014/main" id="{3663F82A-0BB5-485D-BBF7-28914081F3B8}"/>
              </a:ext>
            </a:extLst>
          </p:cNvPr>
          <p:cNvSpPr>
            <a:spLocks noGrp="1"/>
          </p:cNvSpPr>
          <p:nvPr>
            <p:ph type="body" sz="quarter" idx="12" hasCustomPrompt="1"/>
          </p:nvPr>
        </p:nvSpPr>
        <p:spPr>
          <a:xfrm>
            <a:off x="1219200" y="4899276"/>
            <a:ext cx="4876799" cy="657928"/>
          </a:xfrm>
          <a:prstGeom prst="rect">
            <a:avLst/>
          </a:prstGeom>
        </p:spPr>
        <p:txBody>
          <a:bodyPr lIns="43200" tIns="0" rIns="0" bIns="0">
            <a:noAutofit/>
          </a:bodyPr>
          <a:lstStyle>
            <a:lvl1pPr marL="0" marR="0" indent="0" algn="l" defTabSz="914400" rtl="0" eaLnBrk="1" fontAlgn="auto" latinLnBrk="0" hangingPunct="1">
              <a:lnSpc>
                <a:spcPct val="110000"/>
              </a:lnSpc>
              <a:spcBef>
                <a:spcPts val="0"/>
              </a:spcBef>
              <a:spcAft>
                <a:spcPts val="0"/>
              </a:spcAft>
              <a:buClrTx/>
              <a:buSzTx/>
              <a:buFont typeface="Arial" panose="020B0604020202020204" pitchFamily="34" charset="0"/>
              <a:buNone/>
              <a:tabLst/>
              <a:defRPr sz="1500" b="0">
                <a:solidFill>
                  <a:srgbClr val="343D58"/>
                </a:solidFill>
                <a:latin typeface="Campton Book" panose="020B0004020102020203" pitchFamily="34" charset="0"/>
              </a:defRPr>
            </a:lvl1pPr>
            <a:lvl2pPr>
              <a:lnSpc>
                <a:spcPts val="1500"/>
              </a:lnSpc>
              <a:defRPr sz="1500">
                <a:latin typeface="Campton Book" panose="00000800000000000000" pitchFamily="50" charset="0"/>
              </a:defRPr>
            </a:lvl2pPr>
            <a:lvl3pPr>
              <a:lnSpc>
                <a:spcPts val="1500"/>
              </a:lnSpc>
              <a:defRPr sz="1500">
                <a:latin typeface="Campton Book" panose="00000800000000000000" pitchFamily="50" charset="0"/>
              </a:defRPr>
            </a:lvl3pPr>
            <a:lvl4pPr>
              <a:lnSpc>
                <a:spcPts val="1500"/>
              </a:lnSpc>
              <a:defRPr sz="1500">
                <a:latin typeface="Campton Book" panose="00000800000000000000" pitchFamily="50" charset="0"/>
              </a:defRPr>
            </a:lvl4pPr>
            <a:lvl5pPr>
              <a:lnSpc>
                <a:spcPts val="1500"/>
              </a:lnSpc>
              <a:defRPr sz="1500">
                <a:latin typeface="Campton Book" panose="00000800000000000000" pitchFamily="50" charset="0"/>
              </a:defRPr>
            </a:lvl5pPr>
          </a:lstStyle>
          <a:p>
            <a:pPr lvl="0"/>
            <a:r>
              <a:rPr lang="fi-FI"/>
              <a:t>Tähän esim. sovelletut palvelut tai projektin välietapin nimi (mieluiten yhdelle tai kahdelle riville)</a:t>
            </a:r>
          </a:p>
        </p:txBody>
      </p:sp>
      <p:sp>
        <p:nvSpPr>
          <p:cNvPr id="9" name="Picture Placeholder 8">
            <a:extLst>
              <a:ext uri="{FF2B5EF4-FFF2-40B4-BE49-F238E27FC236}">
                <a16:creationId xmlns:a16="http://schemas.microsoft.com/office/drawing/2014/main" id="{3F1A7BFB-B46A-42DC-80E1-296419E5C885}"/>
              </a:ext>
            </a:extLst>
          </p:cNvPr>
          <p:cNvSpPr>
            <a:spLocks noGrp="1"/>
          </p:cNvSpPr>
          <p:nvPr>
            <p:ph type="pic" sz="quarter" idx="13" hasCustomPrompt="1"/>
          </p:nvPr>
        </p:nvSpPr>
        <p:spPr>
          <a:xfrm>
            <a:off x="6178351" y="0"/>
            <a:ext cx="6013649" cy="6858000"/>
          </a:xfrm>
          <a:custGeom>
            <a:avLst/>
            <a:gdLst>
              <a:gd name="connsiteX0" fmla="*/ 1143000 w 6013649"/>
              <a:gd name="connsiteY0" fmla="*/ 0 h 6858000"/>
              <a:gd name="connsiteX1" fmla="*/ 2356050 w 6013649"/>
              <a:gd name="connsiteY1" fmla="*/ 0 h 6858000"/>
              <a:gd name="connsiteX2" fmla="*/ 3210579 w 6013649"/>
              <a:gd name="connsiteY2" fmla="*/ 0 h 6858000"/>
              <a:gd name="connsiteX3" fmla="*/ 3222504 w 6013649"/>
              <a:gd name="connsiteY3" fmla="*/ 0 h 6858000"/>
              <a:gd name="connsiteX4" fmla="*/ 3464123 w 6013649"/>
              <a:gd name="connsiteY4" fmla="*/ 0 h 6858000"/>
              <a:gd name="connsiteX5" fmla="*/ 3466161 w 6013649"/>
              <a:gd name="connsiteY5" fmla="*/ 0 h 6858000"/>
              <a:gd name="connsiteX6" fmla="*/ 3467100 w 6013649"/>
              <a:gd name="connsiteY6" fmla="*/ 0 h 6858000"/>
              <a:gd name="connsiteX7" fmla="*/ 3569655 w 6013649"/>
              <a:gd name="connsiteY7" fmla="*/ 0 h 6858000"/>
              <a:gd name="connsiteX8" fmla="*/ 6013648 w 6013649"/>
              <a:gd name="connsiteY8" fmla="*/ 0 h 6858000"/>
              <a:gd name="connsiteX9" fmla="*/ 6013649 w 6013649"/>
              <a:gd name="connsiteY9" fmla="*/ 0 h 6858000"/>
              <a:gd name="connsiteX10" fmla="*/ 6013649 w 6013649"/>
              <a:gd name="connsiteY10" fmla="*/ 6858000 h 6858000"/>
              <a:gd name="connsiteX11" fmla="*/ 6013648 w 6013649"/>
              <a:gd name="connsiteY11" fmla="*/ 6858000 h 6858000"/>
              <a:gd name="connsiteX12" fmla="*/ 3569655 w 6013649"/>
              <a:gd name="connsiteY12" fmla="*/ 6858000 h 6858000"/>
              <a:gd name="connsiteX13" fmla="*/ 3467100 w 6013649"/>
              <a:gd name="connsiteY13" fmla="*/ 6858000 h 6858000"/>
              <a:gd name="connsiteX14" fmla="*/ 3466161 w 6013649"/>
              <a:gd name="connsiteY14" fmla="*/ 6858000 h 6858000"/>
              <a:gd name="connsiteX15" fmla="*/ 3464123 w 6013649"/>
              <a:gd name="connsiteY15" fmla="*/ 6858000 h 6858000"/>
              <a:gd name="connsiteX16" fmla="*/ 3222504 w 6013649"/>
              <a:gd name="connsiteY16" fmla="*/ 6858000 h 6858000"/>
              <a:gd name="connsiteX17" fmla="*/ 3210579 w 6013649"/>
              <a:gd name="connsiteY17" fmla="*/ 6858000 h 6858000"/>
              <a:gd name="connsiteX18" fmla="*/ 2356050 w 6013649"/>
              <a:gd name="connsiteY18" fmla="*/ 6858000 h 6858000"/>
              <a:gd name="connsiteX19" fmla="*/ 1143000 w 6013649"/>
              <a:gd name="connsiteY19" fmla="*/ 6858000 h 6858000"/>
              <a:gd name="connsiteX20" fmla="*/ 1143000 w 6013649"/>
              <a:gd name="connsiteY20" fmla="*/ 5715000 h 6858000"/>
              <a:gd name="connsiteX21" fmla="*/ 0 w 6013649"/>
              <a:gd name="connsiteY21" fmla="*/ 4572000 h 6858000"/>
              <a:gd name="connsiteX22" fmla="*/ 1143000 w 6013649"/>
              <a:gd name="connsiteY22" fmla="*/ 3429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6013649" h="6858000">
                <a:moveTo>
                  <a:pt x="1143000" y="0"/>
                </a:moveTo>
                <a:lnTo>
                  <a:pt x="2356050" y="0"/>
                </a:lnTo>
                <a:lnTo>
                  <a:pt x="3210579" y="0"/>
                </a:lnTo>
                <a:lnTo>
                  <a:pt x="3222504" y="0"/>
                </a:lnTo>
                <a:lnTo>
                  <a:pt x="3464123" y="0"/>
                </a:lnTo>
                <a:lnTo>
                  <a:pt x="3466161" y="0"/>
                </a:lnTo>
                <a:lnTo>
                  <a:pt x="3467100" y="0"/>
                </a:lnTo>
                <a:lnTo>
                  <a:pt x="3569655" y="0"/>
                </a:lnTo>
                <a:lnTo>
                  <a:pt x="6013648" y="0"/>
                </a:lnTo>
                <a:lnTo>
                  <a:pt x="6013649" y="0"/>
                </a:lnTo>
                <a:lnTo>
                  <a:pt x="6013649" y="6858000"/>
                </a:lnTo>
                <a:lnTo>
                  <a:pt x="6013648" y="6858000"/>
                </a:lnTo>
                <a:lnTo>
                  <a:pt x="3569655" y="6858000"/>
                </a:lnTo>
                <a:lnTo>
                  <a:pt x="3467100" y="6858000"/>
                </a:lnTo>
                <a:lnTo>
                  <a:pt x="3466161" y="6858000"/>
                </a:lnTo>
                <a:lnTo>
                  <a:pt x="3464123" y="6858000"/>
                </a:lnTo>
                <a:lnTo>
                  <a:pt x="3222504" y="6858000"/>
                </a:lnTo>
                <a:lnTo>
                  <a:pt x="3210579" y="6858000"/>
                </a:lnTo>
                <a:lnTo>
                  <a:pt x="2356050" y="6858000"/>
                </a:lnTo>
                <a:lnTo>
                  <a:pt x="1143000" y="6858000"/>
                </a:lnTo>
                <a:lnTo>
                  <a:pt x="1143000" y="5715000"/>
                </a:lnTo>
                <a:cubicBezTo>
                  <a:pt x="1143000" y="5083810"/>
                  <a:pt x="631190" y="4572000"/>
                  <a:pt x="0" y="4572000"/>
                </a:cubicBezTo>
                <a:cubicBezTo>
                  <a:pt x="631190" y="4572000"/>
                  <a:pt x="1143000" y="4060190"/>
                  <a:pt x="1143000" y="3429000"/>
                </a:cubicBezTo>
                <a:close/>
              </a:path>
            </a:pathLst>
          </a:custGeom>
          <a:solidFill>
            <a:schemeClr val="bg1">
              <a:lumMod val="85000"/>
            </a:schemeClr>
          </a:solidFill>
        </p:spPr>
        <p:txBody>
          <a:bodyPr wrap="square">
            <a:noAutofit/>
          </a:bodyPr>
          <a:lstStyle>
            <a:lvl1pPr marL="0" indent="0">
              <a:buNone/>
              <a:defRPr sz="1500">
                <a:solidFill>
                  <a:srgbClr val="343D58"/>
                </a:solidFill>
                <a:latin typeface="Campton Book" panose="020B0004020102020203" pitchFamily="34" charset="0"/>
              </a:defRPr>
            </a:lvl1pPr>
          </a:lstStyle>
          <a:p>
            <a:r>
              <a:rPr lang="en-US"/>
              <a:t>                        </a:t>
            </a:r>
            <a:r>
              <a:rPr lang="en-US" err="1"/>
              <a:t>Lisää</a:t>
            </a:r>
            <a:r>
              <a:rPr lang="en-US"/>
              <a:t> </a:t>
            </a:r>
            <a:r>
              <a:rPr lang="en-US" err="1"/>
              <a:t>kuva</a:t>
            </a:r>
            <a:r>
              <a:rPr lang="en-US"/>
              <a:t> </a:t>
            </a:r>
            <a:r>
              <a:rPr lang="en-US" err="1"/>
              <a:t>klikkaamalla</a:t>
            </a:r>
            <a:r>
              <a:rPr lang="en-US"/>
              <a:t> </a:t>
            </a:r>
            <a:r>
              <a:rPr lang="en-US" err="1"/>
              <a:t>ikonia</a:t>
            </a:r>
            <a:endParaRPr lang="fi-FI"/>
          </a:p>
        </p:txBody>
      </p:sp>
      <p:sp>
        <p:nvSpPr>
          <p:cNvPr id="11" name="TextBox 10">
            <a:extLst>
              <a:ext uri="{FF2B5EF4-FFF2-40B4-BE49-F238E27FC236}">
                <a16:creationId xmlns:a16="http://schemas.microsoft.com/office/drawing/2014/main" id="{78011820-658A-4412-8A39-AE9764BB1FEC}"/>
              </a:ext>
            </a:extLst>
          </p:cNvPr>
          <p:cNvSpPr txBox="1"/>
          <p:nvPr userDrawn="1"/>
        </p:nvSpPr>
        <p:spPr>
          <a:xfrm>
            <a:off x="1960479" y="5990950"/>
            <a:ext cx="2057249" cy="138499"/>
          </a:xfrm>
          <a:prstGeom prst="rect">
            <a:avLst/>
          </a:prstGeom>
          <a:noFill/>
        </p:spPr>
        <p:txBody>
          <a:bodyPr wrap="square" lIns="54000" tIns="0" rIns="0" bIns="0" rtlCol="0">
            <a:spAutoFit/>
          </a:bodyPr>
          <a:lstStyle/>
          <a:p>
            <a:pPr algn="l"/>
            <a:r>
              <a:rPr lang="en-US" sz="900" b="0">
                <a:solidFill>
                  <a:srgbClr val="343D58"/>
                </a:solidFill>
                <a:latin typeface="Campton Book" panose="020B0004020102020203" pitchFamily="34" charset="0"/>
              </a:rPr>
              <a:t>LINK Design and Development Oy</a:t>
            </a:r>
            <a:endParaRPr lang="fi-FI" sz="900" b="0">
              <a:solidFill>
                <a:srgbClr val="343D58"/>
              </a:solidFill>
              <a:latin typeface="Campton Book" panose="020B0004020102020203" pitchFamily="34" charset="0"/>
            </a:endParaRPr>
          </a:p>
        </p:txBody>
      </p:sp>
      <p:cxnSp>
        <p:nvCxnSpPr>
          <p:cNvPr id="16" name="Straight Connector 15">
            <a:extLst>
              <a:ext uri="{FF2B5EF4-FFF2-40B4-BE49-F238E27FC236}">
                <a16:creationId xmlns:a16="http://schemas.microsoft.com/office/drawing/2014/main" id="{E498338B-58AC-4399-AE72-4305E6598626}"/>
              </a:ext>
            </a:extLst>
          </p:cNvPr>
          <p:cNvCxnSpPr>
            <a:cxnSpLocks/>
          </p:cNvCxnSpPr>
          <p:nvPr userDrawn="1"/>
        </p:nvCxnSpPr>
        <p:spPr>
          <a:xfrm>
            <a:off x="3997236" y="6000844"/>
            <a:ext cx="0" cy="111229"/>
          </a:xfrm>
          <a:prstGeom prst="line">
            <a:avLst/>
          </a:prstGeom>
          <a:ln w="6350">
            <a:solidFill>
              <a:srgbClr val="343D58"/>
            </a:solidFill>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38A86020-552C-4F38-8AFD-4F8C97B4C15C}"/>
              </a:ext>
            </a:extLst>
          </p:cNvPr>
          <p:cNvSpPr txBox="1"/>
          <p:nvPr userDrawn="1"/>
        </p:nvSpPr>
        <p:spPr>
          <a:xfrm>
            <a:off x="4071545" y="5992666"/>
            <a:ext cx="754219" cy="138499"/>
          </a:xfrm>
          <a:prstGeom prst="rect">
            <a:avLst/>
          </a:prstGeom>
          <a:noFill/>
        </p:spPr>
        <p:txBody>
          <a:bodyPr wrap="square" lIns="21600" tIns="0" rIns="0" bIns="0" rtlCol="0">
            <a:spAutoFit/>
          </a:bodyPr>
          <a:lstStyle/>
          <a:p>
            <a:pPr algn="l"/>
            <a:r>
              <a:rPr lang="en-US" sz="900" b="0">
                <a:solidFill>
                  <a:srgbClr val="343D58"/>
                </a:solidFill>
                <a:latin typeface="Campton Book" panose="020B0004020102020203" pitchFamily="34" charset="0"/>
              </a:rPr>
              <a:t>linkdesign.fi</a:t>
            </a:r>
            <a:endParaRPr lang="fi-FI" sz="900" b="0">
              <a:solidFill>
                <a:srgbClr val="343D58"/>
              </a:solidFill>
              <a:latin typeface="Campton Book" panose="020B0004020102020203" pitchFamily="34" charset="0"/>
            </a:endParaRPr>
          </a:p>
        </p:txBody>
      </p:sp>
      <p:pic>
        <p:nvPicPr>
          <p:cNvPr id="18" name="Graphic 17">
            <a:extLst>
              <a:ext uri="{FF2B5EF4-FFF2-40B4-BE49-F238E27FC236}">
                <a16:creationId xmlns:a16="http://schemas.microsoft.com/office/drawing/2014/main" id="{2B0E0272-5B49-4D00-8E38-0EE8114F7324}"/>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271682" y="6006760"/>
            <a:ext cx="531459" cy="101230"/>
          </a:xfrm>
          <a:prstGeom prst="rect">
            <a:avLst/>
          </a:prstGeom>
        </p:spPr>
      </p:pic>
      <p:cxnSp>
        <p:nvCxnSpPr>
          <p:cNvPr id="19" name="Straight Connector 18">
            <a:extLst>
              <a:ext uri="{FF2B5EF4-FFF2-40B4-BE49-F238E27FC236}">
                <a16:creationId xmlns:a16="http://schemas.microsoft.com/office/drawing/2014/main" id="{87295C54-A958-47AA-832E-F9AA7F1B18F0}"/>
              </a:ext>
            </a:extLst>
          </p:cNvPr>
          <p:cNvCxnSpPr>
            <a:cxnSpLocks/>
          </p:cNvCxnSpPr>
          <p:nvPr userDrawn="1"/>
        </p:nvCxnSpPr>
        <p:spPr>
          <a:xfrm>
            <a:off x="1913995" y="6000844"/>
            <a:ext cx="0" cy="111229"/>
          </a:xfrm>
          <a:prstGeom prst="line">
            <a:avLst/>
          </a:prstGeom>
          <a:ln w="6350">
            <a:solidFill>
              <a:srgbClr val="343D5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27901491"/>
      </p:ext>
    </p:extLst>
  </p:cSld>
  <p:clrMapOvr>
    <a:masterClrMapping/>
  </p:clrMapOvr>
  <p:extLst>
    <p:ext uri="{DCECCB84-F9BA-43D5-87BE-67443E8EF086}">
      <p15:sldGuideLst xmlns:p15="http://schemas.microsoft.com/office/powerpoint/2012/main"/>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arjouskansi, keskimit. otsikko">
    <p:bg>
      <p:bgPr>
        <a:solidFill>
          <a:schemeClr val="bg1"/>
        </a:solidFill>
        <a:effectLst/>
      </p:bgPr>
    </p:bg>
    <p:spTree>
      <p:nvGrpSpPr>
        <p:cNvPr id="1" name=""/>
        <p:cNvGrpSpPr/>
        <p:nvPr/>
      </p:nvGrpSpPr>
      <p:grpSpPr>
        <a:xfrm>
          <a:off x="0" y="0"/>
          <a:ext cx="0" cy="0"/>
          <a:chOff x="0" y="0"/>
          <a:chExt cx="0" cy="0"/>
        </a:xfrm>
      </p:grpSpPr>
      <p:sp>
        <p:nvSpPr>
          <p:cNvPr id="19" name="Picture Placeholder 18">
            <a:extLst>
              <a:ext uri="{FF2B5EF4-FFF2-40B4-BE49-F238E27FC236}">
                <a16:creationId xmlns:a16="http://schemas.microsoft.com/office/drawing/2014/main" id="{9CA031E3-4A59-423C-99D0-A2C7C8A981FC}"/>
              </a:ext>
            </a:extLst>
          </p:cNvPr>
          <p:cNvSpPr>
            <a:spLocks noGrp="1"/>
          </p:cNvSpPr>
          <p:nvPr>
            <p:ph type="pic" sz="quarter" idx="13" hasCustomPrompt="1"/>
          </p:nvPr>
        </p:nvSpPr>
        <p:spPr>
          <a:xfrm>
            <a:off x="6178351" y="0"/>
            <a:ext cx="6013649" cy="6858000"/>
          </a:xfrm>
          <a:custGeom>
            <a:avLst/>
            <a:gdLst>
              <a:gd name="connsiteX0" fmla="*/ 1143000 w 6013649"/>
              <a:gd name="connsiteY0" fmla="*/ 0 h 6858000"/>
              <a:gd name="connsiteX1" fmla="*/ 2356050 w 6013649"/>
              <a:gd name="connsiteY1" fmla="*/ 0 h 6858000"/>
              <a:gd name="connsiteX2" fmla="*/ 3210579 w 6013649"/>
              <a:gd name="connsiteY2" fmla="*/ 0 h 6858000"/>
              <a:gd name="connsiteX3" fmla="*/ 3222504 w 6013649"/>
              <a:gd name="connsiteY3" fmla="*/ 0 h 6858000"/>
              <a:gd name="connsiteX4" fmla="*/ 3464123 w 6013649"/>
              <a:gd name="connsiteY4" fmla="*/ 0 h 6858000"/>
              <a:gd name="connsiteX5" fmla="*/ 3466161 w 6013649"/>
              <a:gd name="connsiteY5" fmla="*/ 0 h 6858000"/>
              <a:gd name="connsiteX6" fmla="*/ 3467100 w 6013649"/>
              <a:gd name="connsiteY6" fmla="*/ 0 h 6858000"/>
              <a:gd name="connsiteX7" fmla="*/ 3569655 w 6013649"/>
              <a:gd name="connsiteY7" fmla="*/ 0 h 6858000"/>
              <a:gd name="connsiteX8" fmla="*/ 6013648 w 6013649"/>
              <a:gd name="connsiteY8" fmla="*/ 0 h 6858000"/>
              <a:gd name="connsiteX9" fmla="*/ 6013649 w 6013649"/>
              <a:gd name="connsiteY9" fmla="*/ 0 h 6858000"/>
              <a:gd name="connsiteX10" fmla="*/ 6013649 w 6013649"/>
              <a:gd name="connsiteY10" fmla="*/ 6858000 h 6858000"/>
              <a:gd name="connsiteX11" fmla="*/ 6013648 w 6013649"/>
              <a:gd name="connsiteY11" fmla="*/ 6858000 h 6858000"/>
              <a:gd name="connsiteX12" fmla="*/ 3569655 w 6013649"/>
              <a:gd name="connsiteY12" fmla="*/ 6858000 h 6858000"/>
              <a:gd name="connsiteX13" fmla="*/ 3467100 w 6013649"/>
              <a:gd name="connsiteY13" fmla="*/ 6858000 h 6858000"/>
              <a:gd name="connsiteX14" fmla="*/ 3466161 w 6013649"/>
              <a:gd name="connsiteY14" fmla="*/ 6858000 h 6858000"/>
              <a:gd name="connsiteX15" fmla="*/ 3464123 w 6013649"/>
              <a:gd name="connsiteY15" fmla="*/ 6858000 h 6858000"/>
              <a:gd name="connsiteX16" fmla="*/ 3222504 w 6013649"/>
              <a:gd name="connsiteY16" fmla="*/ 6858000 h 6858000"/>
              <a:gd name="connsiteX17" fmla="*/ 3210579 w 6013649"/>
              <a:gd name="connsiteY17" fmla="*/ 6858000 h 6858000"/>
              <a:gd name="connsiteX18" fmla="*/ 2356050 w 6013649"/>
              <a:gd name="connsiteY18" fmla="*/ 6858000 h 6858000"/>
              <a:gd name="connsiteX19" fmla="*/ 1143000 w 6013649"/>
              <a:gd name="connsiteY19" fmla="*/ 6858000 h 6858000"/>
              <a:gd name="connsiteX20" fmla="*/ 1143000 w 6013649"/>
              <a:gd name="connsiteY20" fmla="*/ 5715000 h 6858000"/>
              <a:gd name="connsiteX21" fmla="*/ 0 w 6013649"/>
              <a:gd name="connsiteY21" fmla="*/ 4572000 h 6858000"/>
              <a:gd name="connsiteX22" fmla="*/ 1143000 w 6013649"/>
              <a:gd name="connsiteY22" fmla="*/ 3429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6013649" h="6858000">
                <a:moveTo>
                  <a:pt x="1143000" y="0"/>
                </a:moveTo>
                <a:lnTo>
                  <a:pt x="2356050" y="0"/>
                </a:lnTo>
                <a:lnTo>
                  <a:pt x="3210579" y="0"/>
                </a:lnTo>
                <a:lnTo>
                  <a:pt x="3222504" y="0"/>
                </a:lnTo>
                <a:lnTo>
                  <a:pt x="3464123" y="0"/>
                </a:lnTo>
                <a:lnTo>
                  <a:pt x="3466161" y="0"/>
                </a:lnTo>
                <a:lnTo>
                  <a:pt x="3467100" y="0"/>
                </a:lnTo>
                <a:lnTo>
                  <a:pt x="3569655" y="0"/>
                </a:lnTo>
                <a:lnTo>
                  <a:pt x="6013648" y="0"/>
                </a:lnTo>
                <a:lnTo>
                  <a:pt x="6013649" y="0"/>
                </a:lnTo>
                <a:lnTo>
                  <a:pt x="6013649" y="6858000"/>
                </a:lnTo>
                <a:lnTo>
                  <a:pt x="6013648" y="6858000"/>
                </a:lnTo>
                <a:lnTo>
                  <a:pt x="3569655" y="6858000"/>
                </a:lnTo>
                <a:lnTo>
                  <a:pt x="3467100" y="6858000"/>
                </a:lnTo>
                <a:lnTo>
                  <a:pt x="3466161" y="6858000"/>
                </a:lnTo>
                <a:lnTo>
                  <a:pt x="3464123" y="6858000"/>
                </a:lnTo>
                <a:lnTo>
                  <a:pt x="3222504" y="6858000"/>
                </a:lnTo>
                <a:lnTo>
                  <a:pt x="3210579" y="6858000"/>
                </a:lnTo>
                <a:lnTo>
                  <a:pt x="2356050" y="6858000"/>
                </a:lnTo>
                <a:lnTo>
                  <a:pt x="1143000" y="6858000"/>
                </a:lnTo>
                <a:lnTo>
                  <a:pt x="1143000" y="5715000"/>
                </a:lnTo>
                <a:cubicBezTo>
                  <a:pt x="1143000" y="5083810"/>
                  <a:pt x="631190" y="4572000"/>
                  <a:pt x="0" y="4572000"/>
                </a:cubicBezTo>
                <a:cubicBezTo>
                  <a:pt x="631190" y="4572000"/>
                  <a:pt x="1143000" y="4060190"/>
                  <a:pt x="1143000" y="3429000"/>
                </a:cubicBezTo>
                <a:close/>
              </a:path>
            </a:pathLst>
          </a:custGeom>
          <a:solidFill>
            <a:schemeClr val="bg1">
              <a:lumMod val="85000"/>
            </a:schemeClr>
          </a:solidFill>
        </p:spPr>
        <p:txBody>
          <a:bodyPr wrap="square">
            <a:noAutofit/>
          </a:bodyPr>
          <a:lstStyle>
            <a:lvl1pPr marL="0" indent="0">
              <a:buNone/>
              <a:defRPr sz="1500">
                <a:solidFill>
                  <a:srgbClr val="343D58"/>
                </a:solidFill>
                <a:latin typeface="Campton Book" panose="020B0004020102020203" pitchFamily="34" charset="0"/>
              </a:defRPr>
            </a:lvl1pPr>
          </a:lstStyle>
          <a:p>
            <a:r>
              <a:rPr lang="en-US"/>
              <a:t>                        </a:t>
            </a:r>
            <a:r>
              <a:rPr lang="en-US" err="1"/>
              <a:t>Lisää</a:t>
            </a:r>
            <a:r>
              <a:rPr lang="en-US"/>
              <a:t> </a:t>
            </a:r>
            <a:r>
              <a:rPr lang="en-US" err="1"/>
              <a:t>kuva</a:t>
            </a:r>
            <a:r>
              <a:rPr lang="en-US"/>
              <a:t> </a:t>
            </a:r>
            <a:r>
              <a:rPr lang="en-US" err="1"/>
              <a:t>klikkaamalla</a:t>
            </a:r>
            <a:r>
              <a:rPr lang="en-US"/>
              <a:t> </a:t>
            </a:r>
            <a:r>
              <a:rPr lang="en-US" err="1"/>
              <a:t>ikonia</a:t>
            </a:r>
            <a:endParaRPr lang="fi-FI"/>
          </a:p>
        </p:txBody>
      </p:sp>
      <p:grpSp>
        <p:nvGrpSpPr>
          <p:cNvPr id="25" name="Group 24">
            <a:extLst>
              <a:ext uri="{FF2B5EF4-FFF2-40B4-BE49-F238E27FC236}">
                <a16:creationId xmlns:a16="http://schemas.microsoft.com/office/drawing/2014/main" id="{8E9B4BCB-9B47-4B9F-A4F2-DCC4D5689FF1}"/>
              </a:ext>
            </a:extLst>
          </p:cNvPr>
          <p:cNvGrpSpPr/>
          <p:nvPr userDrawn="1"/>
        </p:nvGrpSpPr>
        <p:grpSpPr>
          <a:xfrm>
            <a:off x="1219199" y="5984701"/>
            <a:ext cx="2871341" cy="140215"/>
            <a:chOff x="1219199" y="5988492"/>
            <a:chExt cx="2871341" cy="140215"/>
          </a:xfrm>
        </p:grpSpPr>
        <p:sp>
          <p:nvSpPr>
            <p:cNvPr id="26" name="TextBox 25">
              <a:extLst>
                <a:ext uri="{FF2B5EF4-FFF2-40B4-BE49-F238E27FC236}">
                  <a16:creationId xmlns:a16="http://schemas.microsoft.com/office/drawing/2014/main" id="{635336AE-8C91-4763-A966-94E679A67C81}"/>
                </a:ext>
              </a:extLst>
            </p:cNvPr>
            <p:cNvSpPr txBox="1"/>
            <p:nvPr userDrawn="1"/>
          </p:nvSpPr>
          <p:spPr>
            <a:xfrm>
              <a:off x="1219199" y="5988492"/>
              <a:ext cx="2057249" cy="138499"/>
            </a:xfrm>
            <a:prstGeom prst="rect">
              <a:avLst/>
            </a:prstGeom>
            <a:noFill/>
          </p:spPr>
          <p:txBody>
            <a:bodyPr wrap="square" lIns="54000" tIns="0" rIns="0" bIns="0" rtlCol="0">
              <a:spAutoFit/>
            </a:bodyPr>
            <a:lstStyle/>
            <a:p>
              <a:pPr algn="l"/>
              <a:r>
                <a:rPr lang="en-US" sz="900" b="0">
                  <a:solidFill>
                    <a:srgbClr val="343D58"/>
                  </a:solidFill>
                  <a:latin typeface="Campton Book" panose="020B0004020102020203" pitchFamily="34" charset="0"/>
                </a:rPr>
                <a:t>LINK Design and Development Oy</a:t>
              </a:r>
              <a:endParaRPr lang="fi-FI" sz="900" b="0">
                <a:solidFill>
                  <a:srgbClr val="343D58"/>
                </a:solidFill>
                <a:latin typeface="Campton Book" panose="020B0004020102020203" pitchFamily="34" charset="0"/>
              </a:endParaRPr>
            </a:p>
          </p:txBody>
        </p:sp>
        <p:cxnSp>
          <p:nvCxnSpPr>
            <p:cNvPr id="27" name="Straight Connector 26">
              <a:extLst>
                <a:ext uri="{FF2B5EF4-FFF2-40B4-BE49-F238E27FC236}">
                  <a16:creationId xmlns:a16="http://schemas.microsoft.com/office/drawing/2014/main" id="{C6D9E29C-4E2B-41EC-84D2-74EF305C56CD}"/>
                </a:ext>
              </a:extLst>
            </p:cNvPr>
            <p:cNvCxnSpPr>
              <a:cxnSpLocks/>
            </p:cNvCxnSpPr>
            <p:nvPr userDrawn="1"/>
          </p:nvCxnSpPr>
          <p:spPr>
            <a:xfrm>
              <a:off x="3262012" y="6000844"/>
              <a:ext cx="0" cy="111229"/>
            </a:xfrm>
            <a:prstGeom prst="line">
              <a:avLst/>
            </a:prstGeom>
            <a:ln w="6350">
              <a:solidFill>
                <a:srgbClr val="343D58"/>
              </a:solidFill>
            </a:ln>
          </p:spPr>
          <p:style>
            <a:lnRef idx="1">
              <a:schemeClr val="accent1"/>
            </a:lnRef>
            <a:fillRef idx="0">
              <a:schemeClr val="accent1"/>
            </a:fillRef>
            <a:effectRef idx="0">
              <a:schemeClr val="accent1"/>
            </a:effectRef>
            <a:fontRef idx="minor">
              <a:schemeClr val="tx1"/>
            </a:fontRef>
          </p:style>
        </p:cxnSp>
        <p:sp>
          <p:nvSpPr>
            <p:cNvPr id="28" name="TextBox 27">
              <a:extLst>
                <a:ext uri="{FF2B5EF4-FFF2-40B4-BE49-F238E27FC236}">
                  <a16:creationId xmlns:a16="http://schemas.microsoft.com/office/drawing/2014/main" id="{E951C9E6-1C04-4D40-A8AC-D350DC2C5E1D}"/>
                </a:ext>
              </a:extLst>
            </p:cNvPr>
            <p:cNvSpPr txBox="1"/>
            <p:nvPr userDrawn="1"/>
          </p:nvSpPr>
          <p:spPr>
            <a:xfrm>
              <a:off x="3336321" y="5990208"/>
              <a:ext cx="754219" cy="138499"/>
            </a:xfrm>
            <a:prstGeom prst="rect">
              <a:avLst/>
            </a:prstGeom>
            <a:noFill/>
          </p:spPr>
          <p:txBody>
            <a:bodyPr wrap="square" lIns="21600" tIns="0" rIns="0" bIns="0" rtlCol="0">
              <a:spAutoFit/>
            </a:bodyPr>
            <a:lstStyle/>
            <a:p>
              <a:pPr algn="l"/>
              <a:r>
                <a:rPr lang="en-US" sz="900" b="0">
                  <a:solidFill>
                    <a:srgbClr val="343D58"/>
                  </a:solidFill>
                  <a:latin typeface="Campton Book" panose="020B0004020102020203" pitchFamily="34" charset="0"/>
                </a:rPr>
                <a:t>linkdesign.fi</a:t>
              </a:r>
              <a:endParaRPr lang="fi-FI" sz="900" b="0">
                <a:solidFill>
                  <a:srgbClr val="343D58"/>
                </a:solidFill>
                <a:latin typeface="Campton Book" panose="020B0004020102020203" pitchFamily="34" charset="0"/>
              </a:endParaRPr>
            </a:p>
          </p:txBody>
        </p:sp>
      </p:grpSp>
      <p:sp>
        <p:nvSpPr>
          <p:cNvPr id="29" name="TextBox 28">
            <a:extLst>
              <a:ext uri="{FF2B5EF4-FFF2-40B4-BE49-F238E27FC236}">
                <a16:creationId xmlns:a16="http://schemas.microsoft.com/office/drawing/2014/main" id="{39F6E9BE-BD01-4C88-ABEC-D61AC1A0E3F4}"/>
              </a:ext>
            </a:extLst>
          </p:cNvPr>
          <p:cNvSpPr txBox="1"/>
          <p:nvPr userDrawn="1"/>
        </p:nvSpPr>
        <p:spPr>
          <a:xfrm>
            <a:off x="1219199" y="4893889"/>
            <a:ext cx="1310640" cy="693588"/>
          </a:xfrm>
          <a:prstGeom prst="rect">
            <a:avLst/>
          </a:prstGeom>
          <a:noFill/>
        </p:spPr>
        <p:txBody>
          <a:bodyPr wrap="none" lIns="54000" rtlCol="0">
            <a:spAutoFit/>
          </a:bodyPr>
          <a:lstStyle/>
          <a:p>
            <a:pPr>
              <a:lnSpc>
                <a:spcPct val="110000"/>
              </a:lnSpc>
            </a:pPr>
            <a:r>
              <a:rPr lang="en-US" sz="1200" b="1" err="1"/>
              <a:t>Tarjous</a:t>
            </a:r>
            <a:r>
              <a:rPr lang="en-US" sz="1200" b="1"/>
              <a:t>:</a:t>
            </a:r>
            <a:endParaRPr lang="en-US" sz="1200" b="0"/>
          </a:p>
          <a:p>
            <a:pPr>
              <a:lnSpc>
                <a:spcPct val="110000"/>
              </a:lnSpc>
            </a:pPr>
            <a:r>
              <a:rPr lang="en-US" sz="1200" b="1" err="1"/>
              <a:t>Pvm</a:t>
            </a:r>
            <a:r>
              <a:rPr lang="en-US" sz="1200" b="1"/>
              <a:t>:</a:t>
            </a:r>
            <a:endParaRPr lang="en-US" sz="1200" b="0"/>
          </a:p>
          <a:p>
            <a:pPr>
              <a:lnSpc>
                <a:spcPct val="110000"/>
              </a:lnSpc>
            </a:pPr>
            <a:r>
              <a:rPr lang="en-US" sz="1200" b="1" err="1"/>
              <a:t>Vastaanottaja</a:t>
            </a:r>
            <a:r>
              <a:rPr lang="en-US" sz="1200" b="1"/>
              <a:t>:</a:t>
            </a:r>
            <a:endParaRPr lang="fi-FI" sz="1200" b="0"/>
          </a:p>
        </p:txBody>
      </p:sp>
      <p:sp>
        <p:nvSpPr>
          <p:cNvPr id="30" name="Text Placeholder 14">
            <a:extLst>
              <a:ext uri="{FF2B5EF4-FFF2-40B4-BE49-F238E27FC236}">
                <a16:creationId xmlns:a16="http://schemas.microsoft.com/office/drawing/2014/main" id="{21E4FDDE-CCD9-4DD0-8760-2F089C4476F0}"/>
              </a:ext>
            </a:extLst>
          </p:cNvPr>
          <p:cNvSpPr>
            <a:spLocks noGrp="1"/>
          </p:cNvSpPr>
          <p:nvPr>
            <p:ph type="body" sz="quarter" idx="19" hasCustomPrompt="1"/>
          </p:nvPr>
        </p:nvSpPr>
        <p:spPr>
          <a:xfrm>
            <a:off x="1897674" y="4938633"/>
            <a:ext cx="3537836" cy="198337"/>
          </a:xfrm>
          <a:prstGeom prst="rect">
            <a:avLst/>
          </a:prstGeom>
        </p:spPr>
        <p:txBody>
          <a:bodyPr wrap="square" lIns="14400" tIns="0" rIns="0" bIns="0"/>
          <a:lstStyle>
            <a:lvl1pPr marL="0" marR="0" indent="0" algn="l" defTabSz="914400" rtl="0" eaLnBrk="1" fontAlgn="auto" latinLnBrk="0" hangingPunct="1">
              <a:lnSpc>
                <a:spcPct val="110000"/>
              </a:lnSpc>
              <a:spcBef>
                <a:spcPts val="0"/>
              </a:spcBef>
              <a:spcAft>
                <a:spcPts val="0"/>
              </a:spcAft>
              <a:buClrTx/>
              <a:buSzTx/>
              <a:buFont typeface="Arial" panose="020B0604020202020204" pitchFamily="34" charset="0"/>
              <a:buNone/>
              <a:tabLst/>
              <a:defRPr sz="1200" b="0">
                <a:solidFill>
                  <a:srgbClr val="343D58"/>
                </a:solidFill>
                <a:latin typeface="Campton Book" panose="020B0004020102020203" pitchFamily="34" charset="0"/>
              </a:defRPr>
            </a:lvl1pPr>
          </a:lstStyle>
          <a:p>
            <a:pPr marL="0" marR="0" lvl="0" indent="0" algn="l" defTabSz="914400" rtl="0" eaLnBrk="1" fontAlgn="auto" latinLnBrk="0" hangingPunct="1">
              <a:lnSpc>
                <a:spcPct val="110000"/>
              </a:lnSpc>
              <a:spcBef>
                <a:spcPts val="0"/>
              </a:spcBef>
              <a:spcAft>
                <a:spcPts val="0"/>
              </a:spcAft>
              <a:buClrTx/>
              <a:buSzTx/>
              <a:buFont typeface="Arial" panose="020B0604020202020204" pitchFamily="34" charset="0"/>
              <a:buNone/>
              <a:tabLst/>
              <a:defRPr/>
            </a:pPr>
            <a:r>
              <a:rPr lang="fi-FI"/>
              <a:t>LTXXXXXX_revX</a:t>
            </a:r>
            <a:endParaRPr lang="en-US"/>
          </a:p>
          <a:p>
            <a:pPr lvl="0"/>
            <a:endParaRPr lang="en-US"/>
          </a:p>
        </p:txBody>
      </p:sp>
      <p:sp>
        <p:nvSpPr>
          <p:cNvPr id="31" name="Text Placeholder 14">
            <a:extLst>
              <a:ext uri="{FF2B5EF4-FFF2-40B4-BE49-F238E27FC236}">
                <a16:creationId xmlns:a16="http://schemas.microsoft.com/office/drawing/2014/main" id="{A4429BE3-F71C-4015-815D-690139554F01}"/>
              </a:ext>
            </a:extLst>
          </p:cNvPr>
          <p:cNvSpPr>
            <a:spLocks noGrp="1"/>
          </p:cNvSpPr>
          <p:nvPr>
            <p:ph type="body" sz="quarter" idx="20" hasCustomPrompt="1"/>
          </p:nvPr>
        </p:nvSpPr>
        <p:spPr>
          <a:xfrm>
            <a:off x="1662612" y="5141398"/>
            <a:ext cx="3746025" cy="189372"/>
          </a:xfrm>
          <a:prstGeom prst="rect">
            <a:avLst/>
          </a:prstGeom>
        </p:spPr>
        <p:txBody>
          <a:bodyPr wrap="square" lIns="14400" tIns="0" rIns="0" bIns="0"/>
          <a:lstStyle>
            <a:lvl1pPr marL="0" marR="0" indent="0" algn="l" defTabSz="914400" rtl="0" eaLnBrk="1" fontAlgn="auto" latinLnBrk="0" hangingPunct="1">
              <a:lnSpc>
                <a:spcPct val="110000"/>
              </a:lnSpc>
              <a:spcBef>
                <a:spcPts val="0"/>
              </a:spcBef>
              <a:spcAft>
                <a:spcPts val="0"/>
              </a:spcAft>
              <a:buClrTx/>
              <a:buSzTx/>
              <a:buFont typeface="Arial" panose="020B0604020202020204" pitchFamily="34" charset="0"/>
              <a:buNone/>
              <a:tabLst/>
              <a:defRPr sz="1200" b="0">
                <a:solidFill>
                  <a:srgbClr val="343D58"/>
                </a:solidFill>
                <a:latin typeface="Campton Book" panose="020B0004020102020203" pitchFamily="34" charset="0"/>
              </a:defRPr>
            </a:lvl1pPr>
          </a:lstStyle>
          <a:p>
            <a:pPr marL="0" marR="0" lvl="0" indent="0" algn="l" defTabSz="914400" rtl="0" eaLnBrk="1" fontAlgn="auto" latinLnBrk="0" hangingPunct="1">
              <a:lnSpc>
                <a:spcPct val="110000"/>
              </a:lnSpc>
              <a:spcBef>
                <a:spcPts val="0"/>
              </a:spcBef>
              <a:spcAft>
                <a:spcPts val="0"/>
              </a:spcAft>
              <a:buClrTx/>
              <a:buSzTx/>
              <a:buFont typeface="Arial" panose="020B0604020202020204" pitchFamily="34" charset="0"/>
              <a:buNone/>
              <a:tabLst/>
              <a:defRPr/>
            </a:pPr>
            <a:r>
              <a:rPr lang="fi-FI"/>
              <a:t>XX.XX.20XX</a:t>
            </a:r>
            <a:endParaRPr lang="en-US"/>
          </a:p>
        </p:txBody>
      </p:sp>
      <p:sp>
        <p:nvSpPr>
          <p:cNvPr id="32" name="Text Placeholder 14">
            <a:extLst>
              <a:ext uri="{FF2B5EF4-FFF2-40B4-BE49-F238E27FC236}">
                <a16:creationId xmlns:a16="http://schemas.microsoft.com/office/drawing/2014/main" id="{611748EF-624C-4497-9E08-1B1722D79DA3}"/>
              </a:ext>
            </a:extLst>
          </p:cNvPr>
          <p:cNvSpPr>
            <a:spLocks noGrp="1"/>
          </p:cNvSpPr>
          <p:nvPr>
            <p:ph type="body" sz="quarter" idx="21" hasCustomPrompt="1"/>
          </p:nvPr>
        </p:nvSpPr>
        <p:spPr>
          <a:xfrm>
            <a:off x="2452284" y="5342721"/>
            <a:ext cx="2987349" cy="189372"/>
          </a:xfrm>
          <a:prstGeom prst="rect">
            <a:avLst/>
          </a:prstGeom>
        </p:spPr>
        <p:txBody>
          <a:bodyPr wrap="square" lIns="14400" tIns="0" rIns="0" bIns="0"/>
          <a:lstStyle>
            <a:lvl1pPr marL="0" marR="0" indent="0" algn="l" defTabSz="914400" rtl="0" eaLnBrk="1" fontAlgn="auto" latinLnBrk="0" hangingPunct="1">
              <a:lnSpc>
                <a:spcPct val="110000"/>
              </a:lnSpc>
              <a:spcBef>
                <a:spcPts val="0"/>
              </a:spcBef>
              <a:spcAft>
                <a:spcPts val="0"/>
              </a:spcAft>
              <a:buClrTx/>
              <a:buSzTx/>
              <a:buFont typeface="Arial" panose="020B0604020202020204" pitchFamily="34" charset="0"/>
              <a:buNone/>
              <a:tabLst/>
              <a:defRPr sz="1200" b="0">
                <a:solidFill>
                  <a:srgbClr val="343D58"/>
                </a:solidFill>
                <a:latin typeface="Campton Book" panose="020B0004020102020203" pitchFamily="34" charset="0"/>
              </a:defRPr>
            </a:lvl1pPr>
          </a:lstStyle>
          <a:p>
            <a:pPr marL="0" marR="0" lvl="0" indent="0" algn="l" defTabSz="914400" rtl="0" eaLnBrk="1" fontAlgn="auto" latinLnBrk="0" hangingPunct="1">
              <a:lnSpc>
                <a:spcPct val="110000"/>
              </a:lnSpc>
              <a:spcBef>
                <a:spcPts val="0"/>
              </a:spcBef>
              <a:spcAft>
                <a:spcPts val="0"/>
              </a:spcAft>
              <a:buClrTx/>
              <a:buSzTx/>
              <a:buFont typeface="Arial" panose="020B0604020202020204" pitchFamily="34" charset="0"/>
              <a:buNone/>
              <a:tabLst/>
              <a:defRPr/>
            </a:pPr>
            <a:r>
              <a:rPr lang="fi-FI"/>
              <a:t>Etunimi Sukunimi, Yritys</a:t>
            </a:r>
            <a:endParaRPr lang="en-US"/>
          </a:p>
        </p:txBody>
      </p:sp>
      <p:sp>
        <p:nvSpPr>
          <p:cNvPr id="13" name="Text Placeholder 7">
            <a:extLst>
              <a:ext uri="{FF2B5EF4-FFF2-40B4-BE49-F238E27FC236}">
                <a16:creationId xmlns:a16="http://schemas.microsoft.com/office/drawing/2014/main" id="{24CA5D5F-7ED9-4BE3-A545-8E87FD74D214}"/>
              </a:ext>
            </a:extLst>
          </p:cNvPr>
          <p:cNvSpPr>
            <a:spLocks noGrp="1"/>
          </p:cNvSpPr>
          <p:nvPr>
            <p:ph type="body" sz="quarter" idx="10" hasCustomPrompt="1"/>
          </p:nvPr>
        </p:nvSpPr>
        <p:spPr>
          <a:xfrm>
            <a:off x="1219200" y="1862930"/>
            <a:ext cx="4876799" cy="2134943"/>
          </a:xfrm>
          <a:prstGeom prst="rect">
            <a:avLst/>
          </a:prstGeom>
        </p:spPr>
        <p:txBody>
          <a:bodyPr wrap="square" lIns="14400" tIns="0" rIns="0" bIns="0">
            <a:spAutoFit/>
          </a:bodyPr>
          <a:lstStyle>
            <a:lvl1pPr marL="0" indent="0" eaLnBrk="0" latinLnBrk="0">
              <a:lnSpc>
                <a:spcPts val="5500"/>
              </a:lnSpc>
              <a:spcBef>
                <a:spcPts val="0"/>
              </a:spcBef>
              <a:buNone/>
              <a:defRPr sz="5500" b="1">
                <a:solidFill>
                  <a:srgbClr val="343D58"/>
                </a:solidFill>
                <a:latin typeface="Campton Book" panose="00000800000000000000" pitchFamily="50" charset="0"/>
              </a:defRPr>
            </a:lvl1pPr>
          </a:lstStyle>
          <a:p>
            <a:r>
              <a:rPr lang="en-US" err="1"/>
              <a:t>Keski-mittainen</a:t>
            </a:r>
            <a:r>
              <a:rPr lang="en-US"/>
              <a:t> </a:t>
            </a:r>
            <a:r>
              <a:rPr lang="en-US" err="1"/>
              <a:t>otsikko</a:t>
            </a:r>
            <a:r>
              <a:rPr lang="en-US"/>
              <a:t> </a:t>
            </a:r>
          </a:p>
        </p:txBody>
      </p:sp>
      <p:sp>
        <p:nvSpPr>
          <p:cNvPr id="14" name="TextBox 13">
            <a:extLst>
              <a:ext uri="{FF2B5EF4-FFF2-40B4-BE49-F238E27FC236}">
                <a16:creationId xmlns:a16="http://schemas.microsoft.com/office/drawing/2014/main" id="{E07EB635-F617-4653-94EB-4C9E897611D5}"/>
              </a:ext>
            </a:extLst>
          </p:cNvPr>
          <p:cNvSpPr txBox="1"/>
          <p:nvPr userDrawn="1"/>
        </p:nvSpPr>
        <p:spPr>
          <a:xfrm>
            <a:off x="1219200" y="4633490"/>
            <a:ext cx="1233084" cy="230832"/>
          </a:xfrm>
          <a:prstGeom prst="rect">
            <a:avLst/>
          </a:prstGeom>
          <a:noFill/>
        </p:spPr>
        <p:txBody>
          <a:bodyPr wrap="square" lIns="54000" tIns="0" rIns="0" bIns="0" rtlCol="0">
            <a:spAutoFit/>
          </a:bodyPr>
          <a:lstStyle/>
          <a:p>
            <a:r>
              <a:rPr lang="en-US" sz="1500" b="1">
                <a:solidFill>
                  <a:srgbClr val="ED3B56"/>
                </a:solidFill>
              </a:rPr>
              <a:t>TARJOUS  |</a:t>
            </a:r>
            <a:endParaRPr lang="fi-FI" sz="1500" b="1">
              <a:solidFill>
                <a:srgbClr val="ED3B56"/>
              </a:solidFill>
            </a:endParaRPr>
          </a:p>
        </p:txBody>
      </p:sp>
      <p:sp>
        <p:nvSpPr>
          <p:cNvPr id="15" name="Text Placeholder 2">
            <a:extLst>
              <a:ext uri="{FF2B5EF4-FFF2-40B4-BE49-F238E27FC236}">
                <a16:creationId xmlns:a16="http://schemas.microsoft.com/office/drawing/2014/main" id="{D06A89C7-E2DD-4722-8097-8360345F6C9F}"/>
              </a:ext>
            </a:extLst>
          </p:cNvPr>
          <p:cNvSpPr>
            <a:spLocks noGrp="1"/>
          </p:cNvSpPr>
          <p:nvPr>
            <p:ph type="body" sz="quarter" idx="22" hasCustomPrompt="1"/>
          </p:nvPr>
        </p:nvSpPr>
        <p:spPr>
          <a:xfrm>
            <a:off x="2424113" y="4653363"/>
            <a:ext cx="3976687" cy="260873"/>
          </a:xfrm>
          <a:prstGeom prst="rect">
            <a:avLst/>
          </a:prstGeom>
        </p:spPr>
        <p:txBody>
          <a:bodyPr lIns="54000" tIns="0" rIns="0" bIns="0"/>
          <a:lstStyle>
            <a:lvl1pPr marL="0" indent="0">
              <a:buNone/>
              <a:defRPr sz="1500" b="1">
                <a:solidFill>
                  <a:srgbClr val="ED3B56"/>
                </a:solidFill>
              </a:defRPr>
            </a:lvl1pPr>
          </a:lstStyle>
          <a:p>
            <a:pPr lvl="0"/>
            <a:r>
              <a:rPr lang="en-US" sz="1500" b="1"/>
              <a:t>ASIAKASYRITYS</a:t>
            </a:r>
            <a:endParaRPr lang="fi-FI"/>
          </a:p>
        </p:txBody>
      </p:sp>
    </p:spTree>
    <p:extLst>
      <p:ext uri="{BB962C8B-B14F-4D97-AF65-F5344CB8AC3E}">
        <p14:creationId xmlns:p14="http://schemas.microsoft.com/office/powerpoint/2010/main" val="153595294"/>
      </p:ext>
    </p:extLst>
  </p:cSld>
  <p:clrMapOvr>
    <a:masterClrMapping/>
  </p:clrMapOvr>
  <p:extLst>
    <p:ext uri="{DCECCB84-F9BA-43D5-87BE-67443E8EF086}">
      <p15:sldGuideLst xmlns:p15="http://schemas.microsoft.com/office/powerpoint/2012/main"/>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Tarjouskansi, keskimit. otsikko">
    <p:bg>
      <p:bgPr>
        <a:solidFill>
          <a:schemeClr val="bg1"/>
        </a:solidFill>
        <a:effectLst/>
      </p:bgPr>
    </p:bg>
    <p:spTree>
      <p:nvGrpSpPr>
        <p:cNvPr id="1" name=""/>
        <p:cNvGrpSpPr/>
        <p:nvPr/>
      </p:nvGrpSpPr>
      <p:grpSpPr>
        <a:xfrm>
          <a:off x="0" y="0"/>
          <a:ext cx="0" cy="0"/>
          <a:chOff x="0" y="0"/>
          <a:chExt cx="0" cy="0"/>
        </a:xfrm>
      </p:grpSpPr>
      <p:sp>
        <p:nvSpPr>
          <p:cNvPr id="19" name="Picture Placeholder 18">
            <a:extLst>
              <a:ext uri="{FF2B5EF4-FFF2-40B4-BE49-F238E27FC236}">
                <a16:creationId xmlns:a16="http://schemas.microsoft.com/office/drawing/2014/main" id="{9CA031E3-4A59-423C-99D0-A2C7C8A981FC}"/>
              </a:ext>
            </a:extLst>
          </p:cNvPr>
          <p:cNvSpPr>
            <a:spLocks noGrp="1"/>
          </p:cNvSpPr>
          <p:nvPr>
            <p:ph type="pic" sz="quarter" idx="13" hasCustomPrompt="1"/>
          </p:nvPr>
        </p:nvSpPr>
        <p:spPr>
          <a:xfrm>
            <a:off x="6178351" y="0"/>
            <a:ext cx="6013649" cy="6858000"/>
          </a:xfrm>
          <a:custGeom>
            <a:avLst/>
            <a:gdLst>
              <a:gd name="connsiteX0" fmla="*/ 1143000 w 6013649"/>
              <a:gd name="connsiteY0" fmla="*/ 0 h 6858000"/>
              <a:gd name="connsiteX1" fmla="*/ 2356050 w 6013649"/>
              <a:gd name="connsiteY1" fmla="*/ 0 h 6858000"/>
              <a:gd name="connsiteX2" fmla="*/ 3210579 w 6013649"/>
              <a:gd name="connsiteY2" fmla="*/ 0 h 6858000"/>
              <a:gd name="connsiteX3" fmla="*/ 3222504 w 6013649"/>
              <a:gd name="connsiteY3" fmla="*/ 0 h 6858000"/>
              <a:gd name="connsiteX4" fmla="*/ 3464123 w 6013649"/>
              <a:gd name="connsiteY4" fmla="*/ 0 h 6858000"/>
              <a:gd name="connsiteX5" fmla="*/ 3466161 w 6013649"/>
              <a:gd name="connsiteY5" fmla="*/ 0 h 6858000"/>
              <a:gd name="connsiteX6" fmla="*/ 3467100 w 6013649"/>
              <a:gd name="connsiteY6" fmla="*/ 0 h 6858000"/>
              <a:gd name="connsiteX7" fmla="*/ 3569655 w 6013649"/>
              <a:gd name="connsiteY7" fmla="*/ 0 h 6858000"/>
              <a:gd name="connsiteX8" fmla="*/ 6013648 w 6013649"/>
              <a:gd name="connsiteY8" fmla="*/ 0 h 6858000"/>
              <a:gd name="connsiteX9" fmla="*/ 6013649 w 6013649"/>
              <a:gd name="connsiteY9" fmla="*/ 0 h 6858000"/>
              <a:gd name="connsiteX10" fmla="*/ 6013649 w 6013649"/>
              <a:gd name="connsiteY10" fmla="*/ 6858000 h 6858000"/>
              <a:gd name="connsiteX11" fmla="*/ 6013648 w 6013649"/>
              <a:gd name="connsiteY11" fmla="*/ 6858000 h 6858000"/>
              <a:gd name="connsiteX12" fmla="*/ 3569655 w 6013649"/>
              <a:gd name="connsiteY12" fmla="*/ 6858000 h 6858000"/>
              <a:gd name="connsiteX13" fmla="*/ 3467100 w 6013649"/>
              <a:gd name="connsiteY13" fmla="*/ 6858000 h 6858000"/>
              <a:gd name="connsiteX14" fmla="*/ 3466161 w 6013649"/>
              <a:gd name="connsiteY14" fmla="*/ 6858000 h 6858000"/>
              <a:gd name="connsiteX15" fmla="*/ 3464123 w 6013649"/>
              <a:gd name="connsiteY15" fmla="*/ 6858000 h 6858000"/>
              <a:gd name="connsiteX16" fmla="*/ 3222504 w 6013649"/>
              <a:gd name="connsiteY16" fmla="*/ 6858000 h 6858000"/>
              <a:gd name="connsiteX17" fmla="*/ 3210579 w 6013649"/>
              <a:gd name="connsiteY17" fmla="*/ 6858000 h 6858000"/>
              <a:gd name="connsiteX18" fmla="*/ 2356050 w 6013649"/>
              <a:gd name="connsiteY18" fmla="*/ 6858000 h 6858000"/>
              <a:gd name="connsiteX19" fmla="*/ 1143000 w 6013649"/>
              <a:gd name="connsiteY19" fmla="*/ 6858000 h 6858000"/>
              <a:gd name="connsiteX20" fmla="*/ 1143000 w 6013649"/>
              <a:gd name="connsiteY20" fmla="*/ 5715000 h 6858000"/>
              <a:gd name="connsiteX21" fmla="*/ 0 w 6013649"/>
              <a:gd name="connsiteY21" fmla="*/ 4572000 h 6858000"/>
              <a:gd name="connsiteX22" fmla="*/ 1143000 w 6013649"/>
              <a:gd name="connsiteY22" fmla="*/ 3429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6013649" h="6858000">
                <a:moveTo>
                  <a:pt x="1143000" y="0"/>
                </a:moveTo>
                <a:lnTo>
                  <a:pt x="2356050" y="0"/>
                </a:lnTo>
                <a:lnTo>
                  <a:pt x="3210579" y="0"/>
                </a:lnTo>
                <a:lnTo>
                  <a:pt x="3222504" y="0"/>
                </a:lnTo>
                <a:lnTo>
                  <a:pt x="3464123" y="0"/>
                </a:lnTo>
                <a:lnTo>
                  <a:pt x="3466161" y="0"/>
                </a:lnTo>
                <a:lnTo>
                  <a:pt x="3467100" y="0"/>
                </a:lnTo>
                <a:lnTo>
                  <a:pt x="3569655" y="0"/>
                </a:lnTo>
                <a:lnTo>
                  <a:pt x="6013648" y="0"/>
                </a:lnTo>
                <a:lnTo>
                  <a:pt x="6013649" y="0"/>
                </a:lnTo>
                <a:lnTo>
                  <a:pt x="6013649" y="6858000"/>
                </a:lnTo>
                <a:lnTo>
                  <a:pt x="6013648" y="6858000"/>
                </a:lnTo>
                <a:lnTo>
                  <a:pt x="3569655" y="6858000"/>
                </a:lnTo>
                <a:lnTo>
                  <a:pt x="3467100" y="6858000"/>
                </a:lnTo>
                <a:lnTo>
                  <a:pt x="3466161" y="6858000"/>
                </a:lnTo>
                <a:lnTo>
                  <a:pt x="3464123" y="6858000"/>
                </a:lnTo>
                <a:lnTo>
                  <a:pt x="3222504" y="6858000"/>
                </a:lnTo>
                <a:lnTo>
                  <a:pt x="3210579" y="6858000"/>
                </a:lnTo>
                <a:lnTo>
                  <a:pt x="2356050" y="6858000"/>
                </a:lnTo>
                <a:lnTo>
                  <a:pt x="1143000" y="6858000"/>
                </a:lnTo>
                <a:lnTo>
                  <a:pt x="1143000" y="5715000"/>
                </a:lnTo>
                <a:cubicBezTo>
                  <a:pt x="1143000" y="5083810"/>
                  <a:pt x="631190" y="4572000"/>
                  <a:pt x="0" y="4572000"/>
                </a:cubicBezTo>
                <a:cubicBezTo>
                  <a:pt x="631190" y="4572000"/>
                  <a:pt x="1143000" y="4060190"/>
                  <a:pt x="1143000" y="3429000"/>
                </a:cubicBezTo>
                <a:close/>
              </a:path>
            </a:pathLst>
          </a:custGeom>
          <a:solidFill>
            <a:schemeClr val="bg1">
              <a:lumMod val="85000"/>
            </a:schemeClr>
          </a:solidFill>
        </p:spPr>
        <p:txBody>
          <a:bodyPr wrap="square">
            <a:noAutofit/>
          </a:bodyPr>
          <a:lstStyle>
            <a:lvl1pPr marL="0" indent="0">
              <a:buNone/>
              <a:defRPr sz="1500">
                <a:solidFill>
                  <a:srgbClr val="343D58"/>
                </a:solidFill>
                <a:latin typeface="Campton Book" panose="020B0004020102020203" pitchFamily="34" charset="0"/>
              </a:defRPr>
            </a:lvl1pPr>
          </a:lstStyle>
          <a:p>
            <a:r>
              <a:rPr lang="en-US"/>
              <a:t>                        </a:t>
            </a:r>
            <a:r>
              <a:rPr lang="en-US" err="1"/>
              <a:t>Lisää</a:t>
            </a:r>
            <a:r>
              <a:rPr lang="en-US"/>
              <a:t> </a:t>
            </a:r>
            <a:r>
              <a:rPr lang="en-US" err="1"/>
              <a:t>kuva</a:t>
            </a:r>
            <a:r>
              <a:rPr lang="en-US"/>
              <a:t> </a:t>
            </a:r>
            <a:r>
              <a:rPr lang="en-US" err="1"/>
              <a:t>klikkaamalla</a:t>
            </a:r>
            <a:r>
              <a:rPr lang="en-US"/>
              <a:t> </a:t>
            </a:r>
            <a:r>
              <a:rPr lang="en-US" err="1"/>
              <a:t>ikonia</a:t>
            </a:r>
            <a:endParaRPr lang="fi-FI"/>
          </a:p>
        </p:txBody>
      </p:sp>
      <p:sp>
        <p:nvSpPr>
          <p:cNvPr id="29" name="TextBox 28">
            <a:extLst>
              <a:ext uri="{FF2B5EF4-FFF2-40B4-BE49-F238E27FC236}">
                <a16:creationId xmlns:a16="http://schemas.microsoft.com/office/drawing/2014/main" id="{39F6E9BE-BD01-4C88-ABEC-D61AC1A0E3F4}"/>
              </a:ext>
            </a:extLst>
          </p:cNvPr>
          <p:cNvSpPr txBox="1"/>
          <p:nvPr userDrawn="1"/>
        </p:nvSpPr>
        <p:spPr>
          <a:xfrm>
            <a:off x="1219199" y="4893889"/>
            <a:ext cx="1310640" cy="693588"/>
          </a:xfrm>
          <a:prstGeom prst="rect">
            <a:avLst/>
          </a:prstGeom>
          <a:noFill/>
        </p:spPr>
        <p:txBody>
          <a:bodyPr wrap="none" lIns="54000" rtlCol="0">
            <a:spAutoFit/>
          </a:bodyPr>
          <a:lstStyle/>
          <a:p>
            <a:pPr>
              <a:lnSpc>
                <a:spcPct val="110000"/>
              </a:lnSpc>
            </a:pPr>
            <a:r>
              <a:rPr lang="en-US" sz="1200" b="1" err="1"/>
              <a:t>Tarjous</a:t>
            </a:r>
            <a:r>
              <a:rPr lang="en-US" sz="1200" b="1"/>
              <a:t>:</a:t>
            </a:r>
            <a:endParaRPr lang="en-US" sz="1200" b="0"/>
          </a:p>
          <a:p>
            <a:pPr>
              <a:lnSpc>
                <a:spcPct val="110000"/>
              </a:lnSpc>
            </a:pPr>
            <a:r>
              <a:rPr lang="en-US" sz="1200" b="1" err="1"/>
              <a:t>Pvm</a:t>
            </a:r>
            <a:r>
              <a:rPr lang="en-US" sz="1200" b="1"/>
              <a:t>:</a:t>
            </a:r>
            <a:endParaRPr lang="en-US" sz="1200" b="0"/>
          </a:p>
          <a:p>
            <a:pPr>
              <a:lnSpc>
                <a:spcPct val="110000"/>
              </a:lnSpc>
            </a:pPr>
            <a:r>
              <a:rPr lang="en-US" sz="1200" b="1" err="1"/>
              <a:t>Vastaanottaja</a:t>
            </a:r>
            <a:r>
              <a:rPr lang="en-US" sz="1200" b="1"/>
              <a:t>:</a:t>
            </a:r>
            <a:endParaRPr lang="fi-FI" sz="1200" b="0"/>
          </a:p>
        </p:txBody>
      </p:sp>
      <p:sp>
        <p:nvSpPr>
          <p:cNvPr id="30" name="Text Placeholder 14">
            <a:extLst>
              <a:ext uri="{FF2B5EF4-FFF2-40B4-BE49-F238E27FC236}">
                <a16:creationId xmlns:a16="http://schemas.microsoft.com/office/drawing/2014/main" id="{21E4FDDE-CCD9-4DD0-8760-2F089C4476F0}"/>
              </a:ext>
            </a:extLst>
          </p:cNvPr>
          <p:cNvSpPr>
            <a:spLocks noGrp="1"/>
          </p:cNvSpPr>
          <p:nvPr>
            <p:ph type="body" sz="quarter" idx="19" hasCustomPrompt="1"/>
          </p:nvPr>
        </p:nvSpPr>
        <p:spPr>
          <a:xfrm>
            <a:off x="1897674" y="4938633"/>
            <a:ext cx="3537836" cy="198337"/>
          </a:xfrm>
          <a:prstGeom prst="rect">
            <a:avLst/>
          </a:prstGeom>
        </p:spPr>
        <p:txBody>
          <a:bodyPr wrap="square" lIns="14400" tIns="0" rIns="0" bIns="0"/>
          <a:lstStyle>
            <a:lvl1pPr marL="0" marR="0" indent="0" algn="l" defTabSz="914400" rtl="0" eaLnBrk="1" fontAlgn="auto" latinLnBrk="0" hangingPunct="1">
              <a:lnSpc>
                <a:spcPct val="110000"/>
              </a:lnSpc>
              <a:spcBef>
                <a:spcPts val="0"/>
              </a:spcBef>
              <a:spcAft>
                <a:spcPts val="0"/>
              </a:spcAft>
              <a:buClrTx/>
              <a:buSzTx/>
              <a:buFont typeface="Arial" panose="020B0604020202020204" pitchFamily="34" charset="0"/>
              <a:buNone/>
              <a:tabLst/>
              <a:defRPr sz="1200" b="0">
                <a:solidFill>
                  <a:srgbClr val="343D58"/>
                </a:solidFill>
                <a:latin typeface="Campton Book" panose="020B0004020102020203" pitchFamily="34" charset="0"/>
              </a:defRPr>
            </a:lvl1pPr>
          </a:lstStyle>
          <a:p>
            <a:pPr marL="0" marR="0" lvl="0" indent="0" algn="l" defTabSz="914400" rtl="0" eaLnBrk="1" fontAlgn="auto" latinLnBrk="0" hangingPunct="1">
              <a:lnSpc>
                <a:spcPct val="110000"/>
              </a:lnSpc>
              <a:spcBef>
                <a:spcPts val="0"/>
              </a:spcBef>
              <a:spcAft>
                <a:spcPts val="0"/>
              </a:spcAft>
              <a:buClrTx/>
              <a:buSzTx/>
              <a:buFont typeface="Arial" panose="020B0604020202020204" pitchFamily="34" charset="0"/>
              <a:buNone/>
              <a:tabLst/>
              <a:defRPr/>
            </a:pPr>
            <a:r>
              <a:rPr lang="fi-FI"/>
              <a:t>LTXXXXXX_revX</a:t>
            </a:r>
            <a:endParaRPr lang="en-US"/>
          </a:p>
          <a:p>
            <a:pPr lvl="0"/>
            <a:endParaRPr lang="en-US"/>
          </a:p>
        </p:txBody>
      </p:sp>
      <p:sp>
        <p:nvSpPr>
          <p:cNvPr id="31" name="Text Placeholder 14">
            <a:extLst>
              <a:ext uri="{FF2B5EF4-FFF2-40B4-BE49-F238E27FC236}">
                <a16:creationId xmlns:a16="http://schemas.microsoft.com/office/drawing/2014/main" id="{A4429BE3-F71C-4015-815D-690139554F01}"/>
              </a:ext>
            </a:extLst>
          </p:cNvPr>
          <p:cNvSpPr>
            <a:spLocks noGrp="1"/>
          </p:cNvSpPr>
          <p:nvPr>
            <p:ph type="body" sz="quarter" idx="20" hasCustomPrompt="1"/>
          </p:nvPr>
        </p:nvSpPr>
        <p:spPr>
          <a:xfrm>
            <a:off x="1662612" y="5141398"/>
            <a:ext cx="3746025" cy="189372"/>
          </a:xfrm>
          <a:prstGeom prst="rect">
            <a:avLst/>
          </a:prstGeom>
        </p:spPr>
        <p:txBody>
          <a:bodyPr wrap="square" lIns="14400" tIns="0" rIns="0" bIns="0"/>
          <a:lstStyle>
            <a:lvl1pPr marL="0" marR="0" indent="0" algn="l" defTabSz="914400" rtl="0" eaLnBrk="1" fontAlgn="auto" latinLnBrk="0" hangingPunct="1">
              <a:lnSpc>
                <a:spcPct val="110000"/>
              </a:lnSpc>
              <a:spcBef>
                <a:spcPts val="0"/>
              </a:spcBef>
              <a:spcAft>
                <a:spcPts val="0"/>
              </a:spcAft>
              <a:buClrTx/>
              <a:buSzTx/>
              <a:buFont typeface="Arial" panose="020B0604020202020204" pitchFamily="34" charset="0"/>
              <a:buNone/>
              <a:tabLst/>
              <a:defRPr sz="1200" b="0">
                <a:solidFill>
                  <a:srgbClr val="343D58"/>
                </a:solidFill>
                <a:latin typeface="Campton Book" panose="020B0004020102020203" pitchFamily="34" charset="0"/>
              </a:defRPr>
            </a:lvl1pPr>
          </a:lstStyle>
          <a:p>
            <a:pPr marL="0" marR="0" lvl="0" indent="0" algn="l" defTabSz="914400" rtl="0" eaLnBrk="1" fontAlgn="auto" latinLnBrk="0" hangingPunct="1">
              <a:lnSpc>
                <a:spcPct val="110000"/>
              </a:lnSpc>
              <a:spcBef>
                <a:spcPts val="0"/>
              </a:spcBef>
              <a:spcAft>
                <a:spcPts val="0"/>
              </a:spcAft>
              <a:buClrTx/>
              <a:buSzTx/>
              <a:buFont typeface="Arial" panose="020B0604020202020204" pitchFamily="34" charset="0"/>
              <a:buNone/>
              <a:tabLst/>
              <a:defRPr/>
            </a:pPr>
            <a:r>
              <a:rPr lang="fi-FI"/>
              <a:t>XX.XX.20XX</a:t>
            </a:r>
            <a:endParaRPr lang="en-US"/>
          </a:p>
        </p:txBody>
      </p:sp>
      <p:sp>
        <p:nvSpPr>
          <p:cNvPr id="32" name="Text Placeholder 14">
            <a:extLst>
              <a:ext uri="{FF2B5EF4-FFF2-40B4-BE49-F238E27FC236}">
                <a16:creationId xmlns:a16="http://schemas.microsoft.com/office/drawing/2014/main" id="{611748EF-624C-4497-9E08-1B1722D79DA3}"/>
              </a:ext>
            </a:extLst>
          </p:cNvPr>
          <p:cNvSpPr>
            <a:spLocks noGrp="1"/>
          </p:cNvSpPr>
          <p:nvPr>
            <p:ph type="body" sz="quarter" idx="21" hasCustomPrompt="1"/>
          </p:nvPr>
        </p:nvSpPr>
        <p:spPr>
          <a:xfrm>
            <a:off x="2452284" y="5342721"/>
            <a:ext cx="2987349" cy="189372"/>
          </a:xfrm>
          <a:prstGeom prst="rect">
            <a:avLst/>
          </a:prstGeom>
        </p:spPr>
        <p:txBody>
          <a:bodyPr wrap="square" lIns="14400" tIns="0" rIns="0" bIns="0"/>
          <a:lstStyle>
            <a:lvl1pPr marL="0" marR="0" indent="0" algn="l" defTabSz="914400" rtl="0" eaLnBrk="1" fontAlgn="auto" latinLnBrk="0" hangingPunct="1">
              <a:lnSpc>
                <a:spcPct val="110000"/>
              </a:lnSpc>
              <a:spcBef>
                <a:spcPts val="0"/>
              </a:spcBef>
              <a:spcAft>
                <a:spcPts val="0"/>
              </a:spcAft>
              <a:buClrTx/>
              <a:buSzTx/>
              <a:buFont typeface="Arial" panose="020B0604020202020204" pitchFamily="34" charset="0"/>
              <a:buNone/>
              <a:tabLst/>
              <a:defRPr sz="1200" b="0">
                <a:solidFill>
                  <a:srgbClr val="343D58"/>
                </a:solidFill>
                <a:latin typeface="Campton Book" panose="020B0004020102020203" pitchFamily="34" charset="0"/>
              </a:defRPr>
            </a:lvl1pPr>
          </a:lstStyle>
          <a:p>
            <a:pPr marL="0" marR="0" lvl="0" indent="0" algn="l" defTabSz="914400" rtl="0" eaLnBrk="1" fontAlgn="auto" latinLnBrk="0" hangingPunct="1">
              <a:lnSpc>
                <a:spcPct val="110000"/>
              </a:lnSpc>
              <a:spcBef>
                <a:spcPts val="0"/>
              </a:spcBef>
              <a:spcAft>
                <a:spcPts val="0"/>
              </a:spcAft>
              <a:buClrTx/>
              <a:buSzTx/>
              <a:buFont typeface="Arial" panose="020B0604020202020204" pitchFamily="34" charset="0"/>
              <a:buNone/>
              <a:tabLst/>
              <a:defRPr/>
            </a:pPr>
            <a:r>
              <a:rPr lang="fi-FI"/>
              <a:t>Etunimi Sukunimi, Yritys</a:t>
            </a:r>
            <a:endParaRPr lang="en-US"/>
          </a:p>
        </p:txBody>
      </p:sp>
      <p:sp>
        <p:nvSpPr>
          <p:cNvPr id="13" name="Text Placeholder 7">
            <a:extLst>
              <a:ext uri="{FF2B5EF4-FFF2-40B4-BE49-F238E27FC236}">
                <a16:creationId xmlns:a16="http://schemas.microsoft.com/office/drawing/2014/main" id="{24CA5D5F-7ED9-4BE3-A545-8E87FD74D214}"/>
              </a:ext>
            </a:extLst>
          </p:cNvPr>
          <p:cNvSpPr>
            <a:spLocks noGrp="1"/>
          </p:cNvSpPr>
          <p:nvPr>
            <p:ph type="body" sz="quarter" idx="10" hasCustomPrompt="1"/>
          </p:nvPr>
        </p:nvSpPr>
        <p:spPr>
          <a:xfrm>
            <a:off x="1219200" y="1862930"/>
            <a:ext cx="4876799" cy="2134943"/>
          </a:xfrm>
          <a:prstGeom prst="rect">
            <a:avLst/>
          </a:prstGeom>
        </p:spPr>
        <p:txBody>
          <a:bodyPr wrap="square" lIns="14400" tIns="0" rIns="0" bIns="0">
            <a:spAutoFit/>
          </a:bodyPr>
          <a:lstStyle>
            <a:lvl1pPr marL="0" indent="0" eaLnBrk="0" latinLnBrk="0">
              <a:lnSpc>
                <a:spcPts val="5500"/>
              </a:lnSpc>
              <a:spcBef>
                <a:spcPts val="0"/>
              </a:spcBef>
              <a:buNone/>
              <a:defRPr sz="5500" b="1">
                <a:solidFill>
                  <a:srgbClr val="343D58"/>
                </a:solidFill>
                <a:latin typeface="Campton Book" panose="00000800000000000000" pitchFamily="50" charset="0"/>
              </a:defRPr>
            </a:lvl1pPr>
          </a:lstStyle>
          <a:p>
            <a:r>
              <a:rPr lang="en-US" err="1"/>
              <a:t>Keski-mittainen</a:t>
            </a:r>
            <a:r>
              <a:rPr lang="en-US"/>
              <a:t> </a:t>
            </a:r>
            <a:r>
              <a:rPr lang="en-US" err="1"/>
              <a:t>otsikko</a:t>
            </a:r>
            <a:r>
              <a:rPr lang="en-US"/>
              <a:t> </a:t>
            </a:r>
          </a:p>
        </p:txBody>
      </p:sp>
      <p:sp>
        <p:nvSpPr>
          <p:cNvPr id="14" name="TextBox 13">
            <a:extLst>
              <a:ext uri="{FF2B5EF4-FFF2-40B4-BE49-F238E27FC236}">
                <a16:creationId xmlns:a16="http://schemas.microsoft.com/office/drawing/2014/main" id="{E07EB635-F617-4653-94EB-4C9E897611D5}"/>
              </a:ext>
            </a:extLst>
          </p:cNvPr>
          <p:cNvSpPr txBox="1"/>
          <p:nvPr userDrawn="1"/>
        </p:nvSpPr>
        <p:spPr>
          <a:xfrm>
            <a:off x="1219200" y="4633490"/>
            <a:ext cx="1233084" cy="230832"/>
          </a:xfrm>
          <a:prstGeom prst="rect">
            <a:avLst/>
          </a:prstGeom>
          <a:noFill/>
        </p:spPr>
        <p:txBody>
          <a:bodyPr wrap="square" lIns="54000" tIns="0" rIns="0" bIns="0" rtlCol="0">
            <a:spAutoFit/>
          </a:bodyPr>
          <a:lstStyle/>
          <a:p>
            <a:r>
              <a:rPr lang="en-US" sz="1500" b="1">
                <a:solidFill>
                  <a:srgbClr val="ED3B56"/>
                </a:solidFill>
              </a:rPr>
              <a:t>TARJOUS  |</a:t>
            </a:r>
            <a:endParaRPr lang="fi-FI" sz="1500" b="1">
              <a:solidFill>
                <a:srgbClr val="ED3B56"/>
              </a:solidFill>
            </a:endParaRPr>
          </a:p>
        </p:txBody>
      </p:sp>
      <p:sp>
        <p:nvSpPr>
          <p:cNvPr id="15" name="Text Placeholder 2">
            <a:extLst>
              <a:ext uri="{FF2B5EF4-FFF2-40B4-BE49-F238E27FC236}">
                <a16:creationId xmlns:a16="http://schemas.microsoft.com/office/drawing/2014/main" id="{D06A89C7-E2DD-4722-8097-8360345F6C9F}"/>
              </a:ext>
            </a:extLst>
          </p:cNvPr>
          <p:cNvSpPr>
            <a:spLocks noGrp="1"/>
          </p:cNvSpPr>
          <p:nvPr>
            <p:ph type="body" sz="quarter" idx="22" hasCustomPrompt="1"/>
          </p:nvPr>
        </p:nvSpPr>
        <p:spPr>
          <a:xfrm>
            <a:off x="2424113" y="4653363"/>
            <a:ext cx="3976687" cy="260873"/>
          </a:xfrm>
          <a:prstGeom prst="rect">
            <a:avLst/>
          </a:prstGeom>
        </p:spPr>
        <p:txBody>
          <a:bodyPr lIns="54000" tIns="0" rIns="0" bIns="0"/>
          <a:lstStyle>
            <a:lvl1pPr marL="0" indent="0">
              <a:buNone/>
              <a:defRPr sz="1500" b="1">
                <a:solidFill>
                  <a:srgbClr val="ED3B56"/>
                </a:solidFill>
              </a:defRPr>
            </a:lvl1pPr>
          </a:lstStyle>
          <a:p>
            <a:pPr lvl="0"/>
            <a:r>
              <a:rPr lang="en-US" sz="1500" b="1"/>
              <a:t>ASIAKASYRITYS</a:t>
            </a:r>
            <a:endParaRPr lang="fi-FI"/>
          </a:p>
        </p:txBody>
      </p:sp>
      <p:sp>
        <p:nvSpPr>
          <p:cNvPr id="16" name="TextBox 15">
            <a:extLst>
              <a:ext uri="{FF2B5EF4-FFF2-40B4-BE49-F238E27FC236}">
                <a16:creationId xmlns:a16="http://schemas.microsoft.com/office/drawing/2014/main" id="{19CE7F2B-82BA-4DCC-90F6-6253CBDA43DF}"/>
              </a:ext>
            </a:extLst>
          </p:cNvPr>
          <p:cNvSpPr txBox="1"/>
          <p:nvPr userDrawn="1"/>
        </p:nvSpPr>
        <p:spPr>
          <a:xfrm>
            <a:off x="1960479" y="5990950"/>
            <a:ext cx="2057249" cy="138499"/>
          </a:xfrm>
          <a:prstGeom prst="rect">
            <a:avLst/>
          </a:prstGeom>
          <a:noFill/>
        </p:spPr>
        <p:txBody>
          <a:bodyPr wrap="square" lIns="54000" tIns="0" rIns="0" bIns="0" rtlCol="0">
            <a:spAutoFit/>
          </a:bodyPr>
          <a:lstStyle/>
          <a:p>
            <a:pPr algn="l"/>
            <a:r>
              <a:rPr lang="en-US" sz="900" b="0">
                <a:solidFill>
                  <a:srgbClr val="343D58"/>
                </a:solidFill>
                <a:latin typeface="Campton Book" panose="020B0004020102020203" pitchFamily="34" charset="0"/>
              </a:rPr>
              <a:t>LINK Design and Development Oy</a:t>
            </a:r>
            <a:endParaRPr lang="fi-FI" sz="900" b="0">
              <a:solidFill>
                <a:srgbClr val="343D58"/>
              </a:solidFill>
              <a:latin typeface="Campton Book" panose="020B0004020102020203" pitchFamily="34" charset="0"/>
            </a:endParaRPr>
          </a:p>
        </p:txBody>
      </p:sp>
      <p:cxnSp>
        <p:nvCxnSpPr>
          <p:cNvPr id="17" name="Straight Connector 16">
            <a:extLst>
              <a:ext uri="{FF2B5EF4-FFF2-40B4-BE49-F238E27FC236}">
                <a16:creationId xmlns:a16="http://schemas.microsoft.com/office/drawing/2014/main" id="{18E4AED7-B3E7-4A43-8FD9-FEC828FEA1DE}"/>
              </a:ext>
            </a:extLst>
          </p:cNvPr>
          <p:cNvCxnSpPr>
            <a:cxnSpLocks/>
          </p:cNvCxnSpPr>
          <p:nvPr userDrawn="1"/>
        </p:nvCxnSpPr>
        <p:spPr>
          <a:xfrm>
            <a:off x="3997236" y="6000844"/>
            <a:ext cx="0" cy="111229"/>
          </a:xfrm>
          <a:prstGeom prst="line">
            <a:avLst/>
          </a:prstGeom>
          <a:ln w="6350">
            <a:solidFill>
              <a:srgbClr val="343D58"/>
            </a:solidFill>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F1529857-E54D-4DD9-BC94-4A3F521778A8}"/>
              </a:ext>
            </a:extLst>
          </p:cNvPr>
          <p:cNvSpPr txBox="1"/>
          <p:nvPr userDrawn="1"/>
        </p:nvSpPr>
        <p:spPr>
          <a:xfrm>
            <a:off x="4071545" y="5992666"/>
            <a:ext cx="754219" cy="138499"/>
          </a:xfrm>
          <a:prstGeom prst="rect">
            <a:avLst/>
          </a:prstGeom>
          <a:noFill/>
        </p:spPr>
        <p:txBody>
          <a:bodyPr wrap="square" lIns="21600" tIns="0" rIns="0" bIns="0" rtlCol="0">
            <a:spAutoFit/>
          </a:bodyPr>
          <a:lstStyle/>
          <a:p>
            <a:pPr algn="l"/>
            <a:r>
              <a:rPr lang="en-US" sz="900" b="0">
                <a:solidFill>
                  <a:srgbClr val="343D58"/>
                </a:solidFill>
                <a:latin typeface="Campton Book" panose="020B0004020102020203" pitchFamily="34" charset="0"/>
              </a:rPr>
              <a:t>linkdesign.fi</a:t>
            </a:r>
            <a:endParaRPr lang="fi-FI" sz="900" b="0">
              <a:solidFill>
                <a:srgbClr val="343D58"/>
              </a:solidFill>
              <a:latin typeface="Campton Book" panose="020B0004020102020203" pitchFamily="34" charset="0"/>
            </a:endParaRPr>
          </a:p>
        </p:txBody>
      </p:sp>
      <p:pic>
        <p:nvPicPr>
          <p:cNvPr id="20" name="Graphic 19">
            <a:extLst>
              <a:ext uri="{FF2B5EF4-FFF2-40B4-BE49-F238E27FC236}">
                <a16:creationId xmlns:a16="http://schemas.microsoft.com/office/drawing/2014/main" id="{4805B9EB-E6D6-4B6E-9251-0E604385AD43}"/>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271682" y="6006760"/>
            <a:ext cx="531459" cy="101230"/>
          </a:xfrm>
          <a:prstGeom prst="rect">
            <a:avLst/>
          </a:prstGeom>
        </p:spPr>
      </p:pic>
      <p:cxnSp>
        <p:nvCxnSpPr>
          <p:cNvPr id="21" name="Straight Connector 20">
            <a:extLst>
              <a:ext uri="{FF2B5EF4-FFF2-40B4-BE49-F238E27FC236}">
                <a16:creationId xmlns:a16="http://schemas.microsoft.com/office/drawing/2014/main" id="{7C65B62D-C280-4219-9AF1-4CD5F19F4C6B}"/>
              </a:ext>
            </a:extLst>
          </p:cNvPr>
          <p:cNvCxnSpPr>
            <a:cxnSpLocks/>
          </p:cNvCxnSpPr>
          <p:nvPr userDrawn="1"/>
        </p:nvCxnSpPr>
        <p:spPr>
          <a:xfrm>
            <a:off x="1913995" y="6000844"/>
            <a:ext cx="0" cy="111229"/>
          </a:xfrm>
          <a:prstGeom prst="line">
            <a:avLst/>
          </a:prstGeom>
          <a:ln w="6350">
            <a:solidFill>
              <a:srgbClr val="343D5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65737077"/>
      </p:ext>
    </p:extLst>
  </p:cSld>
  <p:clrMapOvr>
    <a:masterClrMapping/>
  </p:clrMapOvr>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itkä otsikko pystykuvalla">
    <p:spTree>
      <p:nvGrpSpPr>
        <p:cNvPr id="1" name=""/>
        <p:cNvGrpSpPr/>
        <p:nvPr/>
      </p:nvGrpSpPr>
      <p:grpSpPr>
        <a:xfrm>
          <a:off x="0" y="0"/>
          <a:ext cx="0" cy="0"/>
          <a:chOff x="0" y="0"/>
          <a:chExt cx="0" cy="0"/>
        </a:xfrm>
      </p:grpSpPr>
      <p:sp>
        <p:nvSpPr>
          <p:cNvPr id="13" name="Text Placeholder 5">
            <a:extLst>
              <a:ext uri="{FF2B5EF4-FFF2-40B4-BE49-F238E27FC236}">
                <a16:creationId xmlns:a16="http://schemas.microsoft.com/office/drawing/2014/main" id="{9189CAD0-2005-421F-9B5B-E2F6CE1EBB67}"/>
              </a:ext>
            </a:extLst>
          </p:cNvPr>
          <p:cNvSpPr>
            <a:spLocks noGrp="1"/>
          </p:cNvSpPr>
          <p:nvPr>
            <p:ph type="body" sz="quarter" idx="11" hasCustomPrompt="1"/>
          </p:nvPr>
        </p:nvSpPr>
        <p:spPr>
          <a:xfrm>
            <a:off x="1219199" y="4653848"/>
            <a:ext cx="4876799" cy="346756"/>
          </a:xfrm>
          <a:prstGeom prst="rect">
            <a:avLst/>
          </a:prstGeom>
        </p:spPr>
        <p:txBody>
          <a:bodyPr lIns="54000" tIns="0" rIns="0" bIns="0">
            <a:normAutofit/>
          </a:bodyPr>
          <a:lstStyle>
            <a:lvl1pPr marL="0" indent="0">
              <a:buNone/>
              <a:defRPr sz="1500" b="1">
                <a:solidFill>
                  <a:srgbClr val="ED3B56"/>
                </a:solidFill>
                <a:latin typeface="Campton Book" panose="00000800000000000000" pitchFamily="50" charset="0"/>
              </a:defRPr>
            </a:lvl1pPr>
          </a:lstStyle>
          <a:p>
            <a:pPr lvl="0"/>
            <a:r>
              <a:rPr lang="en-US"/>
              <a:t>YRITYSASIAKAS  </a:t>
            </a:r>
            <a:r>
              <a:rPr lang="fi-FI"/>
              <a:t>|</a:t>
            </a:r>
            <a:r>
              <a:rPr lang="en-US"/>
              <a:t>  VUOSI TAI PVM</a:t>
            </a:r>
            <a:endParaRPr lang="fi-FI"/>
          </a:p>
        </p:txBody>
      </p:sp>
      <p:sp>
        <p:nvSpPr>
          <p:cNvPr id="15" name="Text Placeholder 13">
            <a:extLst>
              <a:ext uri="{FF2B5EF4-FFF2-40B4-BE49-F238E27FC236}">
                <a16:creationId xmlns:a16="http://schemas.microsoft.com/office/drawing/2014/main" id="{3663F82A-0BB5-485D-BBF7-28914081F3B8}"/>
              </a:ext>
            </a:extLst>
          </p:cNvPr>
          <p:cNvSpPr>
            <a:spLocks noGrp="1"/>
          </p:cNvSpPr>
          <p:nvPr>
            <p:ph type="body" sz="quarter" idx="12" hasCustomPrompt="1"/>
          </p:nvPr>
        </p:nvSpPr>
        <p:spPr>
          <a:xfrm>
            <a:off x="1219200" y="4899276"/>
            <a:ext cx="4876799" cy="657928"/>
          </a:xfrm>
          <a:prstGeom prst="rect">
            <a:avLst/>
          </a:prstGeom>
        </p:spPr>
        <p:txBody>
          <a:bodyPr lIns="43200" tIns="0" rIns="0" bIns="0">
            <a:noAutofit/>
          </a:bodyPr>
          <a:lstStyle>
            <a:lvl1pPr marL="0" marR="0" indent="0" algn="l" defTabSz="914400" rtl="0" eaLnBrk="1" fontAlgn="auto" latinLnBrk="0" hangingPunct="1">
              <a:lnSpc>
                <a:spcPct val="110000"/>
              </a:lnSpc>
              <a:spcBef>
                <a:spcPts val="0"/>
              </a:spcBef>
              <a:spcAft>
                <a:spcPts val="0"/>
              </a:spcAft>
              <a:buClrTx/>
              <a:buSzTx/>
              <a:buFont typeface="Arial" panose="020B0604020202020204" pitchFamily="34" charset="0"/>
              <a:buNone/>
              <a:tabLst/>
              <a:defRPr sz="1500" b="0">
                <a:solidFill>
                  <a:srgbClr val="343D58"/>
                </a:solidFill>
                <a:latin typeface="Campton Book" panose="020B0004020102020203" pitchFamily="34" charset="0"/>
              </a:defRPr>
            </a:lvl1pPr>
            <a:lvl2pPr>
              <a:lnSpc>
                <a:spcPts val="1500"/>
              </a:lnSpc>
              <a:defRPr sz="1500">
                <a:latin typeface="Campton Book" panose="00000800000000000000" pitchFamily="50" charset="0"/>
              </a:defRPr>
            </a:lvl2pPr>
            <a:lvl3pPr>
              <a:lnSpc>
                <a:spcPts val="1500"/>
              </a:lnSpc>
              <a:defRPr sz="1500">
                <a:latin typeface="Campton Book" panose="00000800000000000000" pitchFamily="50" charset="0"/>
              </a:defRPr>
            </a:lvl3pPr>
            <a:lvl4pPr>
              <a:lnSpc>
                <a:spcPts val="1500"/>
              </a:lnSpc>
              <a:defRPr sz="1500">
                <a:latin typeface="Campton Book" panose="00000800000000000000" pitchFamily="50" charset="0"/>
              </a:defRPr>
            </a:lvl4pPr>
            <a:lvl5pPr>
              <a:lnSpc>
                <a:spcPts val="1500"/>
              </a:lnSpc>
              <a:defRPr sz="1500">
                <a:latin typeface="Campton Book" panose="00000800000000000000" pitchFamily="50" charset="0"/>
              </a:defRPr>
            </a:lvl5pPr>
          </a:lstStyle>
          <a:p>
            <a:pPr lvl="0"/>
            <a:r>
              <a:rPr lang="fi-FI"/>
              <a:t>Tähän esim. sovelletut palvelut tai projektin välietapin nimi (mieluiten yhdelle tai kahdelle riville)</a:t>
            </a:r>
          </a:p>
        </p:txBody>
      </p:sp>
      <p:sp>
        <p:nvSpPr>
          <p:cNvPr id="10" name="TextBox 9">
            <a:extLst>
              <a:ext uri="{FF2B5EF4-FFF2-40B4-BE49-F238E27FC236}">
                <a16:creationId xmlns:a16="http://schemas.microsoft.com/office/drawing/2014/main" id="{F8579BDF-C084-4AB0-9E3D-0A1C14D76B46}"/>
              </a:ext>
            </a:extLst>
          </p:cNvPr>
          <p:cNvSpPr txBox="1"/>
          <p:nvPr userDrawn="1"/>
        </p:nvSpPr>
        <p:spPr>
          <a:xfrm>
            <a:off x="1219199" y="5988492"/>
            <a:ext cx="2057249" cy="138499"/>
          </a:xfrm>
          <a:prstGeom prst="rect">
            <a:avLst/>
          </a:prstGeom>
          <a:noFill/>
        </p:spPr>
        <p:txBody>
          <a:bodyPr wrap="square" lIns="54000" tIns="0" rIns="0" bIns="0" rtlCol="0">
            <a:spAutoFit/>
          </a:bodyPr>
          <a:lstStyle/>
          <a:p>
            <a:pPr algn="l"/>
            <a:r>
              <a:rPr lang="en-US" sz="900" b="0">
                <a:solidFill>
                  <a:srgbClr val="343D58"/>
                </a:solidFill>
                <a:latin typeface="Campton Book" panose="020B0004020102020203" pitchFamily="34" charset="0"/>
              </a:rPr>
              <a:t>LINK Design and Development Oy</a:t>
            </a:r>
            <a:endParaRPr lang="fi-FI" sz="900" b="0">
              <a:solidFill>
                <a:srgbClr val="343D58"/>
              </a:solidFill>
              <a:latin typeface="Campton Book" panose="020B0004020102020203" pitchFamily="34" charset="0"/>
            </a:endParaRPr>
          </a:p>
        </p:txBody>
      </p:sp>
      <p:cxnSp>
        <p:nvCxnSpPr>
          <p:cNvPr id="12" name="Straight Connector 11">
            <a:extLst>
              <a:ext uri="{FF2B5EF4-FFF2-40B4-BE49-F238E27FC236}">
                <a16:creationId xmlns:a16="http://schemas.microsoft.com/office/drawing/2014/main" id="{D89AC00A-C13E-492B-8A15-2C63DE29FD9B}"/>
              </a:ext>
            </a:extLst>
          </p:cNvPr>
          <p:cNvCxnSpPr>
            <a:cxnSpLocks/>
          </p:cNvCxnSpPr>
          <p:nvPr userDrawn="1"/>
        </p:nvCxnSpPr>
        <p:spPr>
          <a:xfrm>
            <a:off x="3262012" y="6000844"/>
            <a:ext cx="0" cy="111229"/>
          </a:xfrm>
          <a:prstGeom prst="line">
            <a:avLst/>
          </a:prstGeom>
          <a:ln w="6350">
            <a:solidFill>
              <a:srgbClr val="343D58"/>
            </a:solidFill>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752E110C-F624-4F14-8D7D-19D60254E154}"/>
              </a:ext>
            </a:extLst>
          </p:cNvPr>
          <p:cNvSpPr txBox="1"/>
          <p:nvPr userDrawn="1"/>
        </p:nvSpPr>
        <p:spPr>
          <a:xfrm>
            <a:off x="3336321" y="5990208"/>
            <a:ext cx="754219" cy="138499"/>
          </a:xfrm>
          <a:prstGeom prst="rect">
            <a:avLst/>
          </a:prstGeom>
          <a:noFill/>
        </p:spPr>
        <p:txBody>
          <a:bodyPr wrap="square" lIns="21600" tIns="0" rIns="0" bIns="0" rtlCol="0">
            <a:spAutoFit/>
          </a:bodyPr>
          <a:lstStyle/>
          <a:p>
            <a:pPr algn="l"/>
            <a:r>
              <a:rPr lang="en-US" sz="900" b="0">
                <a:solidFill>
                  <a:srgbClr val="343D58"/>
                </a:solidFill>
                <a:latin typeface="Campton Book" panose="020B0004020102020203" pitchFamily="34" charset="0"/>
              </a:rPr>
              <a:t>linkdesign.fi</a:t>
            </a:r>
            <a:endParaRPr lang="fi-FI" sz="900" b="0">
              <a:solidFill>
                <a:srgbClr val="343D58"/>
              </a:solidFill>
              <a:latin typeface="Campton Book" panose="020B0004020102020203" pitchFamily="34" charset="0"/>
            </a:endParaRPr>
          </a:p>
        </p:txBody>
      </p:sp>
      <p:sp>
        <p:nvSpPr>
          <p:cNvPr id="9" name="Picture Placeholder 8">
            <a:extLst>
              <a:ext uri="{FF2B5EF4-FFF2-40B4-BE49-F238E27FC236}">
                <a16:creationId xmlns:a16="http://schemas.microsoft.com/office/drawing/2014/main" id="{3F1A7BFB-B46A-42DC-80E1-296419E5C885}"/>
              </a:ext>
            </a:extLst>
          </p:cNvPr>
          <p:cNvSpPr>
            <a:spLocks noGrp="1"/>
          </p:cNvSpPr>
          <p:nvPr>
            <p:ph type="pic" sz="quarter" idx="13" hasCustomPrompt="1"/>
          </p:nvPr>
        </p:nvSpPr>
        <p:spPr>
          <a:xfrm>
            <a:off x="6178351" y="0"/>
            <a:ext cx="6013649" cy="6858000"/>
          </a:xfrm>
          <a:custGeom>
            <a:avLst/>
            <a:gdLst>
              <a:gd name="connsiteX0" fmla="*/ 1143000 w 6013649"/>
              <a:gd name="connsiteY0" fmla="*/ 0 h 6858000"/>
              <a:gd name="connsiteX1" fmla="*/ 2356050 w 6013649"/>
              <a:gd name="connsiteY1" fmla="*/ 0 h 6858000"/>
              <a:gd name="connsiteX2" fmla="*/ 3210579 w 6013649"/>
              <a:gd name="connsiteY2" fmla="*/ 0 h 6858000"/>
              <a:gd name="connsiteX3" fmla="*/ 3222504 w 6013649"/>
              <a:gd name="connsiteY3" fmla="*/ 0 h 6858000"/>
              <a:gd name="connsiteX4" fmla="*/ 3464123 w 6013649"/>
              <a:gd name="connsiteY4" fmla="*/ 0 h 6858000"/>
              <a:gd name="connsiteX5" fmla="*/ 3466161 w 6013649"/>
              <a:gd name="connsiteY5" fmla="*/ 0 h 6858000"/>
              <a:gd name="connsiteX6" fmla="*/ 3467100 w 6013649"/>
              <a:gd name="connsiteY6" fmla="*/ 0 h 6858000"/>
              <a:gd name="connsiteX7" fmla="*/ 3569655 w 6013649"/>
              <a:gd name="connsiteY7" fmla="*/ 0 h 6858000"/>
              <a:gd name="connsiteX8" fmla="*/ 6013648 w 6013649"/>
              <a:gd name="connsiteY8" fmla="*/ 0 h 6858000"/>
              <a:gd name="connsiteX9" fmla="*/ 6013649 w 6013649"/>
              <a:gd name="connsiteY9" fmla="*/ 0 h 6858000"/>
              <a:gd name="connsiteX10" fmla="*/ 6013649 w 6013649"/>
              <a:gd name="connsiteY10" fmla="*/ 6858000 h 6858000"/>
              <a:gd name="connsiteX11" fmla="*/ 6013648 w 6013649"/>
              <a:gd name="connsiteY11" fmla="*/ 6858000 h 6858000"/>
              <a:gd name="connsiteX12" fmla="*/ 3569655 w 6013649"/>
              <a:gd name="connsiteY12" fmla="*/ 6858000 h 6858000"/>
              <a:gd name="connsiteX13" fmla="*/ 3467100 w 6013649"/>
              <a:gd name="connsiteY13" fmla="*/ 6858000 h 6858000"/>
              <a:gd name="connsiteX14" fmla="*/ 3466161 w 6013649"/>
              <a:gd name="connsiteY14" fmla="*/ 6858000 h 6858000"/>
              <a:gd name="connsiteX15" fmla="*/ 3464123 w 6013649"/>
              <a:gd name="connsiteY15" fmla="*/ 6858000 h 6858000"/>
              <a:gd name="connsiteX16" fmla="*/ 3222504 w 6013649"/>
              <a:gd name="connsiteY16" fmla="*/ 6858000 h 6858000"/>
              <a:gd name="connsiteX17" fmla="*/ 3210579 w 6013649"/>
              <a:gd name="connsiteY17" fmla="*/ 6858000 h 6858000"/>
              <a:gd name="connsiteX18" fmla="*/ 2356050 w 6013649"/>
              <a:gd name="connsiteY18" fmla="*/ 6858000 h 6858000"/>
              <a:gd name="connsiteX19" fmla="*/ 1143000 w 6013649"/>
              <a:gd name="connsiteY19" fmla="*/ 6858000 h 6858000"/>
              <a:gd name="connsiteX20" fmla="*/ 1143000 w 6013649"/>
              <a:gd name="connsiteY20" fmla="*/ 5715000 h 6858000"/>
              <a:gd name="connsiteX21" fmla="*/ 0 w 6013649"/>
              <a:gd name="connsiteY21" fmla="*/ 4572000 h 6858000"/>
              <a:gd name="connsiteX22" fmla="*/ 1143000 w 6013649"/>
              <a:gd name="connsiteY22" fmla="*/ 3429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6013649" h="6858000">
                <a:moveTo>
                  <a:pt x="1143000" y="0"/>
                </a:moveTo>
                <a:lnTo>
                  <a:pt x="2356050" y="0"/>
                </a:lnTo>
                <a:lnTo>
                  <a:pt x="3210579" y="0"/>
                </a:lnTo>
                <a:lnTo>
                  <a:pt x="3222504" y="0"/>
                </a:lnTo>
                <a:lnTo>
                  <a:pt x="3464123" y="0"/>
                </a:lnTo>
                <a:lnTo>
                  <a:pt x="3466161" y="0"/>
                </a:lnTo>
                <a:lnTo>
                  <a:pt x="3467100" y="0"/>
                </a:lnTo>
                <a:lnTo>
                  <a:pt x="3569655" y="0"/>
                </a:lnTo>
                <a:lnTo>
                  <a:pt x="6013648" y="0"/>
                </a:lnTo>
                <a:lnTo>
                  <a:pt x="6013649" y="0"/>
                </a:lnTo>
                <a:lnTo>
                  <a:pt x="6013649" y="6858000"/>
                </a:lnTo>
                <a:lnTo>
                  <a:pt x="6013648" y="6858000"/>
                </a:lnTo>
                <a:lnTo>
                  <a:pt x="3569655" y="6858000"/>
                </a:lnTo>
                <a:lnTo>
                  <a:pt x="3467100" y="6858000"/>
                </a:lnTo>
                <a:lnTo>
                  <a:pt x="3466161" y="6858000"/>
                </a:lnTo>
                <a:lnTo>
                  <a:pt x="3464123" y="6858000"/>
                </a:lnTo>
                <a:lnTo>
                  <a:pt x="3222504" y="6858000"/>
                </a:lnTo>
                <a:lnTo>
                  <a:pt x="3210579" y="6858000"/>
                </a:lnTo>
                <a:lnTo>
                  <a:pt x="2356050" y="6858000"/>
                </a:lnTo>
                <a:lnTo>
                  <a:pt x="1143000" y="6858000"/>
                </a:lnTo>
                <a:lnTo>
                  <a:pt x="1143000" y="5715000"/>
                </a:lnTo>
                <a:cubicBezTo>
                  <a:pt x="1143000" y="5083810"/>
                  <a:pt x="631190" y="4572000"/>
                  <a:pt x="0" y="4572000"/>
                </a:cubicBezTo>
                <a:cubicBezTo>
                  <a:pt x="631190" y="4572000"/>
                  <a:pt x="1143000" y="4060190"/>
                  <a:pt x="1143000" y="3429000"/>
                </a:cubicBezTo>
                <a:close/>
              </a:path>
            </a:pathLst>
          </a:custGeom>
          <a:solidFill>
            <a:schemeClr val="bg1">
              <a:lumMod val="85000"/>
            </a:schemeClr>
          </a:solidFill>
        </p:spPr>
        <p:txBody>
          <a:bodyPr wrap="square">
            <a:noAutofit/>
          </a:bodyPr>
          <a:lstStyle>
            <a:lvl1pPr marL="0" indent="0">
              <a:buNone/>
              <a:defRPr sz="1500">
                <a:solidFill>
                  <a:srgbClr val="343D58"/>
                </a:solidFill>
                <a:latin typeface="Campton Book" panose="020B0004020102020203" pitchFamily="34" charset="0"/>
              </a:defRPr>
            </a:lvl1pPr>
          </a:lstStyle>
          <a:p>
            <a:r>
              <a:rPr lang="en-US"/>
              <a:t>                        </a:t>
            </a:r>
            <a:r>
              <a:rPr lang="en-US" err="1"/>
              <a:t>Lisää</a:t>
            </a:r>
            <a:r>
              <a:rPr lang="en-US"/>
              <a:t> </a:t>
            </a:r>
            <a:r>
              <a:rPr lang="en-US" err="1"/>
              <a:t>kuva</a:t>
            </a:r>
            <a:r>
              <a:rPr lang="en-US"/>
              <a:t> </a:t>
            </a:r>
            <a:r>
              <a:rPr lang="en-US" err="1"/>
              <a:t>klikkaamalla</a:t>
            </a:r>
            <a:r>
              <a:rPr lang="en-US"/>
              <a:t> </a:t>
            </a:r>
            <a:r>
              <a:rPr lang="en-US" err="1"/>
              <a:t>ikonia</a:t>
            </a:r>
            <a:endParaRPr lang="fi-FI"/>
          </a:p>
        </p:txBody>
      </p:sp>
      <p:sp>
        <p:nvSpPr>
          <p:cNvPr id="11" name="Text Placeholder 7">
            <a:extLst>
              <a:ext uri="{FF2B5EF4-FFF2-40B4-BE49-F238E27FC236}">
                <a16:creationId xmlns:a16="http://schemas.microsoft.com/office/drawing/2014/main" id="{69B47987-BAC0-4451-9999-5B088AF4727D}"/>
              </a:ext>
            </a:extLst>
          </p:cNvPr>
          <p:cNvSpPr>
            <a:spLocks noGrp="1"/>
          </p:cNvSpPr>
          <p:nvPr>
            <p:ph type="body" sz="quarter" idx="10" hasCustomPrompt="1"/>
          </p:nvPr>
        </p:nvSpPr>
        <p:spPr>
          <a:xfrm>
            <a:off x="1219200" y="1644028"/>
            <a:ext cx="4876799" cy="2323841"/>
          </a:xfrm>
          <a:prstGeom prst="rect">
            <a:avLst/>
          </a:prstGeom>
        </p:spPr>
        <p:txBody>
          <a:bodyPr wrap="square" lIns="18000" tIns="0" rIns="0" bIns="0">
            <a:spAutoFit/>
          </a:bodyPr>
          <a:lstStyle>
            <a:lvl1pPr marL="0" indent="0" eaLnBrk="0" latinLnBrk="0">
              <a:lnSpc>
                <a:spcPts val="4500"/>
              </a:lnSpc>
              <a:spcBef>
                <a:spcPts val="0"/>
              </a:spcBef>
              <a:buNone/>
              <a:defRPr sz="4500" b="1">
                <a:solidFill>
                  <a:srgbClr val="343D58"/>
                </a:solidFill>
                <a:latin typeface="Campton Book" panose="020B0004020102020203" pitchFamily="34" charset="0"/>
              </a:defRPr>
            </a:lvl1pPr>
          </a:lstStyle>
          <a:p>
            <a:r>
              <a:rPr lang="en-US" err="1"/>
              <a:t>Pitkä</a:t>
            </a:r>
            <a:r>
              <a:rPr lang="en-US"/>
              <a:t> </a:t>
            </a:r>
            <a:r>
              <a:rPr lang="en-US" err="1"/>
              <a:t>otsikko</a:t>
            </a:r>
            <a:r>
              <a:rPr lang="en-US"/>
              <a:t>, </a:t>
            </a:r>
            <a:r>
              <a:rPr lang="en-US" err="1"/>
              <a:t>jossa</a:t>
            </a:r>
            <a:r>
              <a:rPr lang="en-US"/>
              <a:t> </a:t>
            </a:r>
            <a:r>
              <a:rPr lang="en-US" err="1"/>
              <a:t>paljon</a:t>
            </a:r>
            <a:r>
              <a:rPr lang="en-US"/>
              <a:t> </a:t>
            </a:r>
            <a:r>
              <a:rPr lang="en-US" err="1"/>
              <a:t>tekstiä</a:t>
            </a:r>
            <a:r>
              <a:rPr lang="en-US"/>
              <a:t> (</a:t>
            </a:r>
            <a:r>
              <a:rPr lang="en-US" err="1"/>
              <a:t>pyri</a:t>
            </a:r>
            <a:r>
              <a:rPr lang="en-US"/>
              <a:t> </a:t>
            </a:r>
            <a:r>
              <a:rPr lang="en-US" err="1"/>
              <a:t>välttämään</a:t>
            </a:r>
            <a:r>
              <a:rPr lang="en-US"/>
              <a:t>)</a:t>
            </a:r>
          </a:p>
        </p:txBody>
      </p:sp>
    </p:spTree>
    <p:extLst>
      <p:ext uri="{BB962C8B-B14F-4D97-AF65-F5344CB8AC3E}">
        <p14:creationId xmlns:p14="http://schemas.microsoft.com/office/powerpoint/2010/main" val="316801397"/>
      </p:ext>
    </p:extLst>
  </p:cSld>
  <p:clrMapOvr>
    <a:masterClrMapping/>
  </p:clrMapOvr>
  <p:extLst>
    <p:ext uri="{DCECCB84-F9BA-43D5-87BE-67443E8EF086}">
      <p15:sldGuideLst xmlns:p15="http://schemas.microsoft.com/office/powerpoint/2012/main"/>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Pitkä otsikko pystykuvalla">
    <p:spTree>
      <p:nvGrpSpPr>
        <p:cNvPr id="1" name=""/>
        <p:cNvGrpSpPr/>
        <p:nvPr/>
      </p:nvGrpSpPr>
      <p:grpSpPr>
        <a:xfrm>
          <a:off x="0" y="0"/>
          <a:ext cx="0" cy="0"/>
          <a:chOff x="0" y="0"/>
          <a:chExt cx="0" cy="0"/>
        </a:xfrm>
      </p:grpSpPr>
      <p:sp>
        <p:nvSpPr>
          <p:cNvPr id="13" name="Text Placeholder 5">
            <a:extLst>
              <a:ext uri="{FF2B5EF4-FFF2-40B4-BE49-F238E27FC236}">
                <a16:creationId xmlns:a16="http://schemas.microsoft.com/office/drawing/2014/main" id="{9189CAD0-2005-421F-9B5B-E2F6CE1EBB67}"/>
              </a:ext>
            </a:extLst>
          </p:cNvPr>
          <p:cNvSpPr>
            <a:spLocks noGrp="1"/>
          </p:cNvSpPr>
          <p:nvPr>
            <p:ph type="body" sz="quarter" idx="11" hasCustomPrompt="1"/>
          </p:nvPr>
        </p:nvSpPr>
        <p:spPr>
          <a:xfrm>
            <a:off x="1219199" y="4653848"/>
            <a:ext cx="4876799" cy="346756"/>
          </a:xfrm>
          <a:prstGeom prst="rect">
            <a:avLst/>
          </a:prstGeom>
        </p:spPr>
        <p:txBody>
          <a:bodyPr lIns="54000" tIns="0" rIns="0" bIns="0">
            <a:normAutofit/>
          </a:bodyPr>
          <a:lstStyle>
            <a:lvl1pPr marL="0" indent="0">
              <a:buNone/>
              <a:defRPr sz="1500" b="1">
                <a:solidFill>
                  <a:srgbClr val="ED3B56"/>
                </a:solidFill>
                <a:latin typeface="Campton Book" panose="00000800000000000000" pitchFamily="50" charset="0"/>
              </a:defRPr>
            </a:lvl1pPr>
          </a:lstStyle>
          <a:p>
            <a:pPr lvl="0"/>
            <a:r>
              <a:rPr lang="en-US"/>
              <a:t>YRITYSASIAKAS  </a:t>
            </a:r>
            <a:r>
              <a:rPr lang="fi-FI"/>
              <a:t>|</a:t>
            </a:r>
            <a:r>
              <a:rPr lang="en-US"/>
              <a:t>  VUOSI TAI PVM</a:t>
            </a:r>
            <a:endParaRPr lang="fi-FI"/>
          </a:p>
        </p:txBody>
      </p:sp>
      <p:sp>
        <p:nvSpPr>
          <p:cNvPr id="15" name="Text Placeholder 13">
            <a:extLst>
              <a:ext uri="{FF2B5EF4-FFF2-40B4-BE49-F238E27FC236}">
                <a16:creationId xmlns:a16="http://schemas.microsoft.com/office/drawing/2014/main" id="{3663F82A-0BB5-485D-BBF7-28914081F3B8}"/>
              </a:ext>
            </a:extLst>
          </p:cNvPr>
          <p:cNvSpPr>
            <a:spLocks noGrp="1"/>
          </p:cNvSpPr>
          <p:nvPr>
            <p:ph type="body" sz="quarter" idx="12" hasCustomPrompt="1"/>
          </p:nvPr>
        </p:nvSpPr>
        <p:spPr>
          <a:xfrm>
            <a:off x="1219200" y="4899276"/>
            <a:ext cx="4876799" cy="657928"/>
          </a:xfrm>
          <a:prstGeom prst="rect">
            <a:avLst/>
          </a:prstGeom>
        </p:spPr>
        <p:txBody>
          <a:bodyPr lIns="43200" tIns="0" rIns="0" bIns="0">
            <a:noAutofit/>
          </a:bodyPr>
          <a:lstStyle>
            <a:lvl1pPr marL="0" marR="0" indent="0" algn="l" defTabSz="914400" rtl="0" eaLnBrk="1" fontAlgn="auto" latinLnBrk="0" hangingPunct="1">
              <a:lnSpc>
                <a:spcPct val="110000"/>
              </a:lnSpc>
              <a:spcBef>
                <a:spcPts val="0"/>
              </a:spcBef>
              <a:spcAft>
                <a:spcPts val="0"/>
              </a:spcAft>
              <a:buClrTx/>
              <a:buSzTx/>
              <a:buFont typeface="Arial" panose="020B0604020202020204" pitchFamily="34" charset="0"/>
              <a:buNone/>
              <a:tabLst/>
              <a:defRPr sz="1500" b="0">
                <a:solidFill>
                  <a:srgbClr val="343D58"/>
                </a:solidFill>
                <a:latin typeface="Campton Book" panose="020B0004020102020203" pitchFamily="34" charset="0"/>
              </a:defRPr>
            </a:lvl1pPr>
            <a:lvl2pPr>
              <a:lnSpc>
                <a:spcPts val="1500"/>
              </a:lnSpc>
              <a:defRPr sz="1500">
                <a:latin typeface="Campton Book" panose="00000800000000000000" pitchFamily="50" charset="0"/>
              </a:defRPr>
            </a:lvl2pPr>
            <a:lvl3pPr>
              <a:lnSpc>
                <a:spcPts val="1500"/>
              </a:lnSpc>
              <a:defRPr sz="1500">
                <a:latin typeface="Campton Book" panose="00000800000000000000" pitchFamily="50" charset="0"/>
              </a:defRPr>
            </a:lvl3pPr>
            <a:lvl4pPr>
              <a:lnSpc>
                <a:spcPts val="1500"/>
              </a:lnSpc>
              <a:defRPr sz="1500">
                <a:latin typeface="Campton Book" panose="00000800000000000000" pitchFamily="50" charset="0"/>
              </a:defRPr>
            </a:lvl4pPr>
            <a:lvl5pPr>
              <a:lnSpc>
                <a:spcPts val="1500"/>
              </a:lnSpc>
              <a:defRPr sz="1500">
                <a:latin typeface="Campton Book" panose="00000800000000000000" pitchFamily="50" charset="0"/>
              </a:defRPr>
            </a:lvl5pPr>
          </a:lstStyle>
          <a:p>
            <a:pPr lvl="0"/>
            <a:r>
              <a:rPr lang="fi-FI"/>
              <a:t>Tähän esim. sovelletut palvelut tai projektin välietapin nimi (mieluiten yhdelle tai kahdelle riville)</a:t>
            </a:r>
          </a:p>
        </p:txBody>
      </p:sp>
      <p:sp>
        <p:nvSpPr>
          <p:cNvPr id="9" name="Picture Placeholder 8">
            <a:extLst>
              <a:ext uri="{FF2B5EF4-FFF2-40B4-BE49-F238E27FC236}">
                <a16:creationId xmlns:a16="http://schemas.microsoft.com/office/drawing/2014/main" id="{3F1A7BFB-B46A-42DC-80E1-296419E5C885}"/>
              </a:ext>
            </a:extLst>
          </p:cNvPr>
          <p:cNvSpPr>
            <a:spLocks noGrp="1"/>
          </p:cNvSpPr>
          <p:nvPr>
            <p:ph type="pic" sz="quarter" idx="13" hasCustomPrompt="1"/>
          </p:nvPr>
        </p:nvSpPr>
        <p:spPr>
          <a:xfrm>
            <a:off x="6178351" y="0"/>
            <a:ext cx="6013649" cy="6858000"/>
          </a:xfrm>
          <a:custGeom>
            <a:avLst/>
            <a:gdLst>
              <a:gd name="connsiteX0" fmla="*/ 1143000 w 6013649"/>
              <a:gd name="connsiteY0" fmla="*/ 0 h 6858000"/>
              <a:gd name="connsiteX1" fmla="*/ 2356050 w 6013649"/>
              <a:gd name="connsiteY1" fmla="*/ 0 h 6858000"/>
              <a:gd name="connsiteX2" fmla="*/ 3210579 w 6013649"/>
              <a:gd name="connsiteY2" fmla="*/ 0 h 6858000"/>
              <a:gd name="connsiteX3" fmla="*/ 3222504 w 6013649"/>
              <a:gd name="connsiteY3" fmla="*/ 0 h 6858000"/>
              <a:gd name="connsiteX4" fmla="*/ 3464123 w 6013649"/>
              <a:gd name="connsiteY4" fmla="*/ 0 h 6858000"/>
              <a:gd name="connsiteX5" fmla="*/ 3466161 w 6013649"/>
              <a:gd name="connsiteY5" fmla="*/ 0 h 6858000"/>
              <a:gd name="connsiteX6" fmla="*/ 3467100 w 6013649"/>
              <a:gd name="connsiteY6" fmla="*/ 0 h 6858000"/>
              <a:gd name="connsiteX7" fmla="*/ 3569655 w 6013649"/>
              <a:gd name="connsiteY7" fmla="*/ 0 h 6858000"/>
              <a:gd name="connsiteX8" fmla="*/ 6013648 w 6013649"/>
              <a:gd name="connsiteY8" fmla="*/ 0 h 6858000"/>
              <a:gd name="connsiteX9" fmla="*/ 6013649 w 6013649"/>
              <a:gd name="connsiteY9" fmla="*/ 0 h 6858000"/>
              <a:gd name="connsiteX10" fmla="*/ 6013649 w 6013649"/>
              <a:gd name="connsiteY10" fmla="*/ 6858000 h 6858000"/>
              <a:gd name="connsiteX11" fmla="*/ 6013648 w 6013649"/>
              <a:gd name="connsiteY11" fmla="*/ 6858000 h 6858000"/>
              <a:gd name="connsiteX12" fmla="*/ 3569655 w 6013649"/>
              <a:gd name="connsiteY12" fmla="*/ 6858000 h 6858000"/>
              <a:gd name="connsiteX13" fmla="*/ 3467100 w 6013649"/>
              <a:gd name="connsiteY13" fmla="*/ 6858000 h 6858000"/>
              <a:gd name="connsiteX14" fmla="*/ 3466161 w 6013649"/>
              <a:gd name="connsiteY14" fmla="*/ 6858000 h 6858000"/>
              <a:gd name="connsiteX15" fmla="*/ 3464123 w 6013649"/>
              <a:gd name="connsiteY15" fmla="*/ 6858000 h 6858000"/>
              <a:gd name="connsiteX16" fmla="*/ 3222504 w 6013649"/>
              <a:gd name="connsiteY16" fmla="*/ 6858000 h 6858000"/>
              <a:gd name="connsiteX17" fmla="*/ 3210579 w 6013649"/>
              <a:gd name="connsiteY17" fmla="*/ 6858000 h 6858000"/>
              <a:gd name="connsiteX18" fmla="*/ 2356050 w 6013649"/>
              <a:gd name="connsiteY18" fmla="*/ 6858000 h 6858000"/>
              <a:gd name="connsiteX19" fmla="*/ 1143000 w 6013649"/>
              <a:gd name="connsiteY19" fmla="*/ 6858000 h 6858000"/>
              <a:gd name="connsiteX20" fmla="*/ 1143000 w 6013649"/>
              <a:gd name="connsiteY20" fmla="*/ 5715000 h 6858000"/>
              <a:gd name="connsiteX21" fmla="*/ 0 w 6013649"/>
              <a:gd name="connsiteY21" fmla="*/ 4572000 h 6858000"/>
              <a:gd name="connsiteX22" fmla="*/ 1143000 w 6013649"/>
              <a:gd name="connsiteY22" fmla="*/ 3429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6013649" h="6858000">
                <a:moveTo>
                  <a:pt x="1143000" y="0"/>
                </a:moveTo>
                <a:lnTo>
                  <a:pt x="2356050" y="0"/>
                </a:lnTo>
                <a:lnTo>
                  <a:pt x="3210579" y="0"/>
                </a:lnTo>
                <a:lnTo>
                  <a:pt x="3222504" y="0"/>
                </a:lnTo>
                <a:lnTo>
                  <a:pt x="3464123" y="0"/>
                </a:lnTo>
                <a:lnTo>
                  <a:pt x="3466161" y="0"/>
                </a:lnTo>
                <a:lnTo>
                  <a:pt x="3467100" y="0"/>
                </a:lnTo>
                <a:lnTo>
                  <a:pt x="3569655" y="0"/>
                </a:lnTo>
                <a:lnTo>
                  <a:pt x="6013648" y="0"/>
                </a:lnTo>
                <a:lnTo>
                  <a:pt x="6013649" y="0"/>
                </a:lnTo>
                <a:lnTo>
                  <a:pt x="6013649" y="6858000"/>
                </a:lnTo>
                <a:lnTo>
                  <a:pt x="6013648" y="6858000"/>
                </a:lnTo>
                <a:lnTo>
                  <a:pt x="3569655" y="6858000"/>
                </a:lnTo>
                <a:lnTo>
                  <a:pt x="3467100" y="6858000"/>
                </a:lnTo>
                <a:lnTo>
                  <a:pt x="3466161" y="6858000"/>
                </a:lnTo>
                <a:lnTo>
                  <a:pt x="3464123" y="6858000"/>
                </a:lnTo>
                <a:lnTo>
                  <a:pt x="3222504" y="6858000"/>
                </a:lnTo>
                <a:lnTo>
                  <a:pt x="3210579" y="6858000"/>
                </a:lnTo>
                <a:lnTo>
                  <a:pt x="2356050" y="6858000"/>
                </a:lnTo>
                <a:lnTo>
                  <a:pt x="1143000" y="6858000"/>
                </a:lnTo>
                <a:lnTo>
                  <a:pt x="1143000" y="5715000"/>
                </a:lnTo>
                <a:cubicBezTo>
                  <a:pt x="1143000" y="5083810"/>
                  <a:pt x="631190" y="4572000"/>
                  <a:pt x="0" y="4572000"/>
                </a:cubicBezTo>
                <a:cubicBezTo>
                  <a:pt x="631190" y="4572000"/>
                  <a:pt x="1143000" y="4060190"/>
                  <a:pt x="1143000" y="3429000"/>
                </a:cubicBezTo>
                <a:close/>
              </a:path>
            </a:pathLst>
          </a:custGeom>
          <a:solidFill>
            <a:schemeClr val="bg1">
              <a:lumMod val="85000"/>
            </a:schemeClr>
          </a:solidFill>
        </p:spPr>
        <p:txBody>
          <a:bodyPr wrap="square">
            <a:noAutofit/>
          </a:bodyPr>
          <a:lstStyle>
            <a:lvl1pPr marL="0" indent="0">
              <a:buNone/>
              <a:defRPr sz="1500">
                <a:solidFill>
                  <a:srgbClr val="343D58"/>
                </a:solidFill>
                <a:latin typeface="Campton Book" panose="020B0004020102020203" pitchFamily="34" charset="0"/>
              </a:defRPr>
            </a:lvl1pPr>
          </a:lstStyle>
          <a:p>
            <a:r>
              <a:rPr lang="en-US"/>
              <a:t>                        </a:t>
            </a:r>
            <a:r>
              <a:rPr lang="en-US" err="1"/>
              <a:t>Lisää</a:t>
            </a:r>
            <a:r>
              <a:rPr lang="en-US"/>
              <a:t> </a:t>
            </a:r>
            <a:r>
              <a:rPr lang="en-US" err="1"/>
              <a:t>kuva</a:t>
            </a:r>
            <a:r>
              <a:rPr lang="en-US"/>
              <a:t> </a:t>
            </a:r>
            <a:r>
              <a:rPr lang="en-US" err="1"/>
              <a:t>klikkaamalla</a:t>
            </a:r>
            <a:r>
              <a:rPr lang="en-US"/>
              <a:t> </a:t>
            </a:r>
            <a:r>
              <a:rPr lang="en-US" err="1"/>
              <a:t>ikonia</a:t>
            </a:r>
            <a:endParaRPr lang="fi-FI"/>
          </a:p>
        </p:txBody>
      </p:sp>
      <p:sp>
        <p:nvSpPr>
          <p:cNvPr id="11" name="Text Placeholder 7">
            <a:extLst>
              <a:ext uri="{FF2B5EF4-FFF2-40B4-BE49-F238E27FC236}">
                <a16:creationId xmlns:a16="http://schemas.microsoft.com/office/drawing/2014/main" id="{69B47987-BAC0-4451-9999-5B088AF4727D}"/>
              </a:ext>
            </a:extLst>
          </p:cNvPr>
          <p:cNvSpPr>
            <a:spLocks noGrp="1"/>
          </p:cNvSpPr>
          <p:nvPr>
            <p:ph type="body" sz="quarter" idx="10" hasCustomPrompt="1"/>
          </p:nvPr>
        </p:nvSpPr>
        <p:spPr>
          <a:xfrm>
            <a:off x="1219200" y="1644028"/>
            <a:ext cx="4876799" cy="2323841"/>
          </a:xfrm>
          <a:prstGeom prst="rect">
            <a:avLst/>
          </a:prstGeom>
        </p:spPr>
        <p:txBody>
          <a:bodyPr wrap="square" lIns="18000" tIns="0" rIns="0" bIns="0">
            <a:spAutoFit/>
          </a:bodyPr>
          <a:lstStyle>
            <a:lvl1pPr marL="0" indent="0" eaLnBrk="0" latinLnBrk="0">
              <a:lnSpc>
                <a:spcPts val="4500"/>
              </a:lnSpc>
              <a:spcBef>
                <a:spcPts val="0"/>
              </a:spcBef>
              <a:buNone/>
              <a:defRPr sz="4500" b="1">
                <a:solidFill>
                  <a:srgbClr val="343D58"/>
                </a:solidFill>
                <a:latin typeface="Campton Book" panose="020B0004020102020203" pitchFamily="34" charset="0"/>
              </a:defRPr>
            </a:lvl1pPr>
          </a:lstStyle>
          <a:p>
            <a:r>
              <a:rPr lang="en-US" err="1"/>
              <a:t>Pitkä</a:t>
            </a:r>
            <a:r>
              <a:rPr lang="en-US"/>
              <a:t> </a:t>
            </a:r>
            <a:r>
              <a:rPr lang="en-US" err="1"/>
              <a:t>otsikko</a:t>
            </a:r>
            <a:r>
              <a:rPr lang="en-US"/>
              <a:t>, </a:t>
            </a:r>
            <a:r>
              <a:rPr lang="en-US" err="1"/>
              <a:t>jossa</a:t>
            </a:r>
            <a:r>
              <a:rPr lang="en-US"/>
              <a:t> </a:t>
            </a:r>
            <a:r>
              <a:rPr lang="en-US" err="1"/>
              <a:t>paljon</a:t>
            </a:r>
            <a:r>
              <a:rPr lang="en-US"/>
              <a:t> </a:t>
            </a:r>
            <a:r>
              <a:rPr lang="en-US" err="1"/>
              <a:t>tekstiä</a:t>
            </a:r>
            <a:r>
              <a:rPr lang="en-US"/>
              <a:t> (</a:t>
            </a:r>
            <a:r>
              <a:rPr lang="en-US" err="1"/>
              <a:t>pyri</a:t>
            </a:r>
            <a:r>
              <a:rPr lang="en-US"/>
              <a:t> </a:t>
            </a:r>
            <a:r>
              <a:rPr lang="en-US" err="1"/>
              <a:t>välttämään</a:t>
            </a:r>
            <a:r>
              <a:rPr lang="en-US"/>
              <a:t>)</a:t>
            </a:r>
          </a:p>
        </p:txBody>
      </p:sp>
      <p:sp>
        <p:nvSpPr>
          <p:cNvPr id="16" name="TextBox 15">
            <a:extLst>
              <a:ext uri="{FF2B5EF4-FFF2-40B4-BE49-F238E27FC236}">
                <a16:creationId xmlns:a16="http://schemas.microsoft.com/office/drawing/2014/main" id="{686E9CAD-B0CC-421F-B9D4-B3261073F47D}"/>
              </a:ext>
            </a:extLst>
          </p:cNvPr>
          <p:cNvSpPr txBox="1"/>
          <p:nvPr userDrawn="1"/>
        </p:nvSpPr>
        <p:spPr>
          <a:xfrm>
            <a:off x="1960479" y="5990950"/>
            <a:ext cx="2057249" cy="138499"/>
          </a:xfrm>
          <a:prstGeom prst="rect">
            <a:avLst/>
          </a:prstGeom>
          <a:noFill/>
        </p:spPr>
        <p:txBody>
          <a:bodyPr wrap="square" lIns="54000" tIns="0" rIns="0" bIns="0" rtlCol="0">
            <a:spAutoFit/>
          </a:bodyPr>
          <a:lstStyle/>
          <a:p>
            <a:pPr algn="l"/>
            <a:r>
              <a:rPr lang="en-US" sz="900" b="0">
                <a:solidFill>
                  <a:srgbClr val="343D58"/>
                </a:solidFill>
                <a:latin typeface="Campton Book" panose="020B0004020102020203" pitchFamily="34" charset="0"/>
              </a:rPr>
              <a:t>LINK Design and Development Oy</a:t>
            </a:r>
            <a:endParaRPr lang="fi-FI" sz="900" b="0">
              <a:solidFill>
                <a:srgbClr val="343D58"/>
              </a:solidFill>
              <a:latin typeface="Campton Book" panose="020B0004020102020203" pitchFamily="34" charset="0"/>
            </a:endParaRPr>
          </a:p>
        </p:txBody>
      </p:sp>
      <p:cxnSp>
        <p:nvCxnSpPr>
          <p:cNvPr id="17" name="Straight Connector 16">
            <a:extLst>
              <a:ext uri="{FF2B5EF4-FFF2-40B4-BE49-F238E27FC236}">
                <a16:creationId xmlns:a16="http://schemas.microsoft.com/office/drawing/2014/main" id="{056A0A84-E6C3-43B7-9964-02B2B02B1610}"/>
              </a:ext>
            </a:extLst>
          </p:cNvPr>
          <p:cNvCxnSpPr>
            <a:cxnSpLocks/>
          </p:cNvCxnSpPr>
          <p:nvPr userDrawn="1"/>
        </p:nvCxnSpPr>
        <p:spPr>
          <a:xfrm>
            <a:off x="3997236" y="6000844"/>
            <a:ext cx="0" cy="111229"/>
          </a:xfrm>
          <a:prstGeom prst="line">
            <a:avLst/>
          </a:prstGeom>
          <a:ln w="6350">
            <a:solidFill>
              <a:srgbClr val="343D58"/>
            </a:solidFill>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7D26F336-E876-4142-BB90-1ABEB2D3ED11}"/>
              </a:ext>
            </a:extLst>
          </p:cNvPr>
          <p:cNvSpPr txBox="1"/>
          <p:nvPr userDrawn="1"/>
        </p:nvSpPr>
        <p:spPr>
          <a:xfrm>
            <a:off x="4071545" y="5992666"/>
            <a:ext cx="754219" cy="138499"/>
          </a:xfrm>
          <a:prstGeom prst="rect">
            <a:avLst/>
          </a:prstGeom>
          <a:noFill/>
        </p:spPr>
        <p:txBody>
          <a:bodyPr wrap="square" lIns="21600" tIns="0" rIns="0" bIns="0" rtlCol="0">
            <a:spAutoFit/>
          </a:bodyPr>
          <a:lstStyle/>
          <a:p>
            <a:pPr algn="l"/>
            <a:r>
              <a:rPr lang="en-US" sz="900" b="0">
                <a:solidFill>
                  <a:srgbClr val="343D58"/>
                </a:solidFill>
                <a:latin typeface="Campton Book" panose="020B0004020102020203" pitchFamily="34" charset="0"/>
              </a:rPr>
              <a:t>linkdesign.fi</a:t>
            </a:r>
            <a:endParaRPr lang="fi-FI" sz="900" b="0">
              <a:solidFill>
                <a:srgbClr val="343D58"/>
              </a:solidFill>
              <a:latin typeface="Campton Book" panose="020B0004020102020203" pitchFamily="34" charset="0"/>
            </a:endParaRPr>
          </a:p>
        </p:txBody>
      </p:sp>
      <p:pic>
        <p:nvPicPr>
          <p:cNvPr id="19" name="Graphic 18">
            <a:extLst>
              <a:ext uri="{FF2B5EF4-FFF2-40B4-BE49-F238E27FC236}">
                <a16:creationId xmlns:a16="http://schemas.microsoft.com/office/drawing/2014/main" id="{F12FB1F8-BF0E-4C74-802A-C795CCC2A8FA}"/>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271682" y="6006760"/>
            <a:ext cx="531459" cy="101230"/>
          </a:xfrm>
          <a:prstGeom prst="rect">
            <a:avLst/>
          </a:prstGeom>
        </p:spPr>
      </p:pic>
      <p:cxnSp>
        <p:nvCxnSpPr>
          <p:cNvPr id="20" name="Straight Connector 19">
            <a:extLst>
              <a:ext uri="{FF2B5EF4-FFF2-40B4-BE49-F238E27FC236}">
                <a16:creationId xmlns:a16="http://schemas.microsoft.com/office/drawing/2014/main" id="{3D8A49A8-C65B-4134-8517-61A0F45ADC1F}"/>
              </a:ext>
            </a:extLst>
          </p:cNvPr>
          <p:cNvCxnSpPr>
            <a:cxnSpLocks/>
          </p:cNvCxnSpPr>
          <p:nvPr userDrawn="1"/>
        </p:nvCxnSpPr>
        <p:spPr>
          <a:xfrm>
            <a:off x="1913995" y="6000844"/>
            <a:ext cx="0" cy="111229"/>
          </a:xfrm>
          <a:prstGeom prst="line">
            <a:avLst/>
          </a:prstGeom>
          <a:ln w="6350">
            <a:solidFill>
              <a:srgbClr val="343D5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51018646"/>
      </p:ext>
    </p:extLst>
  </p:cSld>
  <p:clrMapOvr>
    <a:masterClrMapping/>
  </p:clrMapOvr>
  <p:extLst>
    <p:ext uri="{DCECCB84-F9BA-43D5-87BE-67443E8EF086}">
      <p15:sldGuideLst xmlns:p15="http://schemas.microsoft.com/office/powerpoint/2012/main"/>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arjouskansi, pitkä otsikko">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327399EF-EE48-425E-8D5D-F38836251B28}"/>
              </a:ext>
            </a:extLst>
          </p:cNvPr>
          <p:cNvSpPr>
            <a:spLocks noGrp="1"/>
          </p:cNvSpPr>
          <p:nvPr userDrawn="1">
            <p:ph type="body" sz="quarter" idx="10" hasCustomPrompt="1"/>
          </p:nvPr>
        </p:nvSpPr>
        <p:spPr>
          <a:xfrm>
            <a:off x="1219200" y="1644028"/>
            <a:ext cx="4876799" cy="2323841"/>
          </a:xfrm>
          <a:prstGeom prst="rect">
            <a:avLst/>
          </a:prstGeom>
        </p:spPr>
        <p:txBody>
          <a:bodyPr wrap="square" lIns="18000" tIns="0" rIns="0" bIns="0">
            <a:spAutoFit/>
          </a:bodyPr>
          <a:lstStyle>
            <a:lvl1pPr marL="0" indent="0" eaLnBrk="0" latinLnBrk="0">
              <a:lnSpc>
                <a:spcPts val="4500"/>
              </a:lnSpc>
              <a:spcBef>
                <a:spcPts val="0"/>
              </a:spcBef>
              <a:buNone/>
              <a:defRPr sz="4500" b="1">
                <a:solidFill>
                  <a:srgbClr val="343D58"/>
                </a:solidFill>
                <a:latin typeface="Campton Book" panose="020B0004020102020203" pitchFamily="34" charset="0"/>
              </a:defRPr>
            </a:lvl1pPr>
          </a:lstStyle>
          <a:p>
            <a:r>
              <a:rPr lang="en-US" err="1"/>
              <a:t>Pitkä</a:t>
            </a:r>
            <a:r>
              <a:rPr lang="en-US"/>
              <a:t> </a:t>
            </a:r>
            <a:r>
              <a:rPr lang="en-US" err="1"/>
              <a:t>otsikko</a:t>
            </a:r>
            <a:r>
              <a:rPr lang="en-US"/>
              <a:t>, </a:t>
            </a:r>
            <a:r>
              <a:rPr lang="en-US" err="1"/>
              <a:t>jossa</a:t>
            </a:r>
            <a:r>
              <a:rPr lang="en-US"/>
              <a:t> </a:t>
            </a:r>
            <a:r>
              <a:rPr lang="en-US" err="1"/>
              <a:t>paljon</a:t>
            </a:r>
            <a:r>
              <a:rPr lang="en-US"/>
              <a:t> </a:t>
            </a:r>
            <a:r>
              <a:rPr lang="en-US" err="1"/>
              <a:t>tekstiä</a:t>
            </a:r>
            <a:r>
              <a:rPr lang="en-US"/>
              <a:t> (</a:t>
            </a:r>
            <a:r>
              <a:rPr lang="en-US" err="1"/>
              <a:t>pyri</a:t>
            </a:r>
            <a:r>
              <a:rPr lang="en-US"/>
              <a:t> </a:t>
            </a:r>
            <a:r>
              <a:rPr lang="en-US" err="1"/>
              <a:t>välttämään</a:t>
            </a:r>
            <a:r>
              <a:rPr lang="en-US"/>
              <a:t>)</a:t>
            </a:r>
          </a:p>
        </p:txBody>
      </p:sp>
      <p:sp>
        <p:nvSpPr>
          <p:cNvPr id="9" name="Picture Placeholder 8">
            <a:extLst>
              <a:ext uri="{FF2B5EF4-FFF2-40B4-BE49-F238E27FC236}">
                <a16:creationId xmlns:a16="http://schemas.microsoft.com/office/drawing/2014/main" id="{A5DDA067-4856-4E68-9D07-EF9E1B040669}"/>
              </a:ext>
            </a:extLst>
          </p:cNvPr>
          <p:cNvSpPr>
            <a:spLocks noGrp="1"/>
          </p:cNvSpPr>
          <p:nvPr>
            <p:ph type="pic" sz="quarter" idx="13" hasCustomPrompt="1"/>
          </p:nvPr>
        </p:nvSpPr>
        <p:spPr>
          <a:xfrm>
            <a:off x="6178351" y="0"/>
            <a:ext cx="6013649" cy="6858000"/>
          </a:xfrm>
          <a:custGeom>
            <a:avLst/>
            <a:gdLst>
              <a:gd name="connsiteX0" fmla="*/ 1143000 w 6013649"/>
              <a:gd name="connsiteY0" fmla="*/ 0 h 6858000"/>
              <a:gd name="connsiteX1" fmla="*/ 2356050 w 6013649"/>
              <a:gd name="connsiteY1" fmla="*/ 0 h 6858000"/>
              <a:gd name="connsiteX2" fmla="*/ 3210579 w 6013649"/>
              <a:gd name="connsiteY2" fmla="*/ 0 h 6858000"/>
              <a:gd name="connsiteX3" fmla="*/ 3222504 w 6013649"/>
              <a:gd name="connsiteY3" fmla="*/ 0 h 6858000"/>
              <a:gd name="connsiteX4" fmla="*/ 3464123 w 6013649"/>
              <a:gd name="connsiteY4" fmla="*/ 0 h 6858000"/>
              <a:gd name="connsiteX5" fmla="*/ 3466161 w 6013649"/>
              <a:gd name="connsiteY5" fmla="*/ 0 h 6858000"/>
              <a:gd name="connsiteX6" fmla="*/ 3467100 w 6013649"/>
              <a:gd name="connsiteY6" fmla="*/ 0 h 6858000"/>
              <a:gd name="connsiteX7" fmla="*/ 3569655 w 6013649"/>
              <a:gd name="connsiteY7" fmla="*/ 0 h 6858000"/>
              <a:gd name="connsiteX8" fmla="*/ 6013648 w 6013649"/>
              <a:gd name="connsiteY8" fmla="*/ 0 h 6858000"/>
              <a:gd name="connsiteX9" fmla="*/ 6013649 w 6013649"/>
              <a:gd name="connsiteY9" fmla="*/ 0 h 6858000"/>
              <a:gd name="connsiteX10" fmla="*/ 6013649 w 6013649"/>
              <a:gd name="connsiteY10" fmla="*/ 6858000 h 6858000"/>
              <a:gd name="connsiteX11" fmla="*/ 6013648 w 6013649"/>
              <a:gd name="connsiteY11" fmla="*/ 6858000 h 6858000"/>
              <a:gd name="connsiteX12" fmla="*/ 3569655 w 6013649"/>
              <a:gd name="connsiteY12" fmla="*/ 6858000 h 6858000"/>
              <a:gd name="connsiteX13" fmla="*/ 3467100 w 6013649"/>
              <a:gd name="connsiteY13" fmla="*/ 6858000 h 6858000"/>
              <a:gd name="connsiteX14" fmla="*/ 3466161 w 6013649"/>
              <a:gd name="connsiteY14" fmla="*/ 6858000 h 6858000"/>
              <a:gd name="connsiteX15" fmla="*/ 3464123 w 6013649"/>
              <a:gd name="connsiteY15" fmla="*/ 6858000 h 6858000"/>
              <a:gd name="connsiteX16" fmla="*/ 3222504 w 6013649"/>
              <a:gd name="connsiteY16" fmla="*/ 6858000 h 6858000"/>
              <a:gd name="connsiteX17" fmla="*/ 3210579 w 6013649"/>
              <a:gd name="connsiteY17" fmla="*/ 6858000 h 6858000"/>
              <a:gd name="connsiteX18" fmla="*/ 2356050 w 6013649"/>
              <a:gd name="connsiteY18" fmla="*/ 6858000 h 6858000"/>
              <a:gd name="connsiteX19" fmla="*/ 1143000 w 6013649"/>
              <a:gd name="connsiteY19" fmla="*/ 6858000 h 6858000"/>
              <a:gd name="connsiteX20" fmla="*/ 1143000 w 6013649"/>
              <a:gd name="connsiteY20" fmla="*/ 5715000 h 6858000"/>
              <a:gd name="connsiteX21" fmla="*/ 0 w 6013649"/>
              <a:gd name="connsiteY21" fmla="*/ 4572000 h 6858000"/>
              <a:gd name="connsiteX22" fmla="*/ 1143000 w 6013649"/>
              <a:gd name="connsiteY22" fmla="*/ 3429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6013649" h="6858000">
                <a:moveTo>
                  <a:pt x="1143000" y="0"/>
                </a:moveTo>
                <a:lnTo>
                  <a:pt x="2356050" y="0"/>
                </a:lnTo>
                <a:lnTo>
                  <a:pt x="3210579" y="0"/>
                </a:lnTo>
                <a:lnTo>
                  <a:pt x="3222504" y="0"/>
                </a:lnTo>
                <a:lnTo>
                  <a:pt x="3464123" y="0"/>
                </a:lnTo>
                <a:lnTo>
                  <a:pt x="3466161" y="0"/>
                </a:lnTo>
                <a:lnTo>
                  <a:pt x="3467100" y="0"/>
                </a:lnTo>
                <a:lnTo>
                  <a:pt x="3569655" y="0"/>
                </a:lnTo>
                <a:lnTo>
                  <a:pt x="6013648" y="0"/>
                </a:lnTo>
                <a:lnTo>
                  <a:pt x="6013649" y="0"/>
                </a:lnTo>
                <a:lnTo>
                  <a:pt x="6013649" y="6858000"/>
                </a:lnTo>
                <a:lnTo>
                  <a:pt x="6013648" y="6858000"/>
                </a:lnTo>
                <a:lnTo>
                  <a:pt x="3569655" y="6858000"/>
                </a:lnTo>
                <a:lnTo>
                  <a:pt x="3467100" y="6858000"/>
                </a:lnTo>
                <a:lnTo>
                  <a:pt x="3466161" y="6858000"/>
                </a:lnTo>
                <a:lnTo>
                  <a:pt x="3464123" y="6858000"/>
                </a:lnTo>
                <a:lnTo>
                  <a:pt x="3222504" y="6858000"/>
                </a:lnTo>
                <a:lnTo>
                  <a:pt x="3210579" y="6858000"/>
                </a:lnTo>
                <a:lnTo>
                  <a:pt x="2356050" y="6858000"/>
                </a:lnTo>
                <a:lnTo>
                  <a:pt x="1143000" y="6858000"/>
                </a:lnTo>
                <a:lnTo>
                  <a:pt x="1143000" y="5715000"/>
                </a:lnTo>
                <a:cubicBezTo>
                  <a:pt x="1143000" y="5083810"/>
                  <a:pt x="631190" y="4572000"/>
                  <a:pt x="0" y="4572000"/>
                </a:cubicBezTo>
                <a:cubicBezTo>
                  <a:pt x="631190" y="4572000"/>
                  <a:pt x="1143000" y="4060190"/>
                  <a:pt x="1143000" y="3429000"/>
                </a:cubicBezTo>
                <a:close/>
              </a:path>
            </a:pathLst>
          </a:custGeom>
          <a:solidFill>
            <a:schemeClr val="bg1">
              <a:lumMod val="85000"/>
            </a:schemeClr>
          </a:solidFill>
        </p:spPr>
        <p:txBody>
          <a:bodyPr wrap="square">
            <a:noAutofit/>
          </a:bodyPr>
          <a:lstStyle>
            <a:lvl1pPr marL="0" indent="0">
              <a:buNone/>
              <a:defRPr sz="1500">
                <a:solidFill>
                  <a:srgbClr val="343D58"/>
                </a:solidFill>
                <a:latin typeface="Campton Book" panose="020B0004020102020203" pitchFamily="34" charset="0"/>
              </a:defRPr>
            </a:lvl1pPr>
          </a:lstStyle>
          <a:p>
            <a:r>
              <a:rPr lang="en-US"/>
              <a:t>                        </a:t>
            </a:r>
            <a:r>
              <a:rPr lang="en-US" err="1"/>
              <a:t>Lisää</a:t>
            </a:r>
            <a:r>
              <a:rPr lang="en-US"/>
              <a:t> </a:t>
            </a:r>
            <a:r>
              <a:rPr lang="en-US" err="1"/>
              <a:t>kuva</a:t>
            </a:r>
            <a:r>
              <a:rPr lang="en-US"/>
              <a:t> </a:t>
            </a:r>
            <a:r>
              <a:rPr lang="en-US" err="1"/>
              <a:t>klikkaamalla</a:t>
            </a:r>
            <a:r>
              <a:rPr lang="en-US"/>
              <a:t> </a:t>
            </a:r>
            <a:r>
              <a:rPr lang="en-US" err="1"/>
              <a:t>ikonia</a:t>
            </a:r>
            <a:endParaRPr lang="fi-FI"/>
          </a:p>
        </p:txBody>
      </p:sp>
      <p:grpSp>
        <p:nvGrpSpPr>
          <p:cNvPr id="12" name="Group 11">
            <a:extLst>
              <a:ext uri="{FF2B5EF4-FFF2-40B4-BE49-F238E27FC236}">
                <a16:creationId xmlns:a16="http://schemas.microsoft.com/office/drawing/2014/main" id="{675CDCBF-72E2-4C6A-80E4-1A5F11559B70}"/>
              </a:ext>
            </a:extLst>
          </p:cNvPr>
          <p:cNvGrpSpPr/>
          <p:nvPr userDrawn="1"/>
        </p:nvGrpSpPr>
        <p:grpSpPr>
          <a:xfrm>
            <a:off x="1219199" y="5984701"/>
            <a:ext cx="2871341" cy="140215"/>
            <a:chOff x="1219199" y="5988492"/>
            <a:chExt cx="2871341" cy="140215"/>
          </a:xfrm>
        </p:grpSpPr>
        <p:sp>
          <p:nvSpPr>
            <p:cNvPr id="13" name="TextBox 12">
              <a:extLst>
                <a:ext uri="{FF2B5EF4-FFF2-40B4-BE49-F238E27FC236}">
                  <a16:creationId xmlns:a16="http://schemas.microsoft.com/office/drawing/2014/main" id="{01544FEC-11A5-43FB-88C4-1BBCFF0998AF}"/>
                </a:ext>
              </a:extLst>
            </p:cNvPr>
            <p:cNvSpPr txBox="1"/>
            <p:nvPr userDrawn="1"/>
          </p:nvSpPr>
          <p:spPr>
            <a:xfrm>
              <a:off x="1219199" y="5988492"/>
              <a:ext cx="2057249" cy="138499"/>
            </a:xfrm>
            <a:prstGeom prst="rect">
              <a:avLst/>
            </a:prstGeom>
            <a:noFill/>
          </p:spPr>
          <p:txBody>
            <a:bodyPr wrap="square" lIns="54000" tIns="0" rIns="0" bIns="0" rtlCol="0">
              <a:spAutoFit/>
            </a:bodyPr>
            <a:lstStyle/>
            <a:p>
              <a:pPr algn="l"/>
              <a:r>
                <a:rPr lang="en-US" sz="900" b="0">
                  <a:solidFill>
                    <a:srgbClr val="343D58"/>
                  </a:solidFill>
                  <a:latin typeface="Campton Book" panose="020B0004020102020203" pitchFamily="34" charset="0"/>
                </a:rPr>
                <a:t>LINK Design and Development Oy</a:t>
              </a:r>
              <a:endParaRPr lang="fi-FI" sz="900" b="0">
                <a:solidFill>
                  <a:srgbClr val="343D58"/>
                </a:solidFill>
                <a:latin typeface="Campton Book" panose="020B0004020102020203" pitchFamily="34" charset="0"/>
              </a:endParaRPr>
            </a:p>
          </p:txBody>
        </p:sp>
        <p:cxnSp>
          <p:nvCxnSpPr>
            <p:cNvPr id="15" name="Straight Connector 14">
              <a:extLst>
                <a:ext uri="{FF2B5EF4-FFF2-40B4-BE49-F238E27FC236}">
                  <a16:creationId xmlns:a16="http://schemas.microsoft.com/office/drawing/2014/main" id="{BB7E5397-CB97-4CD9-8F7D-B8043D1AC621}"/>
                </a:ext>
              </a:extLst>
            </p:cNvPr>
            <p:cNvCxnSpPr>
              <a:cxnSpLocks/>
            </p:cNvCxnSpPr>
            <p:nvPr userDrawn="1"/>
          </p:nvCxnSpPr>
          <p:spPr>
            <a:xfrm>
              <a:off x="3262012" y="6000844"/>
              <a:ext cx="0" cy="111229"/>
            </a:xfrm>
            <a:prstGeom prst="line">
              <a:avLst/>
            </a:prstGeom>
            <a:ln w="6350">
              <a:solidFill>
                <a:srgbClr val="343D58"/>
              </a:solidFill>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94E36765-BBFE-4D9F-B157-2955AB01B144}"/>
                </a:ext>
              </a:extLst>
            </p:cNvPr>
            <p:cNvSpPr txBox="1"/>
            <p:nvPr userDrawn="1"/>
          </p:nvSpPr>
          <p:spPr>
            <a:xfrm>
              <a:off x="3336321" y="5990208"/>
              <a:ext cx="754219" cy="138499"/>
            </a:xfrm>
            <a:prstGeom prst="rect">
              <a:avLst/>
            </a:prstGeom>
            <a:noFill/>
          </p:spPr>
          <p:txBody>
            <a:bodyPr wrap="square" lIns="21600" tIns="0" rIns="0" bIns="0" rtlCol="0">
              <a:spAutoFit/>
            </a:bodyPr>
            <a:lstStyle/>
            <a:p>
              <a:pPr algn="l"/>
              <a:r>
                <a:rPr lang="en-US" sz="900" b="0">
                  <a:solidFill>
                    <a:srgbClr val="343D58"/>
                  </a:solidFill>
                  <a:latin typeface="Campton Book" panose="020B0004020102020203" pitchFamily="34" charset="0"/>
                </a:rPr>
                <a:t>linkdesign.fi</a:t>
              </a:r>
              <a:endParaRPr lang="fi-FI" sz="900" b="0">
                <a:solidFill>
                  <a:srgbClr val="343D58"/>
                </a:solidFill>
                <a:latin typeface="Campton Book" panose="020B0004020102020203" pitchFamily="34" charset="0"/>
              </a:endParaRPr>
            </a:p>
          </p:txBody>
        </p:sp>
      </p:grpSp>
      <p:sp>
        <p:nvSpPr>
          <p:cNvPr id="20" name="TextBox 19">
            <a:extLst>
              <a:ext uri="{FF2B5EF4-FFF2-40B4-BE49-F238E27FC236}">
                <a16:creationId xmlns:a16="http://schemas.microsoft.com/office/drawing/2014/main" id="{27A38A8A-0B85-4A7A-9731-BCF60F599BA6}"/>
              </a:ext>
            </a:extLst>
          </p:cNvPr>
          <p:cNvSpPr txBox="1"/>
          <p:nvPr userDrawn="1"/>
        </p:nvSpPr>
        <p:spPr>
          <a:xfrm>
            <a:off x="1219199" y="4893889"/>
            <a:ext cx="1310640" cy="693588"/>
          </a:xfrm>
          <a:prstGeom prst="rect">
            <a:avLst/>
          </a:prstGeom>
          <a:noFill/>
        </p:spPr>
        <p:txBody>
          <a:bodyPr wrap="none" lIns="54000" rtlCol="0">
            <a:spAutoFit/>
          </a:bodyPr>
          <a:lstStyle/>
          <a:p>
            <a:pPr>
              <a:lnSpc>
                <a:spcPct val="110000"/>
              </a:lnSpc>
            </a:pPr>
            <a:r>
              <a:rPr lang="en-US" sz="1200" b="1" err="1"/>
              <a:t>Tarjous</a:t>
            </a:r>
            <a:r>
              <a:rPr lang="en-US" sz="1200" b="1"/>
              <a:t>:</a:t>
            </a:r>
            <a:endParaRPr lang="en-US" sz="1200" b="0"/>
          </a:p>
          <a:p>
            <a:pPr>
              <a:lnSpc>
                <a:spcPct val="110000"/>
              </a:lnSpc>
            </a:pPr>
            <a:r>
              <a:rPr lang="en-US" sz="1200" b="1" err="1"/>
              <a:t>Pvm</a:t>
            </a:r>
            <a:r>
              <a:rPr lang="en-US" sz="1200" b="1"/>
              <a:t>:</a:t>
            </a:r>
            <a:endParaRPr lang="en-US" sz="1200" b="0"/>
          </a:p>
          <a:p>
            <a:pPr>
              <a:lnSpc>
                <a:spcPct val="110000"/>
              </a:lnSpc>
            </a:pPr>
            <a:r>
              <a:rPr lang="en-US" sz="1200" b="1" err="1"/>
              <a:t>Vastaanottaja</a:t>
            </a:r>
            <a:r>
              <a:rPr lang="en-US" sz="1200" b="1"/>
              <a:t>:</a:t>
            </a:r>
            <a:endParaRPr lang="fi-FI" sz="1200" b="0"/>
          </a:p>
        </p:txBody>
      </p:sp>
      <p:sp>
        <p:nvSpPr>
          <p:cNvPr id="21" name="Text Placeholder 14">
            <a:extLst>
              <a:ext uri="{FF2B5EF4-FFF2-40B4-BE49-F238E27FC236}">
                <a16:creationId xmlns:a16="http://schemas.microsoft.com/office/drawing/2014/main" id="{7E0B2321-B727-4D52-A9E4-C021DEFE4468}"/>
              </a:ext>
            </a:extLst>
          </p:cNvPr>
          <p:cNvSpPr>
            <a:spLocks noGrp="1"/>
          </p:cNvSpPr>
          <p:nvPr>
            <p:ph type="body" sz="quarter" idx="19" hasCustomPrompt="1"/>
          </p:nvPr>
        </p:nvSpPr>
        <p:spPr>
          <a:xfrm>
            <a:off x="1897674" y="4938633"/>
            <a:ext cx="3537836" cy="198337"/>
          </a:xfrm>
          <a:prstGeom prst="rect">
            <a:avLst/>
          </a:prstGeom>
        </p:spPr>
        <p:txBody>
          <a:bodyPr wrap="square" lIns="14400" tIns="0" rIns="0" bIns="0"/>
          <a:lstStyle>
            <a:lvl1pPr marL="0" marR="0" indent="0" algn="l" defTabSz="914400" rtl="0" eaLnBrk="1" fontAlgn="auto" latinLnBrk="0" hangingPunct="1">
              <a:lnSpc>
                <a:spcPct val="110000"/>
              </a:lnSpc>
              <a:spcBef>
                <a:spcPts val="0"/>
              </a:spcBef>
              <a:spcAft>
                <a:spcPts val="0"/>
              </a:spcAft>
              <a:buClrTx/>
              <a:buSzTx/>
              <a:buFont typeface="Arial" panose="020B0604020202020204" pitchFamily="34" charset="0"/>
              <a:buNone/>
              <a:tabLst/>
              <a:defRPr sz="1200" b="0">
                <a:solidFill>
                  <a:srgbClr val="343D58"/>
                </a:solidFill>
                <a:latin typeface="Campton Book" panose="020B0004020102020203" pitchFamily="34" charset="0"/>
              </a:defRPr>
            </a:lvl1pPr>
          </a:lstStyle>
          <a:p>
            <a:pPr marL="0" marR="0" lvl="0" indent="0" algn="l" defTabSz="914400" rtl="0" eaLnBrk="1" fontAlgn="auto" latinLnBrk="0" hangingPunct="1">
              <a:lnSpc>
                <a:spcPct val="110000"/>
              </a:lnSpc>
              <a:spcBef>
                <a:spcPts val="0"/>
              </a:spcBef>
              <a:spcAft>
                <a:spcPts val="0"/>
              </a:spcAft>
              <a:buClrTx/>
              <a:buSzTx/>
              <a:buFont typeface="Arial" panose="020B0604020202020204" pitchFamily="34" charset="0"/>
              <a:buNone/>
              <a:tabLst/>
              <a:defRPr/>
            </a:pPr>
            <a:r>
              <a:rPr lang="fi-FI"/>
              <a:t>LTXXXXXX_revX</a:t>
            </a:r>
            <a:endParaRPr lang="en-US"/>
          </a:p>
          <a:p>
            <a:pPr lvl="0"/>
            <a:endParaRPr lang="en-US"/>
          </a:p>
        </p:txBody>
      </p:sp>
      <p:sp>
        <p:nvSpPr>
          <p:cNvPr id="22" name="Text Placeholder 14">
            <a:extLst>
              <a:ext uri="{FF2B5EF4-FFF2-40B4-BE49-F238E27FC236}">
                <a16:creationId xmlns:a16="http://schemas.microsoft.com/office/drawing/2014/main" id="{0799DEEA-0763-4202-8293-DACDDBB652E7}"/>
              </a:ext>
            </a:extLst>
          </p:cNvPr>
          <p:cNvSpPr>
            <a:spLocks noGrp="1"/>
          </p:cNvSpPr>
          <p:nvPr>
            <p:ph type="body" sz="quarter" idx="20" hasCustomPrompt="1"/>
          </p:nvPr>
        </p:nvSpPr>
        <p:spPr>
          <a:xfrm>
            <a:off x="1662612" y="5141398"/>
            <a:ext cx="3746025" cy="189372"/>
          </a:xfrm>
          <a:prstGeom prst="rect">
            <a:avLst/>
          </a:prstGeom>
        </p:spPr>
        <p:txBody>
          <a:bodyPr wrap="square" lIns="14400" tIns="0" rIns="0" bIns="0"/>
          <a:lstStyle>
            <a:lvl1pPr marL="0" marR="0" indent="0" algn="l" defTabSz="914400" rtl="0" eaLnBrk="1" fontAlgn="auto" latinLnBrk="0" hangingPunct="1">
              <a:lnSpc>
                <a:spcPct val="110000"/>
              </a:lnSpc>
              <a:spcBef>
                <a:spcPts val="0"/>
              </a:spcBef>
              <a:spcAft>
                <a:spcPts val="0"/>
              </a:spcAft>
              <a:buClrTx/>
              <a:buSzTx/>
              <a:buFont typeface="Arial" panose="020B0604020202020204" pitchFamily="34" charset="0"/>
              <a:buNone/>
              <a:tabLst/>
              <a:defRPr sz="1200" b="0">
                <a:solidFill>
                  <a:srgbClr val="343D58"/>
                </a:solidFill>
                <a:latin typeface="Campton Book" panose="020B0004020102020203" pitchFamily="34" charset="0"/>
              </a:defRPr>
            </a:lvl1pPr>
          </a:lstStyle>
          <a:p>
            <a:pPr marL="0" marR="0" lvl="0" indent="0" algn="l" defTabSz="914400" rtl="0" eaLnBrk="1" fontAlgn="auto" latinLnBrk="0" hangingPunct="1">
              <a:lnSpc>
                <a:spcPct val="110000"/>
              </a:lnSpc>
              <a:spcBef>
                <a:spcPts val="0"/>
              </a:spcBef>
              <a:spcAft>
                <a:spcPts val="0"/>
              </a:spcAft>
              <a:buClrTx/>
              <a:buSzTx/>
              <a:buFont typeface="Arial" panose="020B0604020202020204" pitchFamily="34" charset="0"/>
              <a:buNone/>
              <a:tabLst/>
              <a:defRPr/>
            </a:pPr>
            <a:r>
              <a:rPr lang="fi-FI"/>
              <a:t>XX.XX.20XX</a:t>
            </a:r>
            <a:endParaRPr lang="en-US"/>
          </a:p>
        </p:txBody>
      </p:sp>
      <p:sp>
        <p:nvSpPr>
          <p:cNvPr id="23" name="Text Placeholder 14">
            <a:extLst>
              <a:ext uri="{FF2B5EF4-FFF2-40B4-BE49-F238E27FC236}">
                <a16:creationId xmlns:a16="http://schemas.microsoft.com/office/drawing/2014/main" id="{CB1C30DE-2F67-4F15-9EDB-4B43BE2BCC98}"/>
              </a:ext>
            </a:extLst>
          </p:cNvPr>
          <p:cNvSpPr>
            <a:spLocks noGrp="1"/>
          </p:cNvSpPr>
          <p:nvPr>
            <p:ph type="body" sz="quarter" idx="21" hasCustomPrompt="1"/>
          </p:nvPr>
        </p:nvSpPr>
        <p:spPr>
          <a:xfrm>
            <a:off x="2452284" y="5342721"/>
            <a:ext cx="2987349" cy="189372"/>
          </a:xfrm>
          <a:prstGeom prst="rect">
            <a:avLst/>
          </a:prstGeom>
        </p:spPr>
        <p:txBody>
          <a:bodyPr wrap="square" lIns="14400" tIns="0" rIns="0" bIns="0"/>
          <a:lstStyle>
            <a:lvl1pPr marL="0" marR="0" indent="0" algn="l" defTabSz="914400" rtl="0" eaLnBrk="1" fontAlgn="auto" latinLnBrk="0" hangingPunct="1">
              <a:lnSpc>
                <a:spcPct val="110000"/>
              </a:lnSpc>
              <a:spcBef>
                <a:spcPts val="0"/>
              </a:spcBef>
              <a:spcAft>
                <a:spcPts val="0"/>
              </a:spcAft>
              <a:buClrTx/>
              <a:buSzTx/>
              <a:buFont typeface="Arial" panose="020B0604020202020204" pitchFamily="34" charset="0"/>
              <a:buNone/>
              <a:tabLst/>
              <a:defRPr sz="1200" b="0">
                <a:solidFill>
                  <a:srgbClr val="343D58"/>
                </a:solidFill>
                <a:latin typeface="Campton Book" panose="020B0004020102020203" pitchFamily="34" charset="0"/>
              </a:defRPr>
            </a:lvl1pPr>
          </a:lstStyle>
          <a:p>
            <a:pPr marL="0" marR="0" lvl="0" indent="0" algn="l" defTabSz="914400" rtl="0" eaLnBrk="1" fontAlgn="auto" latinLnBrk="0" hangingPunct="1">
              <a:lnSpc>
                <a:spcPct val="110000"/>
              </a:lnSpc>
              <a:spcBef>
                <a:spcPts val="0"/>
              </a:spcBef>
              <a:spcAft>
                <a:spcPts val="0"/>
              </a:spcAft>
              <a:buClrTx/>
              <a:buSzTx/>
              <a:buFont typeface="Arial" panose="020B0604020202020204" pitchFamily="34" charset="0"/>
              <a:buNone/>
              <a:tabLst/>
              <a:defRPr/>
            </a:pPr>
            <a:r>
              <a:rPr lang="fi-FI"/>
              <a:t>Etunimi Sukunimi, Yritys</a:t>
            </a:r>
            <a:endParaRPr lang="en-US"/>
          </a:p>
        </p:txBody>
      </p:sp>
      <p:sp>
        <p:nvSpPr>
          <p:cNvPr id="24" name="TextBox 23">
            <a:extLst>
              <a:ext uri="{FF2B5EF4-FFF2-40B4-BE49-F238E27FC236}">
                <a16:creationId xmlns:a16="http://schemas.microsoft.com/office/drawing/2014/main" id="{4106912C-7AF2-4016-8BF8-BE9332D76F6E}"/>
              </a:ext>
            </a:extLst>
          </p:cNvPr>
          <p:cNvSpPr txBox="1"/>
          <p:nvPr userDrawn="1"/>
        </p:nvSpPr>
        <p:spPr>
          <a:xfrm>
            <a:off x="1219200" y="4633490"/>
            <a:ext cx="1233084" cy="230832"/>
          </a:xfrm>
          <a:prstGeom prst="rect">
            <a:avLst/>
          </a:prstGeom>
          <a:noFill/>
        </p:spPr>
        <p:txBody>
          <a:bodyPr wrap="square" lIns="54000" tIns="0" rIns="0" bIns="0" rtlCol="0">
            <a:spAutoFit/>
          </a:bodyPr>
          <a:lstStyle/>
          <a:p>
            <a:r>
              <a:rPr lang="en-US" sz="1500" b="1">
                <a:solidFill>
                  <a:srgbClr val="ED3B56"/>
                </a:solidFill>
              </a:rPr>
              <a:t>TARJOUS  |</a:t>
            </a:r>
            <a:endParaRPr lang="fi-FI" sz="1500" b="1">
              <a:solidFill>
                <a:srgbClr val="ED3B56"/>
              </a:solidFill>
            </a:endParaRPr>
          </a:p>
        </p:txBody>
      </p:sp>
      <p:sp>
        <p:nvSpPr>
          <p:cNvPr id="25" name="Text Placeholder 2">
            <a:extLst>
              <a:ext uri="{FF2B5EF4-FFF2-40B4-BE49-F238E27FC236}">
                <a16:creationId xmlns:a16="http://schemas.microsoft.com/office/drawing/2014/main" id="{1C97B3C8-65A5-4B5B-8A29-989EA2D321AE}"/>
              </a:ext>
            </a:extLst>
          </p:cNvPr>
          <p:cNvSpPr>
            <a:spLocks noGrp="1"/>
          </p:cNvSpPr>
          <p:nvPr>
            <p:ph type="body" sz="quarter" idx="22" hasCustomPrompt="1"/>
          </p:nvPr>
        </p:nvSpPr>
        <p:spPr>
          <a:xfrm>
            <a:off x="2424113" y="4653363"/>
            <a:ext cx="3976687" cy="260873"/>
          </a:xfrm>
          <a:prstGeom prst="rect">
            <a:avLst/>
          </a:prstGeom>
        </p:spPr>
        <p:txBody>
          <a:bodyPr lIns="54000" tIns="0" rIns="0" bIns="0"/>
          <a:lstStyle>
            <a:lvl1pPr marL="0" indent="0">
              <a:buNone/>
              <a:defRPr sz="1500" b="1">
                <a:solidFill>
                  <a:srgbClr val="ED3B56"/>
                </a:solidFill>
              </a:defRPr>
            </a:lvl1pPr>
          </a:lstStyle>
          <a:p>
            <a:pPr lvl="0"/>
            <a:r>
              <a:rPr lang="en-US" sz="1500" b="1"/>
              <a:t>ASIAKASYRITYS</a:t>
            </a:r>
            <a:endParaRPr lang="fi-FI"/>
          </a:p>
        </p:txBody>
      </p:sp>
    </p:spTree>
    <p:extLst>
      <p:ext uri="{BB962C8B-B14F-4D97-AF65-F5344CB8AC3E}">
        <p14:creationId xmlns:p14="http://schemas.microsoft.com/office/powerpoint/2010/main" val="3191208831"/>
      </p:ext>
    </p:extLst>
  </p:cSld>
  <p:clrMapOvr>
    <a:masterClrMapping/>
  </p:clrMapOvr>
  <p:extLst>
    <p:ext uri="{DCECCB84-F9BA-43D5-87BE-67443E8EF086}">
      <p15:sldGuideLst xmlns:p15="http://schemas.microsoft.com/office/powerpoint/2012/main"/>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Tarjouskansi, pitkä otsikko">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327399EF-EE48-425E-8D5D-F38836251B28}"/>
              </a:ext>
            </a:extLst>
          </p:cNvPr>
          <p:cNvSpPr>
            <a:spLocks noGrp="1"/>
          </p:cNvSpPr>
          <p:nvPr userDrawn="1">
            <p:ph type="body" sz="quarter" idx="10" hasCustomPrompt="1"/>
          </p:nvPr>
        </p:nvSpPr>
        <p:spPr>
          <a:xfrm>
            <a:off x="1219200" y="1644028"/>
            <a:ext cx="4876799" cy="2323841"/>
          </a:xfrm>
          <a:prstGeom prst="rect">
            <a:avLst/>
          </a:prstGeom>
        </p:spPr>
        <p:txBody>
          <a:bodyPr wrap="square" lIns="18000" tIns="0" rIns="0" bIns="0">
            <a:spAutoFit/>
          </a:bodyPr>
          <a:lstStyle>
            <a:lvl1pPr marL="0" indent="0" eaLnBrk="0" latinLnBrk="0">
              <a:lnSpc>
                <a:spcPts val="4500"/>
              </a:lnSpc>
              <a:spcBef>
                <a:spcPts val="0"/>
              </a:spcBef>
              <a:buNone/>
              <a:defRPr sz="4500" b="1">
                <a:solidFill>
                  <a:srgbClr val="343D58"/>
                </a:solidFill>
                <a:latin typeface="Campton Book" panose="020B0004020102020203" pitchFamily="34" charset="0"/>
              </a:defRPr>
            </a:lvl1pPr>
          </a:lstStyle>
          <a:p>
            <a:r>
              <a:rPr lang="en-US" err="1"/>
              <a:t>Pitkä</a:t>
            </a:r>
            <a:r>
              <a:rPr lang="en-US"/>
              <a:t> </a:t>
            </a:r>
            <a:r>
              <a:rPr lang="en-US" err="1"/>
              <a:t>otsikko</a:t>
            </a:r>
            <a:r>
              <a:rPr lang="en-US"/>
              <a:t>, </a:t>
            </a:r>
            <a:r>
              <a:rPr lang="en-US" err="1"/>
              <a:t>jossa</a:t>
            </a:r>
            <a:r>
              <a:rPr lang="en-US"/>
              <a:t> </a:t>
            </a:r>
            <a:r>
              <a:rPr lang="en-US" err="1"/>
              <a:t>paljon</a:t>
            </a:r>
            <a:r>
              <a:rPr lang="en-US"/>
              <a:t> </a:t>
            </a:r>
            <a:r>
              <a:rPr lang="en-US" err="1"/>
              <a:t>tekstiä</a:t>
            </a:r>
            <a:r>
              <a:rPr lang="en-US"/>
              <a:t> (</a:t>
            </a:r>
            <a:r>
              <a:rPr lang="en-US" err="1"/>
              <a:t>pyri</a:t>
            </a:r>
            <a:r>
              <a:rPr lang="en-US"/>
              <a:t> </a:t>
            </a:r>
            <a:r>
              <a:rPr lang="en-US" err="1"/>
              <a:t>välttämään</a:t>
            </a:r>
            <a:r>
              <a:rPr lang="en-US"/>
              <a:t>)</a:t>
            </a:r>
          </a:p>
        </p:txBody>
      </p:sp>
      <p:sp>
        <p:nvSpPr>
          <p:cNvPr id="9" name="Picture Placeholder 8">
            <a:extLst>
              <a:ext uri="{FF2B5EF4-FFF2-40B4-BE49-F238E27FC236}">
                <a16:creationId xmlns:a16="http://schemas.microsoft.com/office/drawing/2014/main" id="{A5DDA067-4856-4E68-9D07-EF9E1B040669}"/>
              </a:ext>
            </a:extLst>
          </p:cNvPr>
          <p:cNvSpPr>
            <a:spLocks noGrp="1"/>
          </p:cNvSpPr>
          <p:nvPr>
            <p:ph type="pic" sz="quarter" idx="13" hasCustomPrompt="1"/>
          </p:nvPr>
        </p:nvSpPr>
        <p:spPr>
          <a:xfrm>
            <a:off x="6178351" y="0"/>
            <a:ext cx="6013649" cy="6858000"/>
          </a:xfrm>
          <a:custGeom>
            <a:avLst/>
            <a:gdLst>
              <a:gd name="connsiteX0" fmla="*/ 1143000 w 6013649"/>
              <a:gd name="connsiteY0" fmla="*/ 0 h 6858000"/>
              <a:gd name="connsiteX1" fmla="*/ 2356050 w 6013649"/>
              <a:gd name="connsiteY1" fmla="*/ 0 h 6858000"/>
              <a:gd name="connsiteX2" fmla="*/ 3210579 w 6013649"/>
              <a:gd name="connsiteY2" fmla="*/ 0 h 6858000"/>
              <a:gd name="connsiteX3" fmla="*/ 3222504 w 6013649"/>
              <a:gd name="connsiteY3" fmla="*/ 0 h 6858000"/>
              <a:gd name="connsiteX4" fmla="*/ 3464123 w 6013649"/>
              <a:gd name="connsiteY4" fmla="*/ 0 h 6858000"/>
              <a:gd name="connsiteX5" fmla="*/ 3466161 w 6013649"/>
              <a:gd name="connsiteY5" fmla="*/ 0 h 6858000"/>
              <a:gd name="connsiteX6" fmla="*/ 3467100 w 6013649"/>
              <a:gd name="connsiteY6" fmla="*/ 0 h 6858000"/>
              <a:gd name="connsiteX7" fmla="*/ 3569655 w 6013649"/>
              <a:gd name="connsiteY7" fmla="*/ 0 h 6858000"/>
              <a:gd name="connsiteX8" fmla="*/ 6013648 w 6013649"/>
              <a:gd name="connsiteY8" fmla="*/ 0 h 6858000"/>
              <a:gd name="connsiteX9" fmla="*/ 6013649 w 6013649"/>
              <a:gd name="connsiteY9" fmla="*/ 0 h 6858000"/>
              <a:gd name="connsiteX10" fmla="*/ 6013649 w 6013649"/>
              <a:gd name="connsiteY10" fmla="*/ 6858000 h 6858000"/>
              <a:gd name="connsiteX11" fmla="*/ 6013648 w 6013649"/>
              <a:gd name="connsiteY11" fmla="*/ 6858000 h 6858000"/>
              <a:gd name="connsiteX12" fmla="*/ 3569655 w 6013649"/>
              <a:gd name="connsiteY12" fmla="*/ 6858000 h 6858000"/>
              <a:gd name="connsiteX13" fmla="*/ 3467100 w 6013649"/>
              <a:gd name="connsiteY13" fmla="*/ 6858000 h 6858000"/>
              <a:gd name="connsiteX14" fmla="*/ 3466161 w 6013649"/>
              <a:gd name="connsiteY14" fmla="*/ 6858000 h 6858000"/>
              <a:gd name="connsiteX15" fmla="*/ 3464123 w 6013649"/>
              <a:gd name="connsiteY15" fmla="*/ 6858000 h 6858000"/>
              <a:gd name="connsiteX16" fmla="*/ 3222504 w 6013649"/>
              <a:gd name="connsiteY16" fmla="*/ 6858000 h 6858000"/>
              <a:gd name="connsiteX17" fmla="*/ 3210579 w 6013649"/>
              <a:gd name="connsiteY17" fmla="*/ 6858000 h 6858000"/>
              <a:gd name="connsiteX18" fmla="*/ 2356050 w 6013649"/>
              <a:gd name="connsiteY18" fmla="*/ 6858000 h 6858000"/>
              <a:gd name="connsiteX19" fmla="*/ 1143000 w 6013649"/>
              <a:gd name="connsiteY19" fmla="*/ 6858000 h 6858000"/>
              <a:gd name="connsiteX20" fmla="*/ 1143000 w 6013649"/>
              <a:gd name="connsiteY20" fmla="*/ 5715000 h 6858000"/>
              <a:gd name="connsiteX21" fmla="*/ 0 w 6013649"/>
              <a:gd name="connsiteY21" fmla="*/ 4572000 h 6858000"/>
              <a:gd name="connsiteX22" fmla="*/ 1143000 w 6013649"/>
              <a:gd name="connsiteY22" fmla="*/ 3429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6013649" h="6858000">
                <a:moveTo>
                  <a:pt x="1143000" y="0"/>
                </a:moveTo>
                <a:lnTo>
                  <a:pt x="2356050" y="0"/>
                </a:lnTo>
                <a:lnTo>
                  <a:pt x="3210579" y="0"/>
                </a:lnTo>
                <a:lnTo>
                  <a:pt x="3222504" y="0"/>
                </a:lnTo>
                <a:lnTo>
                  <a:pt x="3464123" y="0"/>
                </a:lnTo>
                <a:lnTo>
                  <a:pt x="3466161" y="0"/>
                </a:lnTo>
                <a:lnTo>
                  <a:pt x="3467100" y="0"/>
                </a:lnTo>
                <a:lnTo>
                  <a:pt x="3569655" y="0"/>
                </a:lnTo>
                <a:lnTo>
                  <a:pt x="6013648" y="0"/>
                </a:lnTo>
                <a:lnTo>
                  <a:pt x="6013649" y="0"/>
                </a:lnTo>
                <a:lnTo>
                  <a:pt x="6013649" y="6858000"/>
                </a:lnTo>
                <a:lnTo>
                  <a:pt x="6013648" y="6858000"/>
                </a:lnTo>
                <a:lnTo>
                  <a:pt x="3569655" y="6858000"/>
                </a:lnTo>
                <a:lnTo>
                  <a:pt x="3467100" y="6858000"/>
                </a:lnTo>
                <a:lnTo>
                  <a:pt x="3466161" y="6858000"/>
                </a:lnTo>
                <a:lnTo>
                  <a:pt x="3464123" y="6858000"/>
                </a:lnTo>
                <a:lnTo>
                  <a:pt x="3222504" y="6858000"/>
                </a:lnTo>
                <a:lnTo>
                  <a:pt x="3210579" y="6858000"/>
                </a:lnTo>
                <a:lnTo>
                  <a:pt x="2356050" y="6858000"/>
                </a:lnTo>
                <a:lnTo>
                  <a:pt x="1143000" y="6858000"/>
                </a:lnTo>
                <a:lnTo>
                  <a:pt x="1143000" y="5715000"/>
                </a:lnTo>
                <a:cubicBezTo>
                  <a:pt x="1143000" y="5083810"/>
                  <a:pt x="631190" y="4572000"/>
                  <a:pt x="0" y="4572000"/>
                </a:cubicBezTo>
                <a:cubicBezTo>
                  <a:pt x="631190" y="4572000"/>
                  <a:pt x="1143000" y="4060190"/>
                  <a:pt x="1143000" y="3429000"/>
                </a:cubicBezTo>
                <a:close/>
              </a:path>
            </a:pathLst>
          </a:custGeom>
          <a:solidFill>
            <a:schemeClr val="bg1">
              <a:lumMod val="85000"/>
            </a:schemeClr>
          </a:solidFill>
        </p:spPr>
        <p:txBody>
          <a:bodyPr wrap="square">
            <a:noAutofit/>
          </a:bodyPr>
          <a:lstStyle>
            <a:lvl1pPr marL="0" indent="0">
              <a:buNone/>
              <a:defRPr sz="1500">
                <a:solidFill>
                  <a:srgbClr val="343D58"/>
                </a:solidFill>
                <a:latin typeface="Campton Book" panose="020B0004020102020203" pitchFamily="34" charset="0"/>
              </a:defRPr>
            </a:lvl1pPr>
          </a:lstStyle>
          <a:p>
            <a:r>
              <a:rPr lang="en-US"/>
              <a:t>                        </a:t>
            </a:r>
            <a:r>
              <a:rPr lang="en-US" err="1"/>
              <a:t>Lisää</a:t>
            </a:r>
            <a:r>
              <a:rPr lang="en-US"/>
              <a:t> </a:t>
            </a:r>
            <a:r>
              <a:rPr lang="en-US" err="1"/>
              <a:t>kuva</a:t>
            </a:r>
            <a:r>
              <a:rPr lang="en-US"/>
              <a:t> </a:t>
            </a:r>
            <a:r>
              <a:rPr lang="en-US" err="1"/>
              <a:t>klikkaamalla</a:t>
            </a:r>
            <a:r>
              <a:rPr lang="en-US"/>
              <a:t> </a:t>
            </a:r>
            <a:r>
              <a:rPr lang="en-US" err="1"/>
              <a:t>ikonia</a:t>
            </a:r>
            <a:endParaRPr lang="fi-FI"/>
          </a:p>
        </p:txBody>
      </p:sp>
      <p:sp>
        <p:nvSpPr>
          <p:cNvPr id="20" name="TextBox 19">
            <a:extLst>
              <a:ext uri="{FF2B5EF4-FFF2-40B4-BE49-F238E27FC236}">
                <a16:creationId xmlns:a16="http://schemas.microsoft.com/office/drawing/2014/main" id="{27A38A8A-0B85-4A7A-9731-BCF60F599BA6}"/>
              </a:ext>
            </a:extLst>
          </p:cNvPr>
          <p:cNvSpPr txBox="1"/>
          <p:nvPr userDrawn="1"/>
        </p:nvSpPr>
        <p:spPr>
          <a:xfrm>
            <a:off x="1219199" y="4893889"/>
            <a:ext cx="1310640" cy="693588"/>
          </a:xfrm>
          <a:prstGeom prst="rect">
            <a:avLst/>
          </a:prstGeom>
          <a:noFill/>
        </p:spPr>
        <p:txBody>
          <a:bodyPr wrap="none" lIns="54000" rtlCol="0">
            <a:spAutoFit/>
          </a:bodyPr>
          <a:lstStyle/>
          <a:p>
            <a:pPr>
              <a:lnSpc>
                <a:spcPct val="110000"/>
              </a:lnSpc>
            </a:pPr>
            <a:r>
              <a:rPr lang="en-US" sz="1200" b="1" err="1"/>
              <a:t>Tarjous</a:t>
            </a:r>
            <a:r>
              <a:rPr lang="en-US" sz="1200" b="1"/>
              <a:t>:</a:t>
            </a:r>
            <a:endParaRPr lang="en-US" sz="1200" b="0"/>
          </a:p>
          <a:p>
            <a:pPr>
              <a:lnSpc>
                <a:spcPct val="110000"/>
              </a:lnSpc>
            </a:pPr>
            <a:r>
              <a:rPr lang="en-US" sz="1200" b="1" err="1"/>
              <a:t>Pvm</a:t>
            </a:r>
            <a:r>
              <a:rPr lang="en-US" sz="1200" b="1"/>
              <a:t>:</a:t>
            </a:r>
            <a:endParaRPr lang="en-US" sz="1200" b="0"/>
          </a:p>
          <a:p>
            <a:pPr>
              <a:lnSpc>
                <a:spcPct val="110000"/>
              </a:lnSpc>
            </a:pPr>
            <a:r>
              <a:rPr lang="en-US" sz="1200" b="1" err="1"/>
              <a:t>Vastaanottaja</a:t>
            </a:r>
            <a:r>
              <a:rPr lang="en-US" sz="1200" b="1"/>
              <a:t>:</a:t>
            </a:r>
            <a:endParaRPr lang="fi-FI" sz="1200" b="0"/>
          </a:p>
        </p:txBody>
      </p:sp>
      <p:sp>
        <p:nvSpPr>
          <p:cNvPr id="21" name="Text Placeholder 14">
            <a:extLst>
              <a:ext uri="{FF2B5EF4-FFF2-40B4-BE49-F238E27FC236}">
                <a16:creationId xmlns:a16="http://schemas.microsoft.com/office/drawing/2014/main" id="{7E0B2321-B727-4D52-A9E4-C021DEFE4468}"/>
              </a:ext>
            </a:extLst>
          </p:cNvPr>
          <p:cNvSpPr>
            <a:spLocks noGrp="1"/>
          </p:cNvSpPr>
          <p:nvPr>
            <p:ph type="body" sz="quarter" idx="19" hasCustomPrompt="1"/>
          </p:nvPr>
        </p:nvSpPr>
        <p:spPr>
          <a:xfrm>
            <a:off x="1897674" y="4938633"/>
            <a:ext cx="3537836" cy="198337"/>
          </a:xfrm>
          <a:prstGeom prst="rect">
            <a:avLst/>
          </a:prstGeom>
        </p:spPr>
        <p:txBody>
          <a:bodyPr wrap="square" lIns="14400" tIns="0" rIns="0" bIns="0"/>
          <a:lstStyle>
            <a:lvl1pPr marL="0" marR="0" indent="0" algn="l" defTabSz="914400" rtl="0" eaLnBrk="1" fontAlgn="auto" latinLnBrk="0" hangingPunct="1">
              <a:lnSpc>
                <a:spcPct val="110000"/>
              </a:lnSpc>
              <a:spcBef>
                <a:spcPts val="0"/>
              </a:spcBef>
              <a:spcAft>
                <a:spcPts val="0"/>
              </a:spcAft>
              <a:buClrTx/>
              <a:buSzTx/>
              <a:buFont typeface="Arial" panose="020B0604020202020204" pitchFamily="34" charset="0"/>
              <a:buNone/>
              <a:tabLst/>
              <a:defRPr sz="1200" b="0">
                <a:solidFill>
                  <a:srgbClr val="343D58"/>
                </a:solidFill>
                <a:latin typeface="Campton Book" panose="020B0004020102020203" pitchFamily="34" charset="0"/>
              </a:defRPr>
            </a:lvl1pPr>
          </a:lstStyle>
          <a:p>
            <a:pPr marL="0" marR="0" lvl="0" indent="0" algn="l" defTabSz="914400" rtl="0" eaLnBrk="1" fontAlgn="auto" latinLnBrk="0" hangingPunct="1">
              <a:lnSpc>
                <a:spcPct val="110000"/>
              </a:lnSpc>
              <a:spcBef>
                <a:spcPts val="0"/>
              </a:spcBef>
              <a:spcAft>
                <a:spcPts val="0"/>
              </a:spcAft>
              <a:buClrTx/>
              <a:buSzTx/>
              <a:buFont typeface="Arial" panose="020B0604020202020204" pitchFamily="34" charset="0"/>
              <a:buNone/>
              <a:tabLst/>
              <a:defRPr/>
            </a:pPr>
            <a:r>
              <a:rPr lang="fi-FI"/>
              <a:t>LTXXXXXX_revX</a:t>
            </a:r>
            <a:endParaRPr lang="en-US"/>
          </a:p>
          <a:p>
            <a:pPr lvl="0"/>
            <a:endParaRPr lang="en-US"/>
          </a:p>
        </p:txBody>
      </p:sp>
      <p:sp>
        <p:nvSpPr>
          <p:cNvPr id="22" name="Text Placeholder 14">
            <a:extLst>
              <a:ext uri="{FF2B5EF4-FFF2-40B4-BE49-F238E27FC236}">
                <a16:creationId xmlns:a16="http://schemas.microsoft.com/office/drawing/2014/main" id="{0799DEEA-0763-4202-8293-DACDDBB652E7}"/>
              </a:ext>
            </a:extLst>
          </p:cNvPr>
          <p:cNvSpPr>
            <a:spLocks noGrp="1"/>
          </p:cNvSpPr>
          <p:nvPr>
            <p:ph type="body" sz="quarter" idx="20" hasCustomPrompt="1"/>
          </p:nvPr>
        </p:nvSpPr>
        <p:spPr>
          <a:xfrm>
            <a:off x="1662612" y="5141398"/>
            <a:ext cx="3746025" cy="189372"/>
          </a:xfrm>
          <a:prstGeom prst="rect">
            <a:avLst/>
          </a:prstGeom>
        </p:spPr>
        <p:txBody>
          <a:bodyPr wrap="square" lIns="14400" tIns="0" rIns="0" bIns="0"/>
          <a:lstStyle>
            <a:lvl1pPr marL="0" marR="0" indent="0" algn="l" defTabSz="914400" rtl="0" eaLnBrk="1" fontAlgn="auto" latinLnBrk="0" hangingPunct="1">
              <a:lnSpc>
                <a:spcPct val="110000"/>
              </a:lnSpc>
              <a:spcBef>
                <a:spcPts val="0"/>
              </a:spcBef>
              <a:spcAft>
                <a:spcPts val="0"/>
              </a:spcAft>
              <a:buClrTx/>
              <a:buSzTx/>
              <a:buFont typeface="Arial" panose="020B0604020202020204" pitchFamily="34" charset="0"/>
              <a:buNone/>
              <a:tabLst/>
              <a:defRPr sz="1200" b="0">
                <a:solidFill>
                  <a:srgbClr val="343D58"/>
                </a:solidFill>
                <a:latin typeface="Campton Book" panose="020B0004020102020203" pitchFamily="34" charset="0"/>
              </a:defRPr>
            </a:lvl1pPr>
          </a:lstStyle>
          <a:p>
            <a:pPr marL="0" marR="0" lvl="0" indent="0" algn="l" defTabSz="914400" rtl="0" eaLnBrk="1" fontAlgn="auto" latinLnBrk="0" hangingPunct="1">
              <a:lnSpc>
                <a:spcPct val="110000"/>
              </a:lnSpc>
              <a:spcBef>
                <a:spcPts val="0"/>
              </a:spcBef>
              <a:spcAft>
                <a:spcPts val="0"/>
              </a:spcAft>
              <a:buClrTx/>
              <a:buSzTx/>
              <a:buFont typeface="Arial" panose="020B0604020202020204" pitchFamily="34" charset="0"/>
              <a:buNone/>
              <a:tabLst/>
              <a:defRPr/>
            </a:pPr>
            <a:r>
              <a:rPr lang="fi-FI"/>
              <a:t>XX.XX.20XX</a:t>
            </a:r>
            <a:endParaRPr lang="en-US"/>
          </a:p>
        </p:txBody>
      </p:sp>
      <p:sp>
        <p:nvSpPr>
          <p:cNvPr id="23" name="Text Placeholder 14">
            <a:extLst>
              <a:ext uri="{FF2B5EF4-FFF2-40B4-BE49-F238E27FC236}">
                <a16:creationId xmlns:a16="http://schemas.microsoft.com/office/drawing/2014/main" id="{CB1C30DE-2F67-4F15-9EDB-4B43BE2BCC98}"/>
              </a:ext>
            </a:extLst>
          </p:cNvPr>
          <p:cNvSpPr>
            <a:spLocks noGrp="1"/>
          </p:cNvSpPr>
          <p:nvPr>
            <p:ph type="body" sz="quarter" idx="21" hasCustomPrompt="1"/>
          </p:nvPr>
        </p:nvSpPr>
        <p:spPr>
          <a:xfrm>
            <a:off x="2452284" y="5342721"/>
            <a:ext cx="2987349" cy="189372"/>
          </a:xfrm>
          <a:prstGeom prst="rect">
            <a:avLst/>
          </a:prstGeom>
        </p:spPr>
        <p:txBody>
          <a:bodyPr wrap="square" lIns="14400" tIns="0" rIns="0" bIns="0"/>
          <a:lstStyle>
            <a:lvl1pPr marL="0" marR="0" indent="0" algn="l" defTabSz="914400" rtl="0" eaLnBrk="1" fontAlgn="auto" latinLnBrk="0" hangingPunct="1">
              <a:lnSpc>
                <a:spcPct val="110000"/>
              </a:lnSpc>
              <a:spcBef>
                <a:spcPts val="0"/>
              </a:spcBef>
              <a:spcAft>
                <a:spcPts val="0"/>
              </a:spcAft>
              <a:buClrTx/>
              <a:buSzTx/>
              <a:buFont typeface="Arial" panose="020B0604020202020204" pitchFamily="34" charset="0"/>
              <a:buNone/>
              <a:tabLst/>
              <a:defRPr sz="1200" b="0">
                <a:solidFill>
                  <a:srgbClr val="343D58"/>
                </a:solidFill>
                <a:latin typeface="Campton Book" panose="020B0004020102020203" pitchFamily="34" charset="0"/>
              </a:defRPr>
            </a:lvl1pPr>
          </a:lstStyle>
          <a:p>
            <a:pPr marL="0" marR="0" lvl="0" indent="0" algn="l" defTabSz="914400" rtl="0" eaLnBrk="1" fontAlgn="auto" latinLnBrk="0" hangingPunct="1">
              <a:lnSpc>
                <a:spcPct val="110000"/>
              </a:lnSpc>
              <a:spcBef>
                <a:spcPts val="0"/>
              </a:spcBef>
              <a:spcAft>
                <a:spcPts val="0"/>
              </a:spcAft>
              <a:buClrTx/>
              <a:buSzTx/>
              <a:buFont typeface="Arial" panose="020B0604020202020204" pitchFamily="34" charset="0"/>
              <a:buNone/>
              <a:tabLst/>
              <a:defRPr/>
            </a:pPr>
            <a:r>
              <a:rPr lang="fi-FI"/>
              <a:t>Etunimi Sukunimi, Yritys</a:t>
            </a:r>
            <a:endParaRPr lang="en-US"/>
          </a:p>
        </p:txBody>
      </p:sp>
      <p:sp>
        <p:nvSpPr>
          <p:cNvPr id="24" name="TextBox 23">
            <a:extLst>
              <a:ext uri="{FF2B5EF4-FFF2-40B4-BE49-F238E27FC236}">
                <a16:creationId xmlns:a16="http://schemas.microsoft.com/office/drawing/2014/main" id="{4106912C-7AF2-4016-8BF8-BE9332D76F6E}"/>
              </a:ext>
            </a:extLst>
          </p:cNvPr>
          <p:cNvSpPr txBox="1"/>
          <p:nvPr userDrawn="1"/>
        </p:nvSpPr>
        <p:spPr>
          <a:xfrm>
            <a:off x="1219200" y="4633490"/>
            <a:ext cx="1233084" cy="230832"/>
          </a:xfrm>
          <a:prstGeom prst="rect">
            <a:avLst/>
          </a:prstGeom>
          <a:noFill/>
        </p:spPr>
        <p:txBody>
          <a:bodyPr wrap="square" lIns="54000" tIns="0" rIns="0" bIns="0" rtlCol="0">
            <a:spAutoFit/>
          </a:bodyPr>
          <a:lstStyle/>
          <a:p>
            <a:r>
              <a:rPr lang="en-US" sz="1500" b="1">
                <a:solidFill>
                  <a:srgbClr val="ED3B56"/>
                </a:solidFill>
              </a:rPr>
              <a:t>TARJOUS  |</a:t>
            </a:r>
            <a:endParaRPr lang="fi-FI" sz="1500" b="1">
              <a:solidFill>
                <a:srgbClr val="ED3B56"/>
              </a:solidFill>
            </a:endParaRPr>
          </a:p>
        </p:txBody>
      </p:sp>
      <p:sp>
        <p:nvSpPr>
          <p:cNvPr id="25" name="Text Placeholder 2">
            <a:extLst>
              <a:ext uri="{FF2B5EF4-FFF2-40B4-BE49-F238E27FC236}">
                <a16:creationId xmlns:a16="http://schemas.microsoft.com/office/drawing/2014/main" id="{1C97B3C8-65A5-4B5B-8A29-989EA2D321AE}"/>
              </a:ext>
            </a:extLst>
          </p:cNvPr>
          <p:cNvSpPr>
            <a:spLocks noGrp="1"/>
          </p:cNvSpPr>
          <p:nvPr>
            <p:ph type="body" sz="quarter" idx="22" hasCustomPrompt="1"/>
          </p:nvPr>
        </p:nvSpPr>
        <p:spPr>
          <a:xfrm>
            <a:off x="2424113" y="4653363"/>
            <a:ext cx="3976687" cy="260873"/>
          </a:xfrm>
          <a:prstGeom prst="rect">
            <a:avLst/>
          </a:prstGeom>
        </p:spPr>
        <p:txBody>
          <a:bodyPr lIns="54000" tIns="0" rIns="0" bIns="0"/>
          <a:lstStyle>
            <a:lvl1pPr marL="0" indent="0">
              <a:buNone/>
              <a:defRPr sz="1500" b="1">
                <a:solidFill>
                  <a:srgbClr val="ED3B56"/>
                </a:solidFill>
              </a:defRPr>
            </a:lvl1pPr>
          </a:lstStyle>
          <a:p>
            <a:pPr lvl="0"/>
            <a:r>
              <a:rPr lang="en-US" sz="1500" b="1"/>
              <a:t>ASIAKASYRITYS</a:t>
            </a:r>
            <a:endParaRPr lang="fi-FI"/>
          </a:p>
        </p:txBody>
      </p:sp>
      <p:sp>
        <p:nvSpPr>
          <p:cNvPr id="14" name="TextBox 13">
            <a:extLst>
              <a:ext uri="{FF2B5EF4-FFF2-40B4-BE49-F238E27FC236}">
                <a16:creationId xmlns:a16="http://schemas.microsoft.com/office/drawing/2014/main" id="{AAF529FE-C3BB-43D7-9B7E-38A6DEAFB03E}"/>
              </a:ext>
            </a:extLst>
          </p:cNvPr>
          <p:cNvSpPr txBox="1"/>
          <p:nvPr userDrawn="1"/>
        </p:nvSpPr>
        <p:spPr>
          <a:xfrm>
            <a:off x="1960479" y="5990950"/>
            <a:ext cx="2057249" cy="138499"/>
          </a:xfrm>
          <a:prstGeom prst="rect">
            <a:avLst/>
          </a:prstGeom>
          <a:noFill/>
        </p:spPr>
        <p:txBody>
          <a:bodyPr wrap="square" lIns="54000" tIns="0" rIns="0" bIns="0" rtlCol="0">
            <a:spAutoFit/>
          </a:bodyPr>
          <a:lstStyle/>
          <a:p>
            <a:pPr algn="l"/>
            <a:r>
              <a:rPr lang="en-US" sz="900" b="0">
                <a:solidFill>
                  <a:srgbClr val="343D58"/>
                </a:solidFill>
                <a:latin typeface="Campton Book" panose="020B0004020102020203" pitchFamily="34" charset="0"/>
              </a:rPr>
              <a:t>LINK Design and Development Oy</a:t>
            </a:r>
            <a:endParaRPr lang="fi-FI" sz="900" b="0">
              <a:solidFill>
                <a:srgbClr val="343D58"/>
              </a:solidFill>
              <a:latin typeface="Campton Book" panose="020B0004020102020203" pitchFamily="34" charset="0"/>
            </a:endParaRPr>
          </a:p>
        </p:txBody>
      </p:sp>
      <p:cxnSp>
        <p:nvCxnSpPr>
          <p:cNvPr id="17" name="Straight Connector 16">
            <a:extLst>
              <a:ext uri="{FF2B5EF4-FFF2-40B4-BE49-F238E27FC236}">
                <a16:creationId xmlns:a16="http://schemas.microsoft.com/office/drawing/2014/main" id="{8800A320-E840-41CF-9B57-BDA270935940}"/>
              </a:ext>
            </a:extLst>
          </p:cNvPr>
          <p:cNvCxnSpPr>
            <a:cxnSpLocks/>
          </p:cNvCxnSpPr>
          <p:nvPr userDrawn="1"/>
        </p:nvCxnSpPr>
        <p:spPr>
          <a:xfrm>
            <a:off x="3997236" y="6000844"/>
            <a:ext cx="0" cy="111229"/>
          </a:xfrm>
          <a:prstGeom prst="line">
            <a:avLst/>
          </a:prstGeom>
          <a:ln w="6350">
            <a:solidFill>
              <a:srgbClr val="343D58"/>
            </a:solidFill>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5E885336-6DDC-4ED7-AE4E-1CB86B1C2239}"/>
              </a:ext>
            </a:extLst>
          </p:cNvPr>
          <p:cNvSpPr txBox="1"/>
          <p:nvPr userDrawn="1"/>
        </p:nvSpPr>
        <p:spPr>
          <a:xfrm>
            <a:off x="4071545" y="5992666"/>
            <a:ext cx="754219" cy="138499"/>
          </a:xfrm>
          <a:prstGeom prst="rect">
            <a:avLst/>
          </a:prstGeom>
          <a:noFill/>
        </p:spPr>
        <p:txBody>
          <a:bodyPr wrap="square" lIns="21600" tIns="0" rIns="0" bIns="0" rtlCol="0">
            <a:spAutoFit/>
          </a:bodyPr>
          <a:lstStyle/>
          <a:p>
            <a:pPr algn="l"/>
            <a:r>
              <a:rPr lang="en-US" sz="900" b="0">
                <a:solidFill>
                  <a:srgbClr val="343D58"/>
                </a:solidFill>
                <a:latin typeface="Campton Book" panose="020B0004020102020203" pitchFamily="34" charset="0"/>
              </a:rPr>
              <a:t>linkdesign.fi</a:t>
            </a:r>
            <a:endParaRPr lang="fi-FI" sz="900" b="0">
              <a:solidFill>
                <a:srgbClr val="343D58"/>
              </a:solidFill>
              <a:latin typeface="Campton Book" panose="020B0004020102020203" pitchFamily="34" charset="0"/>
            </a:endParaRPr>
          </a:p>
        </p:txBody>
      </p:sp>
      <p:pic>
        <p:nvPicPr>
          <p:cNvPr id="19" name="Graphic 18">
            <a:extLst>
              <a:ext uri="{FF2B5EF4-FFF2-40B4-BE49-F238E27FC236}">
                <a16:creationId xmlns:a16="http://schemas.microsoft.com/office/drawing/2014/main" id="{B60D3C60-F806-4CC5-BCA8-FA3C35C40FF4}"/>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271682" y="6006760"/>
            <a:ext cx="531459" cy="101230"/>
          </a:xfrm>
          <a:prstGeom prst="rect">
            <a:avLst/>
          </a:prstGeom>
        </p:spPr>
      </p:pic>
      <p:cxnSp>
        <p:nvCxnSpPr>
          <p:cNvPr id="26" name="Straight Connector 25">
            <a:extLst>
              <a:ext uri="{FF2B5EF4-FFF2-40B4-BE49-F238E27FC236}">
                <a16:creationId xmlns:a16="http://schemas.microsoft.com/office/drawing/2014/main" id="{A7C2BD33-9ED6-4E33-8212-7A6F5FBFB6C1}"/>
              </a:ext>
            </a:extLst>
          </p:cNvPr>
          <p:cNvCxnSpPr>
            <a:cxnSpLocks/>
          </p:cNvCxnSpPr>
          <p:nvPr userDrawn="1"/>
        </p:nvCxnSpPr>
        <p:spPr>
          <a:xfrm>
            <a:off x="1913995" y="6000844"/>
            <a:ext cx="0" cy="111229"/>
          </a:xfrm>
          <a:prstGeom prst="line">
            <a:avLst/>
          </a:prstGeom>
          <a:ln w="6350">
            <a:solidFill>
              <a:srgbClr val="343D5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31010587"/>
      </p:ext>
    </p:extLst>
  </p:cSld>
  <p:clrMapOvr>
    <a:masterClrMapping/>
  </p:clrMapOvr>
  <p:extLst>
    <p:ext uri="{DCECCB84-F9BA-43D5-87BE-67443E8EF086}">
      <p15:sldGuideLst xmlns:p15="http://schemas.microsoft.com/office/powerpoint/2012/main"/>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Lyhyt otsikko vaakakuvalla">
    <p:spTree>
      <p:nvGrpSpPr>
        <p:cNvPr id="1" name=""/>
        <p:cNvGrpSpPr/>
        <p:nvPr/>
      </p:nvGrpSpPr>
      <p:grpSpPr>
        <a:xfrm>
          <a:off x="0" y="0"/>
          <a:ext cx="0" cy="0"/>
          <a:chOff x="0" y="0"/>
          <a:chExt cx="0" cy="0"/>
        </a:xfrm>
      </p:grpSpPr>
      <p:sp>
        <p:nvSpPr>
          <p:cNvPr id="21" name="Picture Placeholder 20">
            <a:extLst>
              <a:ext uri="{FF2B5EF4-FFF2-40B4-BE49-F238E27FC236}">
                <a16:creationId xmlns:a16="http://schemas.microsoft.com/office/drawing/2014/main" id="{8D53B54A-91C2-41F2-9719-FDEBC3B086DC}"/>
              </a:ext>
            </a:extLst>
          </p:cNvPr>
          <p:cNvSpPr>
            <a:spLocks noGrp="1"/>
          </p:cNvSpPr>
          <p:nvPr>
            <p:ph type="pic" sz="quarter" idx="10" hasCustomPrompt="1"/>
          </p:nvPr>
        </p:nvSpPr>
        <p:spPr>
          <a:xfrm>
            <a:off x="0" y="1"/>
            <a:ext cx="12192000" cy="5561701"/>
          </a:xfrm>
          <a:custGeom>
            <a:avLst/>
            <a:gdLst>
              <a:gd name="connsiteX0" fmla="*/ 0 w 12192000"/>
              <a:gd name="connsiteY0" fmla="*/ 0 h 5561701"/>
              <a:gd name="connsiteX1" fmla="*/ 12192000 w 12192000"/>
              <a:gd name="connsiteY1" fmla="*/ 0 h 5561701"/>
              <a:gd name="connsiteX2" fmla="*/ 12192000 w 12192000"/>
              <a:gd name="connsiteY2" fmla="*/ 1339849 h 5561701"/>
              <a:gd name="connsiteX3" fmla="*/ 12192000 w 12192000"/>
              <a:gd name="connsiteY3" fmla="*/ 1732651 h 5561701"/>
              <a:gd name="connsiteX4" fmla="*/ 12192000 w 12192000"/>
              <a:gd name="connsiteY4" fmla="*/ 2473035 h 5561701"/>
              <a:gd name="connsiteX5" fmla="*/ 12192000 w 12192000"/>
              <a:gd name="connsiteY5" fmla="*/ 2595916 h 5561701"/>
              <a:gd name="connsiteX6" fmla="*/ 12192000 w 12192000"/>
              <a:gd name="connsiteY6" fmla="*/ 4418701 h 5561701"/>
              <a:gd name="connsiteX7" fmla="*/ 8458200 w 12192000"/>
              <a:gd name="connsiteY7" fmla="*/ 4418701 h 5561701"/>
              <a:gd name="connsiteX8" fmla="*/ 7315200 w 12192000"/>
              <a:gd name="connsiteY8" fmla="*/ 5561701 h 5561701"/>
              <a:gd name="connsiteX9" fmla="*/ 6172200 w 12192000"/>
              <a:gd name="connsiteY9" fmla="*/ 4418701 h 5561701"/>
              <a:gd name="connsiteX10" fmla="*/ 0 w 12192000"/>
              <a:gd name="connsiteY10" fmla="*/ 4418701 h 5561701"/>
              <a:gd name="connsiteX11" fmla="*/ 0 w 12192000"/>
              <a:gd name="connsiteY11" fmla="*/ 2595916 h 5561701"/>
              <a:gd name="connsiteX12" fmla="*/ 0 w 12192000"/>
              <a:gd name="connsiteY12" fmla="*/ 2473035 h 5561701"/>
              <a:gd name="connsiteX13" fmla="*/ 0 w 12192000"/>
              <a:gd name="connsiteY13" fmla="*/ 1732651 h 5561701"/>
              <a:gd name="connsiteX14" fmla="*/ 0 w 12192000"/>
              <a:gd name="connsiteY14" fmla="*/ 1339849 h 5561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192000" h="5561701">
                <a:moveTo>
                  <a:pt x="0" y="0"/>
                </a:moveTo>
                <a:lnTo>
                  <a:pt x="12192000" y="0"/>
                </a:lnTo>
                <a:lnTo>
                  <a:pt x="12192000" y="1339849"/>
                </a:lnTo>
                <a:lnTo>
                  <a:pt x="12192000" y="1732651"/>
                </a:lnTo>
                <a:lnTo>
                  <a:pt x="12192000" y="2473035"/>
                </a:lnTo>
                <a:lnTo>
                  <a:pt x="12192000" y="2595916"/>
                </a:lnTo>
                <a:lnTo>
                  <a:pt x="12192000" y="4418701"/>
                </a:lnTo>
                <a:lnTo>
                  <a:pt x="8458200" y="4418701"/>
                </a:lnTo>
                <a:cubicBezTo>
                  <a:pt x="7827010" y="4418701"/>
                  <a:pt x="7315200" y="4930511"/>
                  <a:pt x="7315200" y="5561701"/>
                </a:cubicBezTo>
                <a:cubicBezTo>
                  <a:pt x="7315200" y="4930511"/>
                  <a:pt x="6803390" y="4418701"/>
                  <a:pt x="6172200" y="4418701"/>
                </a:cubicBezTo>
                <a:lnTo>
                  <a:pt x="0" y="4418701"/>
                </a:lnTo>
                <a:lnTo>
                  <a:pt x="0" y="2595916"/>
                </a:lnTo>
                <a:lnTo>
                  <a:pt x="0" y="2473035"/>
                </a:lnTo>
                <a:lnTo>
                  <a:pt x="0" y="1732651"/>
                </a:lnTo>
                <a:lnTo>
                  <a:pt x="0" y="1339849"/>
                </a:lnTo>
                <a:close/>
              </a:path>
            </a:pathLst>
          </a:custGeom>
          <a:solidFill>
            <a:schemeClr val="bg1">
              <a:lumMod val="85000"/>
            </a:schemeClr>
          </a:solidFill>
        </p:spPr>
        <p:txBody>
          <a:bodyPr wrap="square">
            <a:noAutofit/>
          </a:bodyPr>
          <a:lstStyle>
            <a:lvl1pPr marL="0" indent="0">
              <a:buNone/>
              <a:defRPr sz="1500">
                <a:solidFill>
                  <a:srgbClr val="343D58"/>
                </a:solidFill>
                <a:latin typeface="Campton Book" panose="020B0004020102020203" pitchFamily="34" charset="0"/>
              </a:defRPr>
            </a:lvl1pPr>
          </a:lstStyle>
          <a:p>
            <a:r>
              <a:rPr lang="en-US" err="1"/>
              <a:t>Lisää</a:t>
            </a:r>
            <a:r>
              <a:rPr lang="en-US"/>
              <a:t> </a:t>
            </a:r>
            <a:r>
              <a:rPr lang="en-US" err="1"/>
              <a:t>kuva</a:t>
            </a:r>
            <a:r>
              <a:rPr lang="en-US"/>
              <a:t> </a:t>
            </a:r>
            <a:r>
              <a:rPr lang="en-US" err="1"/>
              <a:t>klikkaamalla</a:t>
            </a:r>
            <a:r>
              <a:rPr lang="en-US"/>
              <a:t> </a:t>
            </a:r>
            <a:r>
              <a:rPr lang="en-US" err="1"/>
              <a:t>ikonia</a:t>
            </a:r>
            <a:endParaRPr lang="fi-FI"/>
          </a:p>
        </p:txBody>
      </p:sp>
      <p:sp>
        <p:nvSpPr>
          <p:cNvPr id="8" name="Text Placeholder 7">
            <a:extLst>
              <a:ext uri="{FF2B5EF4-FFF2-40B4-BE49-F238E27FC236}">
                <a16:creationId xmlns:a16="http://schemas.microsoft.com/office/drawing/2014/main" id="{25A41C73-2846-4276-9EF1-CA4CA2E167B7}"/>
              </a:ext>
            </a:extLst>
          </p:cNvPr>
          <p:cNvSpPr>
            <a:spLocks noGrp="1"/>
          </p:cNvSpPr>
          <p:nvPr>
            <p:ph type="body" sz="quarter" idx="17" hasCustomPrompt="1"/>
          </p:nvPr>
        </p:nvSpPr>
        <p:spPr>
          <a:xfrm>
            <a:off x="567138" y="4759719"/>
            <a:ext cx="4931962" cy="1559594"/>
          </a:xfrm>
          <a:prstGeom prst="rect">
            <a:avLst/>
          </a:prstGeom>
        </p:spPr>
        <p:txBody>
          <a:bodyPr wrap="square" lIns="0" tIns="0" rIns="0" bIns="0">
            <a:spAutoFit/>
          </a:bodyPr>
          <a:lstStyle>
            <a:lvl1pPr marL="0" indent="0" eaLnBrk="0" latinLnBrk="0">
              <a:lnSpc>
                <a:spcPts val="6000"/>
              </a:lnSpc>
              <a:spcBef>
                <a:spcPts val="0"/>
              </a:spcBef>
              <a:buNone/>
              <a:defRPr sz="6000" b="1">
                <a:solidFill>
                  <a:srgbClr val="343D58"/>
                </a:solidFill>
                <a:latin typeface="Campton Book" panose="020B0004020102020203" pitchFamily="34" charset="0"/>
              </a:defRPr>
            </a:lvl1pPr>
          </a:lstStyle>
          <a:p>
            <a:r>
              <a:rPr lang="en-US" err="1"/>
              <a:t>Lyhyt</a:t>
            </a:r>
            <a:r>
              <a:rPr lang="en-US"/>
              <a:t> </a:t>
            </a:r>
            <a:r>
              <a:rPr lang="en-US" err="1"/>
              <a:t>otsikko</a:t>
            </a:r>
            <a:endParaRPr lang="en-US"/>
          </a:p>
        </p:txBody>
      </p:sp>
      <p:sp>
        <p:nvSpPr>
          <p:cNvPr id="16" name="Text Placeholder 5">
            <a:extLst>
              <a:ext uri="{FF2B5EF4-FFF2-40B4-BE49-F238E27FC236}">
                <a16:creationId xmlns:a16="http://schemas.microsoft.com/office/drawing/2014/main" id="{9F58AAB3-94BD-40EC-A69D-7BD9BF705051}"/>
              </a:ext>
            </a:extLst>
          </p:cNvPr>
          <p:cNvSpPr>
            <a:spLocks noGrp="1"/>
          </p:cNvSpPr>
          <p:nvPr>
            <p:ph type="body" sz="quarter" idx="12" hasCustomPrompt="1"/>
          </p:nvPr>
        </p:nvSpPr>
        <p:spPr>
          <a:xfrm>
            <a:off x="7331160" y="5404560"/>
            <a:ext cx="4255650" cy="210863"/>
          </a:xfrm>
          <a:prstGeom prst="rect">
            <a:avLst/>
          </a:prstGeom>
        </p:spPr>
        <p:txBody>
          <a:bodyPr lIns="54000" tIns="0" rIns="0" bIns="0">
            <a:normAutofit/>
          </a:bodyPr>
          <a:lstStyle>
            <a:lvl1pPr marL="0" indent="0" algn="r">
              <a:buNone/>
              <a:defRPr sz="1500" b="1">
                <a:solidFill>
                  <a:srgbClr val="ED3B56"/>
                </a:solidFill>
                <a:latin typeface="Campton Book" panose="020B0004020102020203" pitchFamily="34" charset="0"/>
              </a:defRPr>
            </a:lvl1pPr>
          </a:lstStyle>
          <a:p>
            <a:pPr lvl="0"/>
            <a:r>
              <a:rPr lang="en-US"/>
              <a:t>YRITYSASIAKAS  </a:t>
            </a:r>
            <a:r>
              <a:rPr lang="fi-FI"/>
              <a:t>|</a:t>
            </a:r>
            <a:r>
              <a:rPr lang="en-US"/>
              <a:t>  VUOSI TAI PVM</a:t>
            </a:r>
            <a:endParaRPr lang="fi-FI"/>
          </a:p>
        </p:txBody>
      </p:sp>
      <p:sp>
        <p:nvSpPr>
          <p:cNvPr id="17" name="Text Placeholder 19">
            <a:extLst>
              <a:ext uri="{FF2B5EF4-FFF2-40B4-BE49-F238E27FC236}">
                <a16:creationId xmlns:a16="http://schemas.microsoft.com/office/drawing/2014/main" id="{1440777D-1C4F-4588-873C-8EE18BBE1319}"/>
              </a:ext>
            </a:extLst>
          </p:cNvPr>
          <p:cNvSpPr>
            <a:spLocks noGrp="1"/>
          </p:cNvSpPr>
          <p:nvPr>
            <p:ph type="body" sz="quarter" idx="15" hasCustomPrompt="1"/>
          </p:nvPr>
        </p:nvSpPr>
        <p:spPr>
          <a:xfrm>
            <a:off x="7170057" y="5653543"/>
            <a:ext cx="4413925" cy="655637"/>
          </a:xfrm>
          <a:prstGeom prst="rect">
            <a:avLst/>
          </a:prstGeom>
        </p:spPr>
        <p:txBody>
          <a:bodyPr lIns="54000" tIns="0" rIns="0" bIns="0"/>
          <a:lstStyle>
            <a:lvl1pPr marL="0" indent="0" algn="r">
              <a:lnSpc>
                <a:spcPct val="110000"/>
              </a:lnSpc>
              <a:spcBef>
                <a:spcPts val="0"/>
              </a:spcBef>
              <a:buNone/>
              <a:defRPr sz="1500">
                <a:solidFill>
                  <a:srgbClr val="343D58"/>
                </a:solidFill>
                <a:latin typeface="Campton Book" panose="020B0004020102020203" pitchFamily="34" charset="0"/>
              </a:defRPr>
            </a:lvl1pPr>
          </a:lstStyle>
          <a:p>
            <a:pPr lvl="0"/>
            <a:r>
              <a:rPr lang="fi-FI"/>
              <a:t>Tähän esim. sovelletut palvelut tai projektin välietapin nimi (mieluiten kahdelle riville)</a:t>
            </a:r>
          </a:p>
        </p:txBody>
      </p:sp>
      <p:sp>
        <p:nvSpPr>
          <p:cNvPr id="11" name="TextBox 10">
            <a:extLst>
              <a:ext uri="{FF2B5EF4-FFF2-40B4-BE49-F238E27FC236}">
                <a16:creationId xmlns:a16="http://schemas.microsoft.com/office/drawing/2014/main" id="{B9F55602-37B2-4257-BB50-21A620D939A0}"/>
              </a:ext>
            </a:extLst>
          </p:cNvPr>
          <p:cNvSpPr txBox="1"/>
          <p:nvPr userDrawn="1"/>
        </p:nvSpPr>
        <p:spPr>
          <a:xfrm>
            <a:off x="567137" y="6390645"/>
            <a:ext cx="2057249" cy="138499"/>
          </a:xfrm>
          <a:prstGeom prst="rect">
            <a:avLst/>
          </a:prstGeom>
          <a:noFill/>
        </p:spPr>
        <p:txBody>
          <a:bodyPr wrap="square" lIns="32400" tIns="0" rIns="0" bIns="0" rtlCol="0">
            <a:spAutoFit/>
          </a:bodyPr>
          <a:lstStyle/>
          <a:p>
            <a:pPr algn="l"/>
            <a:r>
              <a:rPr lang="en-US" sz="900" b="0">
                <a:solidFill>
                  <a:srgbClr val="343D58"/>
                </a:solidFill>
                <a:latin typeface="Campton Book" panose="020B0004020102020203" pitchFamily="34" charset="0"/>
              </a:rPr>
              <a:t>LINK Design and Development Oy</a:t>
            </a:r>
            <a:endParaRPr lang="fi-FI" sz="900" b="0">
              <a:solidFill>
                <a:srgbClr val="343D58"/>
              </a:solidFill>
              <a:latin typeface="Campton Book" panose="020B0004020102020203" pitchFamily="34" charset="0"/>
            </a:endParaRPr>
          </a:p>
        </p:txBody>
      </p:sp>
      <p:cxnSp>
        <p:nvCxnSpPr>
          <p:cNvPr id="13" name="Straight Connector 12">
            <a:extLst>
              <a:ext uri="{FF2B5EF4-FFF2-40B4-BE49-F238E27FC236}">
                <a16:creationId xmlns:a16="http://schemas.microsoft.com/office/drawing/2014/main" id="{C362F989-D7DA-4A02-9D83-F8DD27E9615C}"/>
              </a:ext>
            </a:extLst>
          </p:cNvPr>
          <p:cNvCxnSpPr>
            <a:cxnSpLocks/>
          </p:cNvCxnSpPr>
          <p:nvPr userDrawn="1"/>
        </p:nvCxnSpPr>
        <p:spPr>
          <a:xfrm>
            <a:off x="2589682" y="6402997"/>
            <a:ext cx="0" cy="111229"/>
          </a:xfrm>
          <a:prstGeom prst="line">
            <a:avLst/>
          </a:prstGeom>
          <a:ln w="6350">
            <a:solidFill>
              <a:srgbClr val="343D58"/>
            </a:solidFill>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5303A76F-A44A-40EB-9978-DDCB3E094AB5}"/>
              </a:ext>
            </a:extLst>
          </p:cNvPr>
          <p:cNvSpPr txBox="1"/>
          <p:nvPr userDrawn="1"/>
        </p:nvSpPr>
        <p:spPr>
          <a:xfrm>
            <a:off x="2663991" y="6392361"/>
            <a:ext cx="754219" cy="138499"/>
          </a:xfrm>
          <a:prstGeom prst="rect">
            <a:avLst/>
          </a:prstGeom>
          <a:noFill/>
        </p:spPr>
        <p:txBody>
          <a:bodyPr wrap="square" lIns="21600" tIns="0" rIns="0" bIns="0" rtlCol="0">
            <a:spAutoFit/>
          </a:bodyPr>
          <a:lstStyle/>
          <a:p>
            <a:pPr algn="l"/>
            <a:r>
              <a:rPr lang="en-US" sz="900" b="0">
                <a:solidFill>
                  <a:srgbClr val="343D58"/>
                </a:solidFill>
                <a:latin typeface="Campton Book" panose="020B0004020102020203" pitchFamily="34" charset="0"/>
              </a:rPr>
              <a:t>linkdesign.fi</a:t>
            </a:r>
            <a:endParaRPr lang="fi-FI" sz="900" b="0">
              <a:solidFill>
                <a:srgbClr val="343D58"/>
              </a:solidFill>
              <a:latin typeface="Campton Book" panose="020B0004020102020203" pitchFamily="34" charset="0"/>
            </a:endParaRPr>
          </a:p>
        </p:txBody>
      </p:sp>
    </p:spTree>
    <p:extLst>
      <p:ext uri="{BB962C8B-B14F-4D97-AF65-F5344CB8AC3E}">
        <p14:creationId xmlns:p14="http://schemas.microsoft.com/office/powerpoint/2010/main" val="164595993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Lyhyt otsikko vaakakuvalla">
    <p:spTree>
      <p:nvGrpSpPr>
        <p:cNvPr id="1" name=""/>
        <p:cNvGrpSpPr/>
        <p:nvPr/>
      </p:nvGrpSpPr>
      <p:grpSpPr>
        <a:xfrm>
          <a:off x="0" y="0"/>
          <a:ext cx="0" cy="0"/>
          <a:chOff x="0" y="0"/>
          <a:chExt cx="0" cy="0"/>
        </a:xfrm>
      </p:grpSpPr>
      <p:sp>
        <p:nvSpPr>
          <p:cNvPr id="21" name="Picture Placeholder 20">
            <a:extLst>
              <a:ext uri="{FF2B5EF4-FFF2-40B4-BE49-F238E27FC236}">
                <a16:creationId xmlns:a16="http://schemas.microsoft.com/office/drawing/2014/main" id="{8D53B54A-91C2-41F2-9719-FDEBC3B086DC}"/>
              </a:ext>
            </a:extLst>
          </p:cNvPr>
          <p:cNvSpPr>
            <a:spLocks noGrp="1"/>
          </p:cNvSpPr>
          <p:nvPr>
            <p:ph type="pic" sz="quarter" idx="10" hasCustomPrompt="1"/>
          </p:nvPr>
        </p:nvSpPr>
        <p:spPr>
          <a:xfrm>
            <a:off x="0" y="1"/>
            <a:ext cx="12192000" cy="5561701"/>
          </a:xfrm>
          <a:custGeom>
            <a:avLst/>
            <a:gdLst>
              <a:gd name="connsiteX0" fmla="*/ 0 w 12192000"/>
              <a:gd name="connsiteY0" fmla="*/ 0 h 5561701"/>
              <a:gd name="connsiteX1" fmla="*/ 12192000 w 12192000"/>
              <a:gd name="connsiteY1" fmla="*/ 0 h 5561701"/>
              <a:gd name="connsiteX2" fmla="*/ 12192000 w 12192000"/>
              <a:gd name="connsiteY2" fmla="*/ 1339849 h 5561701"/>
              <a:gd name="connsiteX3" fmla="*/ 12192000 w 12192000"/>
              <a:gd name="connsiteY3" fmla="*/ 1732651 h 5561701"/>
              <a:gd name="connsiteX4" fmla="*/ 12192000 w 12192000"/>
              <a:gd name="connsiteY4" fmla="*/ 2473035 h 5561701"/>
              <a:gd name="connsiteX5" fmla="*/ 12192000 w 12192000"/>
              <a:gd name="connsiteY5" fmla="*/ 2595916 h 5561701"/>
              <a:gd name="connsiteX6" fmla="*/ 12192000 w 12192000"/>
              <a:gd name="connsiteY6" fmla="*/ 4418701 h 5561701"/>
              <a:gd name="connsiteX7" fmla="*/ 8458200 w 12192000"/>
              <a:gd name="connsiteY7" fmla="*/ 4418701 h 5561701"/>
              <a:gd name="connsiteX8" fmla="*/ 7315200 w 12192000"/>
              <a:gd name="connsiteY8" fmla="*/ 5561701 h 5561701"/>
              <a:gd name="connsiteX9" fmla="*/ 6172200 w 12192000"/>
              <a:gd name="connsiteY9" fmla="*/ 4418701 h 5561701"/>
              <a:gd name="connsiteX10" fmla="*/ 0 w 12192000"/>
              <a:gd name="connsiteY10" fmla="*/ 4418701 h 5561701"/>
              <a:gd name="connsiteX11" fmla="*/ 0 w 12192000"/>
              <a:gd name="connsiteY11" fmla="*/ 2595916 h 5561701"/>
              <a:gd name="connsiteX12" fmla="*/ 0 w 12192000"/>
              <a:gd name="connsiteY12" fmla="*/ 2473035 h 5561701"/>
              <a:gd name="connsiteX13" fmla="*/ 0 w 12192000"/>
              <a:gd name="connsiteY13" fmla="*/ 1732651 h 5561701"/>
              <a:gd name="connsiteX14" fmla="*/ 0 w 12192000"/>
              <a:gd name="connsiteY14" fmla="*/ 1339849 h 5561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192000" h="5561701">
                <a:moveTo>
                  <a:pt x="0" y="0"/>
                </a:moveTo>
                <a:lnTo>
                  <a:pt x="12192000" y="0"/>
                </a:lnTo>
                <a:lnTo>
                  <a:pt x="12192000" y="1339849"/>
                </a:lnTo>
                <a:lnTo>
                  <a:pt x="12192000" y="1732651"/>
                </a:lnTo>
                <a:lnTo>
                  <a:pt x="12192000" y="2473035"/>
                </a:lnTo>
                <a:lnTo>
                  <a:pt x="12192000" y="2595916"/>
                </a:lnTo>
                <a:lnTo>
                  <a:pt x="12192000" y="4418701"/>
                </a:lnTo>
                <a:lnTo>
                  <a:pt x="8458200" y="4418701"/>
                </a:lnTo>
                <a:cubicBezTo>
                  <a:pt x="7827010" y="4418701"/>
                  <a:pt x="7315200" y="4930511"/>
                  <a:pt x="7315200" y="5561701"/>
                </a:cubicBezTo>
                <a:cubicBezTo>
                  <a:pt x="7315200" y="4930511"/>
                  <a:pt x="6803390" y="4418701"/>
                  <a:pt x="6172200" y="4418701"/>
                </a:cubicBezTo>
                <a:lnTo>
                  <a:pt x="0" y="4418701"/>
                </a:lnTo>
                <a:lnTo>
                  <a:pt x="0" y="2595916"/>
                </a:lnTo>
                <a:lnTo>
                  <a:pt x="0" y="2473035"/>
                </a:lnTo>
                <a:lnTo>
                  <a:pt x="0" y="1732651"/>
                </a:lnTo>
                <a:lnTo>
                  <a:pt x="0" y="1339849"/>
                </a:lnTo>
                <a:close/>
              </a:path>
            </a:pathLst>
          </a:custGeom>
          <a:solidFill>
            <a:schemeClr val="bg1">
              <a:lumMod val="85000"/>
            </a:schemeClr>
          </a:solidFill>
        </p:spPr>
        <p:txBody>
          <a:bodyPr wrap="square">
            <a:noAutofit/>
          </a:bodyPr>
          <a:lstStyle>
            <a:lvl1pPr marL="0" indent="0">
              <a:buNone/>
              <a:defRPr sz="1500">
                <a:solidFill>
                  <a:srgbClr val="343D58"/>
                </a:solidFill>
                <a:latin typeface="Campton Book" panose="020B0004020102020203" pitchFamily="34" charset="0"/>
              </a:defRPr>
            </a:lvl1pPr>
          </a:lstStyle>
          <a:p>
            <a:r>
              <a:rPr lang="en-US" err="1"/>
              <a:t>Lisää</a:t>
            </a:r>
            <a:r>
              <a:rPr lang="en-US"/>
              <a:t> </a:t>
            </a:r>
            <a:r>
              <a:rPr lang="en-US" err="1"/>
              <a:t>kuva</a:t>
            </a:r>
            <a:r>
              <a:rPr lang="en-US"/>
              <a:t> </a:t>
            </a:r>
            <a:r>
              <a:rPr lang="en-US" err="1"/>
              <a:t>klikkaamalla</a:t>
            </a:r>
            <a:r>
              <a:rPr lang="en-US"/>
              <a:t> </a:t>
            </a:r>
            <a:r>
              <a:rPr lang="en-US" err="1"/>
              <a:t>ikonia</a:t>
            </a:r>
            <a:endParaRPr lang="fi-FI"/>
          </a:p>
        </p:txBody>
      </p:sp>
      <p:sp>
        <p:nvSpPr>
          <p:cNvPr id="8" name="Text Placeholder 7">
            <a:extLst>
              <a:ext uri="{FF2B5EF4-FFF2-40B4-BE49-F238E27FC236}">
                <a16:creationId xmlns:a16="http://schemas.microsoft.com/office/drawing/2014/main" id="{25A41C73-2846-4276-9EF1-CA4CA2E167B7}"/>
              </a:ext>
            </a:extLst>
          </p:cNvPr>
          <p:cNvSpPr>
            <a:spLocks noGrp="1"/>
          </p:cNvSpPr>
          <p:nvPr>
            <p:ph type="body" sz="quarter" idx="17" hasCustomPrompt="1"/>
          </p:nvPr>
        </p:nvSpPr>
        <p:spPr>
          <a:xfrm>
            <a:off x="567138" y="4759719"/>
            <a:ext cx="4931962" cy="1559594"/>
          </a:xfrm>
          <a:prstGeom prst="rect">
            <a:avLst/>
          </a:prstGeom>
        </p:spPr>
        <p:txBody>
          <a:bodyPr wrap="square" lIns="0" tIns="0" rIns="0" bIns="0">
            <a:spAutoFit/>
          </a:bodyPr>
          <a:lstStyle>
            <a:lvl1pPr marL="0" indent="0" eaLnBrk="0" latinLnBrk="0">
              <a:lnSpc>
                <a:spcPts val="6000"/>
              </a:lnSpc>
              <a:spcBef>
                <a:spcPts val="0"/>
              </a:spcBef>
              <a:buNone/>
              <a:defRPr sz="6000" b="1">
                <a:solidFill>
                  <a:srgbClr val="343D58"/>
                </a:solidFill>
                <a:latin typeface="Campton Book" panose="020B0004020102020203" pitchFamily="34" charset="0"/>
              </a:defRPr>
            </a:lvl1pPr>
          </a:lstStyle>
          <a:p>
            <a:r>
              <a:rPr lang="en-US" err="1"/>
              <a:t>Lyhyt</a:t>
            </a:r>
            <a:r>
              <a:rPr lang="en-US"/>
              <a:t> </a:t>
            </a:r>
            <a:r>
              <a:rPr lang="en-US" err="1"/>
              <a:t>otsikko</a:t>
            </a:r>
            <a:endParaRPr lang="en-US"/>
          </a:p>
        </p:txBody>
      </p:sp>
      <p:sp>
        <p:nvSpPr>
          <p:cNvPr id="16" name="Text Placeholder 5">
            <a:extLst>
              <a:ext uri="{FF2B5EF4-FFF2-40B4-BE49-F238E27FC236}">
                <a16:creationId xmlns:a16="http://schemas.microsoft.com/office/drawing/2014/main" id="{9F58AAB3-94BD-40EC-A69D-7BD9BF705051}"/>
              </a:ext>
            </a:extLst>
          </p:cNvPr>
          <p:cNvSpPr>
            <a:spLocks noGrp="1"/>
          </p:cNvSpPr>
          <p:nvPr>
            <p:ph type="body" sz="quarter" idx="12" hasCustomPrompt="1"/>
          </p:nvPr>
        </p:nvSpPr>
        <p:spPr>
          <a:xfrm>
            <a:off x="7331160" y="5404560"/>
            <a:ext cx="4255650" cy="210863"/>
          </a:xfrm>
          <a:prstGeom prst="rect">
            <a:avLst/>
          </a:prstGeom>
        </p:spPr>
        <p:txBody>
          <a:bodyPr lIns="54000" tIns="0" rIns="0" bIns="0">
            <a:normAutofit/>
          </a:bodyPr>
          <a:lstStyle>
            <a:lvl1pPr marL="0" indent="0" algn="r">
              <a:buNone/>
              <a:defRPr sz="1500" b="1">
                <a:solidFill>
                  <a:srgbClr val="ED3B56"/>
                </a:solidFill>
                <a:latin typeface="Campton Book" panose="020B0004020102020203" pitchFamily="34" charset="0"/>
              </a:defRPr>
            </a:lvl1pPr>
          </a:lstStyle>
          <a:p>
            <a:pPr lvl="0"/>
            <a:r>
              <a:rPr lang="en-US"/>
              <a:t>YRITYSASIAKAS  </a:t>
            </a:r>
            <a:r>
              <a:rPr lang="fi-FI"/>
              <a:t>|</a:t>
            </a:r>
            <a:r>
              <a:rPr lang="en-US"/>
              <a:t>  VUOSI TAI PVM</a:t>
            </a:r>
            <a:endParaRPr lang="fi-FI"/>
          </a:p>
        </p:txBody>
      </p:sp>
      <p:sp>
        <p:nvSpPr>
          <p:cNvPr id="17" name="Text Placeholder 19">
            <a:extLst>
              <a:ext uri="{FF2B5EF4-FFF2-40B4-BE49-F238E27FC236}">
                <a16:creationId xmlns:a16="http://schemas.microsoft.com/office/drawing/2014/main" id="{1440777D-1C4F-4588-873C-8EE18BBE1319}"/>
              </a:ext>
            </a:extLst>
          </p:cNvPr>
          <p:cNvSpPr>
            <a:spLocks noGrp="1"/>
          </p:cNvSpPr>
          <p:nvPr>
            <p:ph type="body" sz="quarter" idx="15" hasCustomPrompt="1"/>
          </p:nvPr>
        </p:nvSpPr>
        <p:spPr>
          <a:xfrm>
            <a:off x="7170057" y="5653543"/>
            <a:ext cx="4413925" cy="655637"/>
          </a:xfrm>
          <a:prstGeom prst="rect">
            <a:avLst/>
          </a:prstGeom>
        </p:spPr>
        <p:txBody>
          <a:bodyPr lIns="54000" tIns="0" rIns="0" bIns="0"/>
          <a:lstStyle>
            <a:lvl1pPr marL="0" indent="0" algn="r">
              <a:lnSpc>
                <a:spcPct val="110000"/>
              </a:lnSpc>
              <a:spcBef>
                <a:spcPts val="0"/>
              </a:spcBef>
              <a:buNone/>
              <a:defRPr sz="1500">
                <a:solidFill>
                  <a:srgbClr val="343D58"/>
                </a:solidFill>
                <a:latin typeface="Campton Book" panose="020B0004020102020203" pitchFamily="34" charset="0"/>
              </a:defRPr>
            </a:lvl1pPr>
          </a:lstStyle>
          <a:p>
            <a:pPr lvl="0"/>
            <a:r>
              <a:rPr lang="fi-FI"/>
              <a:t>Tähän esim. sovelletut palvelut tai projektin välietapin nimi (mieluiten kahdelle riville)</a:t>
            </a:r>
          </a:p>
        </p:txBody>
      </p:sp>
      <p:sp>
        <p:nvSpPr>
          <p:cNvPr id="9" name="TextBox 8">
            <a:extLst>
              <a:ext uri="{FF2B5EF4-FFF2-40B4-BE49-F238E27FC236}">
                <a16:creationId xmlns:a16="http://schemas.microsoft.com/office/drawing/2014/main" id="{180D3C10-BD34-44CA-8AE2-4AA2A2EC8CE7}"/>
              </a:ext>
            </a:extLst>
          </p:cNvPr>
          <p:cNvSpPr txBox="1"/>
          <p:nvPr userDrawn="1"/>
        </p:nvSpPr>
        <p:spPr>
          <a:xfrm>
            <a:off x="1290215" y="6393321"/>
            <a:ext cx="2057249" cy="138499"/>
          </a:xfrm>
          <a:prstGeom prst="rect">
            <a:avLst/>
          </a:prstGeom>
          <a:noFill/>
        </p:spPr>
        <p:txBody>
          <a:bodyPr wrap="square" lIns="54000" tIns="0" rIns="0" bIns="0" rtlCol="0">
            <a:spAutoFit/>
          </a:bodyPr>
          <a:lstStyle/>
          <a:p>
            <a:pPr algn="l"/>
            <a:r>
              <a:rPr lang="en-US" sz="900" b="0">
                <a:solidFill>
                  <a:srgbClr val="343D58"/>
                </a:solidFill>
                <a:latin typeface="Campton Book" panose="020B0004020102020203" pitchFamily="34" charset="0"/>
              </a:rPr>
              <a:t>LINK Design and Development Oy</a:t>
            </a:r>
            <a:endParaRPr lang="fi-FI" sz="900" b="0">
              <a:solidFill>
                <a:srgbClr val="343D58"/>
              </a:solidFill>
              <a:latin typeface="Campton Book" panose="020B0004020102020203" pitchFamily="34" charset="0"/>
            </a:endParaRPr>
          </a:p>
        </p:txBody>
      </p:sp>
      <p:cxnSp>
        <p:nvCxnSpPr>
          <p:cNvPr id="10" name="Straight Connector 9">
            <a:extLst>
              <a:ext uri="{FF2B5EF4-FFF2-40B4-BE49-F238E27FC236}">
                <a16:creationId xmlns:a16="http://schemas.microsoft.com/office/drawing/2014/main" id="{E595ED20-BE53-4348-A2EF-ECC832676E7C}"/>
              </a:ext>
            </a:extLst>
          </p:cNvPr>
          <p:cNvCxnSpPr>
            <a:cxnSpLocks/>
          </p:cNvCxnSpPr>
          <p:nvPr userDrawn="1"/>
        </p:nvCxnSpPr>
        <p:spPr>
          <a:xfrm>
            <a:off x="3326972" y="6403215"/>
            <a:ext cx="0" cy="111229"/>
          </a:xfrm>
          <a:prstGeom prst="line">
            <a:avLst/>
          </a:prstGeom>
          <a:ln w="6350">
            <a:solidFill>
              <a:srgbClr val="343D58"/>
            </a:solidFill>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6D6C0A2E-686A-46B3-B554-47FA289D2E73}"/>
              </a:ext>
            </a:extLst>
          </p:cNvPr>
          <p:cNvSpPr txBox="1"/>
          <p:nvPr userDrawn="1"/>
        </p:nvSpPr>
        <p:spPr>
          <a:xfrm>
            <a:off x="3401281" y="6395037"/>
            <a:ext cx="754219" cy="138499"/>
          </a:xfrm>
          <a:prstGeom prst="rect">
            <a:avLst/>
          </a:prstGeom>
          <a:noFill/>
        </p:spPr>
        <p:txBody>
          <a:bodyPr wrap="square" lIns="21600" tIns="0" rIns="0" bIns="0" rtlCol="0">
            <a:spAutoFit/>
          </a:bodyPr>
          <a:lstStyle/>
          <a:p>
            <a:pPr algn="l"/>
            <a:r>
              <a:rPr lang="en-US" sz="900" b="0">
                <a:solidFill>
                  <a:srgbClr val="343D58"/>
                </a:solidFill>
                <a:latin typeface="Campton Book" panose="020B0004020102020203" pitchFamily="34" charset="0"/>
              </a:rPr>
              <a:t>linkdesign.fi</a:t>
            </a:r>
            <a:endParaRPr lang="fi-FI" sz="900" b="0">
              <a:solidFill>
                <a:srgbClr val="343D58"/>
              </a:solidFill>
              <a:latin typeface="Campton Book" panose="020B0004020102020203" pitchFamily="34" charset="0"/>
            </a:endParaRPr>
          </a:p>
        </p:txBody>
      </p:sp>
      <p:pic>
        <p:nvPicPr>
          <p:cNvPr id="15" name="Graphic 14">
            <a:extLst>
              <a:ext uri="{FF2B5EF4-FFF2-40B4-BE49-F238E27FC236}">
                <a16:creationId xmlns:a16="http://schemas.microsoft.com/office/drawing/2014/main" id="{F942E5FD-D419-4305-B6A1-6A5EAA88926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01418" y="6409131"/>
            <a:ext cx="531459" cy="101230"/>
          </a:xfrm>
          <a:prstGeom prst="rect">
            <a:avLst/>
          </a:prstGeom>
        </p:spPr>
      </p:pic>
      <p:cxnSp>
        <p:nvCxnSpPr>
          <p:cNvPr id="18" name="Straight Connector 17">
            <a:extLst>
              <a:ext uri="{FF2B5EF4-FFF2-40B4-BE49-F238E27FC236}">
                <a16:creationId xmlns:a16="http://schemas.microsoft.com/office/drawing/2014/main" id="{F60EE379-9C2B-477A-AE44-1C5E01212BED}"/>
              </a:ext>
            </a:extLst>
          </p:cNvPr>
          <p:cNvCxnSpPr>
            <a:cxnSpLocks/>
          </p:cNvCxnSpPr>
          <p:nvPr userDrawn="1"/>
        </p:nvCxnSpPr>
        <p:spPr>
          <a:xfrm>
            <a:off x="1243731" y="6403215"/>
            <a:ext cx="0" cy="111229"/>
          </a:xfrm>
          <a:prstGeom prst="line">
            <a:avLst/>
          </a:prstGeom>
          <a:ln w="6350">
            <a:solidFill>
              <a:srgbClr val="343D5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9361947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Keskikokoinen otsikko vaakakuvalla">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25A41C73-2846-4276-9EF1-CA4CA2E167B7}"/>
              </a:ext>
            </a:extLst>
          </p:cNvPr>
          <p:cNvSpPr>
            <a:spLocks noGrp="1"/>
          </p:cNvSpPr>
          <p:nvPr>
            <p:ph type="body" sz="quarter" idx="17" hasCustomPrompt="1"/>
          </p:nvPr>
        </p:nvSpPr>
        <p:spPr>
          <a:xfrm>
            <a:off x="567137" y="4983338"/>
            <a:ext cx="6766851" cy="1299651"/>
          </a:xfrm>
          <a:prstGeom prst="rect">
            <a:avLst/>
          </a:prstGeom>
        </p:spPr>
        <p:txBody>
          <a:bodyPr wrap="square" lIns="0" tIns="0" rIns="0" bIns="0">
            <a:spAutoFit/>
          </a:bodyPr>
          <a:lstStyle>
            <a:lvl1pPr marL="0" indent="0" eaLnBrk="0" latinLnBrk="0">
              <a:lnSpc>
                <a:spcPts val="5000"/>
              </a:lnSpc>
              <a:spcBef>
                <a:spcPts val="0"/>
              </a:spcBef>
              <a:buNone/>
              <a:defRPr sz="5000" b="1">
                <a:solidFill>
                  <a:srgbClr val="343D58"/>
                </a:solidFill>
                <a:latin typeface="Campton Book" panose="020B0004020102020203" pitchFamily="34" charset="0"/>
              </a:defRPr>
            </a:lvl1pPr>
          </a:lstStyle>
          <a:p>
            <a:r>
              <a:rPr lang="en-US" err="1"/>
              <a:t>Lyhyt</a:t>
            </a:r>
            <a:r>
              <a:rPr lang="en-US"/>
              <a:t> tai </a:t>
            </a:r>
            <a:r>
              <a:rPr lang="en-US" err="1"/>
              <a:t>keski</a:t>
            </a:r>
            <a:r>
              <a:rPr lang="en-US"/>
              <a:t>- </a:t>
            </a:r>
            <a:r>
              <a:rPr lang="en-US" err="1"/>
              <a:t>kokoinen</a:t>
            </a:r>
            <a:r>
              <a:rPr lang="en-US"/>
              <a:t> </a:t>
            </a:r>
            <a:r>
              <a:rPr lang="en-US" err="1"/>
              <a:t>otsikko</a:t>
            </a:r>
            <a:r>
              <a:rPr lang="en-US"/>
              <a:t>  </a:t>
            </a:r>
          </a:p>
        </p:txBody>
      </p:sp>
      <p:sp>
        <p:nvSpPr>
          <p:cNvPr id="16" name="Text Placeholder 5">
            <a:extLst>
              <a:ext uri="{FF2B5EF4-FFF2-40B4-BE49-F238E27FC236}">
                <a16:creationId xmlns:a16="http://schemas.microsoft.com/office/drawing/2014/main" id="{9F58AAB3-94BD-40EC-A69D-7BD9BF705051}"/>
              </a:ext>
            </a:extLst>
          </p:cNvPr>
          <p:cNvSpPr>
            <a:spLocks noGrp="1"/>
          </p:cNvSpPr>
          <p:nvPr>
            <p:ph type="body" sz="quarter" idx="12" hasCustomPrompt="1"/>
          </p:nvPr>
        </p:nvSpPr>
        <p:spPr>
          <a:xfrm>
            <a:off x="7331160" y="5404559"/>
            <a:ext cx="4255650" cy="210863"/>
          </a:xfrm>
          <a:prstGeom prst="rect">
            <a:avLst/>
          </a:prstGeom>
        </p:spPr>
        <p:txBody>
          <a:bodyPr lIns="54000" tIns="0" rIns="0" bIns="0">
            <a:normAutofit/>
          </a:bodyPr>
          <a:lstStyle>
            <a:lvl1pPr marL="0" indent="0" algn="r">
              <a:buNone/>
              <a:defRPr sz="1500" b="1">
                <a:solidFill>
                  <a:srgbClr val="ED3B56"/>
                </a:solidFill>
                <a:latin typeface="Campton Book" panose="020B0004020102020203" pitchFamily="34" charset="0"/>
              </a:defRPr>
            </a:lvl1pPr>
          </a:lstStyle>
          <a:p>
            <a:pPr lvl="0"/>
            <a:r>
              <a:rPr lang="en-US"/>
              <a:t>YRITYSASIAKAS  </a:t>
            </a:r>
            <a:r>
              <a:rPr lang="fi-FI"/>
              <a:t>|</a:t>
            </a:r>
            <a:r>
              <a:rPr lang="en-US"/>
              <a:t>  VUOSI TAI PVM</a:t>
            </a:r>
            <a:endParaRPr lang="fi-FI"/>
          </a:p>
        </p:txBody>
      </p:sp>
      <p:sp>
        <p:nvSpPr>
          <p:cNvPr id="17" name="Text Placeholder 19">
            <a:extLst>
              <a:ext uri="{FF2B5EF4-FFF2-40B4-BE49-F238E27FC236}">
                <a16:creationId xmlns:a16="http://schemas.microsoft.com/office/drawing/2014/main" id="{1440777D-1C4F-4588-873C-8EE18BBE1319}"/>
              </a:ext>
            </a:extLst>
          </p:cNvPr>
          <p:cNvSpPr>
            <a:spLocks noGrp="1"/>
          </p:cNvSpPr>
          <p:nvPr>
            <p:ph type="body" sz="quarter" idx="15" hasCustomPrompt="1"/>
          </p:nvPr>
        </p:nvSpPr>
        <p:spPr>
          <a:xfrm>
            <a:off x="7170057" y="5653543"/>
            <a:ext cx="4413925" cy="655637"/>
          </a:xfrm>
          <a:prstGeom prst="rect">
            <a:avLst/>
          </a:prstGeom>
        </p:spPr>
        <p:txBody>
          <a:bodyPr lIns="54000" tIns="0" rIns="0" bIns="0"/>
          <a:lstStyle>
            <a:lvl1pPr marL="0" indent="0" algn="r">
              <a:lnSpc>
                <a:spcPct val="110000"/>
              </a:lnSpc>
              <a:spcBef>
                <a:spcPts val="0"/>
              </a:spcBef>
              <a:buNone/>
              <a:defRPr sz="1500">
                <a:solidFill>
                  <a:srgbClr val="343D58"/>
                </a:solidFill>
                <a:latin typeface="Campton Book" panose="020B0004020102020203" pitchFamily="34" charset="0"/>
              </a:defRPr>
            </a:lvl1pPr>
          </a:lstStyle>
          <a:p>
            <a:pPr lvl="0"/>
            <a:r>
              <a:rPr lang="fi-FI"/>
              <a:t>Tähän esim. sovelletut palvelut tai projektin välietapin nimi (mieluiten kahdelle riville)</a:t>
            </a:r>
          </a:p>
        </p:txBody>
      </p:sp>
      <p:sp>
        <p:nvSpPr>
          <p:cNvPr id="11" name="TextBox 10">
            <a:extLst>
              <a:ext uri="{FF2B5EF4-FFF2-40B4-BE49-F238E27FC236}">
                <a16:creationId xmlns:a16="http://schemas.microsoft.com/office/drawing/2014/main" id="{B9F55602-37B2-4257-BB50-21A620D939A0}"/>
              </a:ext>
            </a:extLst>
          </p:cNvPr>
          <p:cNvSpPr txBox="1"/>
          <p:nvPr userDrawn="1"/>
        </p:nvSpPr>
        <p:spPr>
          <a:xfrm>
            <a:off x="567137" y="6390645"/>
            <a:ext cx="2057249" cy="138499"/>
          </a:xfrm>
          <a:prstGeom prst="rect">
            <a:avLst/>
          </a:prstGeom>
          <a:noFill/>
        </p:spPr>
        <p:txBody>
          <a:bodyPr wrap="square" lIns="32400" tIns="0" rIns="0" bIns="0" rtlCol="0">
            <a:spAutoFit/>
          </a:bodyPr>
          <a:lstStyle/>
          <a:p>
            <a:pPr algn="l"/>
            <a:r>
              <a:rPr lang="en-US" sz="900" b="0">
                <a:solidFill>
                  <a:srgbClr val="343D58"/>
                </a:solidFill>
                <a:latin typeface="Campton Book" panose="020B0004020102020203" pitchFamily="34" charset="0"/>
              </a:rPr>
              <a:t>LINK Design and Development Oy</a:t>
            </a:r>
            <a:endParaRPr lang="fi-FI" sz="900" b="0">
              <a:solidFill>
                <a:srgbClr val="343D58"/>
              </a:solidFill>
              <a:latin typeface="Campton Book" panose="020B0004020102020203" pitchFamily="34" charset="0"/>
            </a:endParaRPr>
          </a:p>
        </p:txBody>
      </p:sp>
      <p:cxnSp>
        <p:nvCxnSpPr>
          <p:cNvPr id="13" name="Straight Connector 12">
            <a:extLst>
              <a:ext uri="{FF2B5EF4-FFF2-40B4-BE49-F238E27FC236}">
                <a16:creationId xmlns:a16="http://schemas.microsoft.com/office/drawing/2014/main" id="{C362F989-D7DA-4A02-9D83-F8DD27E9615C}"/>
              </a:ext>
            </a:extLst>
          </p:cNvPr>
          <p:cNvCxnSpPr>
            <a:cxnSpLocks/>
          </p:cNvCxnSpPr>
          <p:nvPr userDrawn="1"/>
        </p:nvCxnSpPr>
        <p:spPr>
          <a:xfrm>
            <a:off x="2589682" y="6402997"/>
            <a:ext cx="0" cy="111229"/>
          </a:xfrm>
          <a:prstGeom prst="line">
            <a:avLst/>
          </a:prstGeom>
          <a:ln w="6350">
            <a:solidFill>
              <a:srgbClr val="343D58"/>
            </a:solidFill>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5303A76F-A44A-40EB-9978-DDCB3E094AB5}"/>
              </a:ext>
            </a:extLst>
          </p:cNvPr>
          <p:cNvSpPr txBox="1"/>
          <p:nvPr userDrawn="1"/>
        </p:nvSpPr>
        <p:spPr>
          <a:xfrm>
            <a:off x="2663991" y="6392361"/>
            <a:ext cx="754219" cy="138499"/>
          </a:xfrm>
          <a:prstGeom prst="rect">
            <a:avLst/>
          </a:prstGeom>
          <a:noFill/>
        </p:spPr>
        <p:txBody>
          <a:bodyPr wrap="square" lIns="21600" tIns="0" rIns="0" bIns="0" rtlCol="0">
            <a:spAutoFit/>
          </a:bodyPr>
          <a:lstStyle/>
          <a:p>
            <a:pPr algn="l"/>
            <a:r>
              <a:rPr lang="en-US" sz="900" b="0">
                <a:solidFill>
                  <a:srgbClr val="343D58"/>
                </a:solidFill>
                <a:latin typeface="Campton Book" panose="020B0004020102020203" pitchFamily="34" charset="0"/>
              </a:rPr>
              <a:t>linkdesign.fi</a:t>
            </a:r>
            <a:endParaRPr lang="fi-FI" sz="900" b="0">
              <a:solidFill>
                <a:srgbClr val="343D58"/>
              </a:solidFill>
              <a:latin typeface="Campton Book" panose="020B0004020102020203" pitchFamily="34" charset="0"/>
            </a:endParaRPr>
          </a:p>
        </p:txBody>
      </p:sp>
      <p:sp>
        <p:nvSpPr>
          <p:cNvPr id="15" name="Picture Placeholder 14">
            <a:extLst>
              <a:ext uri="{FF2B5EF4-FFF2-40B4-BE49-F238E27FC236}">
                <a16:creationId xmlns:a16="http://schemas.microsoft.com/office/drawing/2014/main" id="{426297C8-B3D6-4AF4-8F10-2BDE5B48DE69}"/>
              </a:ext>
            </a:extLst>
          </p:cNvPr>
          <p:cNvSpPr>
            <a:spLocks noGrp="1"/>
          </p:cNvSpPr>
          <p:nvPr>
            <p:ph type="pic" sz="quarter" idx="10" hasCustomPrompt="1"/>
          </p:nvPr>
        </p:nvSpPr>
        <p:spPr>
          <a:xfrm>
            <a:off x="0" y="1"/>
            <a:ext cx="12192000" cy="5561701"/>
          </a:xfrm>
          <a:custGeom>
            <a:avLst/>
            <a:gdLst>
              <a:gd name="connsiteX0" fmla="*/ 0 w 12192000"/>
              <a:gd name="connsiteY0" fmla="*/ 0 h 5561701"/>
              <a:gd name="connsiteX1" fmla="*/ 12192000 w 12192000"/>
              <a:gd name="connsiteY1" fmla="*/ 0 h 5561701"/>
              <a:gd name="connsiteX2" fmla="*/ 12192000 w 12192000"/>
              <a:gd name="connsiteY2" fmla="*/ 1339849 h 5561701"/>
              <a:gd name="connsiteX3" fmla="*/ 12192000 w 12192000"/>
              <a:gd name="connsiteY3" fmla="*/ 1732651 h 5561701"/>
              <a:gd name="connsiteX4" fmla="*/ 12192000 w 12192000"/>
              <a:gd name="connsiteY4" fmla="*/ 2473035 h 5561701"/>
              <a:gd name="connsiteX5" fmla="*/ 12192000 w 12192000"/>
              <a:gd name="connsiteY5" fmla="*/ 2595916 h 5561701"/>
              <a:gd name="connsiteX6" fmla="*/ 12192000 w 12192000"/>
              <a:gd name="connsiteY6" fmla="*/ 4418701 h 5561701"/>
              <a:gd name="connsiteX7" fmla="*/ 8458200 w 12192000"/>
              <a:gd name="connsiteY7" fmla="*/ 4418701 h 5561701"/>
              <a:gd name="connsiteX8" fmla="*/ 7315200 w 12192000"/>
              <a:gd name="connsiteY8" fmla="*/ 5561701 h 5561701"/>
              <a:gd name="connsiteX9" fmla="*/ 6172200 w 12192000"/>
              <a:gd name="connsiteY9" fmla="*/ 4418701 h 5561701"/>
              <a:gd name="connsiteX10" fmla="*/ 0 w 12192000"/>
              <a:gd name="connsiteY10" fmla="*/ 4418701 h 5561701"/>
              <a:gd name="connsiteX11" fmla="*/ 0 w 12192000"/>
              <a:gd name="connsiteY11" fmla="*/ 2595916 h 5561701"/>
              <a:gd name="connsiteX12" fmla="*/ 0 w 12192000"/>
              <a:gd name="connsiteY12" fmla="*/ 2473035 h 5561701"/>
              <a:gd name="connsiteX13" fmla="*/ 0 w 12192000"/>
              <a:gd name="connsiteY13" fmla="*/ 1732651 h 5561701"/>
              <a:gd name="connsiteX14" fmla="*/ 0 w 12192000"/>
              <a:gd name="connsiteY14" fmla="*/ 1339849 h 5561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192000" h="5561701">
                <a:moveTo>
                  <a:pt x="0" y="0"/>
                </a:moveTo>
                <a:lnTo>
                  <a:pt x="12192000" y="0"/>
                </a:lnTo>
                <a:lnTo>
                  <a:pt x="12192000" y="1339849"/>
                </a:lnTo>
                <a:lnTo>
                  <a:pt x="12192000" y="1732651"/>
                </a:lnTo>
                <a:lnTo>
                  <a:pt x="12192000" y="2473035"/>
                </a:lnTo>
                <a:lnTo>
                  <a:pt x="12192000" y="2595916"/>
                </a:lnTo>
                <a:lnTo>
                  <a:pt x="12192000" y="4418701"/>
                </a:lnTo>
                <a:lnTo>
                  <a:pt x="8458200" y="4418701"/>
                </a:lnTo>
                <a:cubicBezTo>
                  <a:pt x="7827010" y="4418701"/>
                  <a:pt x="7315200" y="4930511"/>
                  <a:pt x="7315200" y="5561701"/>
                </a:cubicBezTo>
                <a:cubicBezTo>
                  <a:pt x="7315200" y="4930511"/>
                  <a:pt x="6803390" y="4418701"/>
                  <a:pt x="6172200" y="4418701"/>
                </a:cubicBezTo>
                <a:lnTo>
                  <a:pt x="0" y="4418701"/>
                </a:lnTo>
                <a:lnTo>
                  <a:pt x="0" y="2595916"/>
                </a:lnTo>
                <a:lnTo>
                  <a:pt x="0" y="2473035"/>
                </a:lnTo>
                <a:lnTo>
                  <a:pt x="0" y="1732651"/>
                </a:lnTo>
                <a:lnTo>
                  <a:pt x="0" y="1339849"/>
                </a:lnTo>
                <a:close/>
              </a:path>
            </a:pathLst>
          </a:custGeom>
          <a:solidFill>
            <a:schemeClr val="bg1">
              <a:lumMod val="85000"/>
            </a:schemeClr>
          </a:solidFill>
        </p:spPr>
        <p:txBody>
          <a:bodyPr wrap="square">
            <a:noAutofit/>
          </a:bodyPr>
          <a:lstStyle>
            <a:lvl1pPr marL="0" indent="0">
              <a:buNone/>
              <a:defRPr sz="1500">
                <a:solidFill>
                  <a:srgbClr val="343D58"/>
                </a:solidFill>
                <a:latin typeface="Campton Book" panose="020B0004020102020203" pitchFamily="34" charset="0"/>
              </a:defRPr>
            </a:lvl1pPr>
          </a:lstStyle>
          <a:p>
            <a:r>
              <a:rPr lang="en-US" err="1"/>
              <a:t>Lisää</a:t>
            </a:r>
            <a:r>
              <a:rPr lang="en-US"/>
              <a:t> </a:t>
            </a:r>
            <a:r>
              <a:rPr lang="en-US" err="1"/>
              <a:t>kuva</a:t>
            </a:r>
            <a:r>
              <a:rPr lang="en-US"/>
              <a:t> </a:t>
            </a:r>
            <a:r>
              <a:rPr lang="en-US" err="1"/>
              <a:t>klikkaamalla</a:t>
            </a:r>
            <a:r>
              <a:rPr lang="en-US"/>
              <a:t> </a:t>
            </a:r>
            <a:r>
              <a:rPr lang="en-US" err="1"/>
              <a:t>ikonia</a:t>
            </a:r>
            <a:endParaRPr lang="fi-FI"/>
          </a:p>
        </p:txBody>
      </p:sp>
    </p:spTree>
    <p:extLst>
      <p:ext uri="{BB962C8B-B14F-4D97-AF65-F5344CB8AC3E}">
        <p14:creationId xmlns:p14="http://schemas.microsoft.com/office/powerpoint/2010/main" val="397592354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Keskikokoinen otsikko vaakakuvalla">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25A41C73-2846-4276-9EF1-CA4CA2E167B7}"/>
              </a:ext>
            </a:extLst>
          </p:cNvPr>
          <p:cNvSpPr>
            <a:spLocks noGrp="1"/>
          </p:cNvSpPr>
          <p:nvPr>
            <p:ph type="body" sz="quarter" idx="17" hasCustomPrompt="1"/>
          </p:nvPr>
        </p:nvSpPr>
        <p:spPr>
          <a:xfrm>
            <a:off x="567137" y="4983338"/>
            <a:ext cx="6766851" cy="1299651"/>
          </a:xfrm>
          <a:prstGeom prst="rect">
            <a:avLst/>
          </a:prstGeom>
        </p:spPr>
        <p:txBody>
          <a:bodyPr wrap="square" lIns="0" tIns="0" rIns="0" bIns="0">
            <a:spAutoFit/>
          </a:bodyPr>
          <a:lstStyle>
            <a:lvl1pPr marL="0" indent="0" eaLnBrk="0" latinLnBrk="0">
              <a:lnSpc>
                <a:spcPts val="5000"/>
              </a:lnSpc>
              <a:spcBef>
                <a:spcPts val="0"/>
              </a:spcBef>
              <a:buNone/>
              <a:defRPr sz="5000" b="1">
                <a:solidFill>
                  <a:srgbClr val="343D58"/>
                </a:solidFill>
                <a:latin typeface="Campton Book" panose="020B0004020102020203" pitchFamily="34" charset="0"/>
              </a:defRPr>
            </a:lvl1pPr>
          </a:lstStyle>
          <a:p>
            <a:r>
              <a:rPr lang="en-US" err="1"/>
              <a:t>Lyhyt</a:t>
            </a:r>
            <a:r>
              <a:rPr lang="en-US"/>
              <a:t> tai </a:t>
            </a:r>
            <a:r>
              <a:rPr lang="en-US" err="1"/>
              <a:t>keski</a:t>
            </a:r>
            <a:r>
              <a:rPr lang="en-US"/>
              <a:t>- </a:t>
            </a:r>
            <a:r>
              <a:rPr lang="en-US" err="1"/>
              <a:t>kokoinen</a:t>
            </a:r>
            <a:r>
              <a:rPr lang="en-US"/>
              <a:t> </a:t>
            </a:r>
            <a:r>
              <a:rPr lang="en-US" err="1"/>
              <a:t>otsikko</a:t>
            </a:r>
            <a:r>
              <a:rPr lang="en-US"/>
              <a:t>  </a:t>
            </a:r>
          </a:p>
        </p:txBody>
      </p:sp>
      <p:sp>
        <p:nvSpPr>
          <p:cNvPr id="16" name="Text Placeholder 5">
            <a:extLst>
              <a:ext uri="{FF2B5EF4-FFF2-40B4-BE49-F238E27FC236}">
                <a16:creationId xmlns:a16="http://schemas.microsoft.com/office/drawing/2014/main" id="{9F58AAB3-94BD-40EC-A69D-7BD9BF705051}"/>
              </a:ext>
            </a:extLst>
          </p:cNvPr>
          <p:cNvSpPr>
            <a:spLocks noGrp="1"/>
          </p:cNvSpPr>
          <p:nvPr>
            <p:ph type="body" sz="quarter" idx="12" hasCustomPrompt="1"/>
          </p:nvPr>
        </p:nvSpPr>
        <p:spPr>
          <a:xfrm>
            <a:off x="7331160" y="5404559"/>
            <a:ext cx="4255650" cy="210863"/>
          </a:xfrm>
          <a:prstGeom prst="rect">
            <a:avLst/>
          </a:prstGeom>
        </p:spPr>
        <p:txBody>
          <a:bodyPr lIns="54000" tIns="0" rIns="0" bIns="0">
            <a:normAutofit/>
          </a:bodyPr>
          <a:lstStyle>
            <a:lvl1pPr marL="0" indent="0" algn="r">
              <a:buNone/>
              <a:defRPr sz="1500" b="1">
                <a:solidFill>
                  <a:srgbClr val="ED3B56"/>
                </a:solidFill>
                <a:latin typeface="Campton Book" panose="020B0004020102020203" pitchFamily="34" charset="0"/>
              </a:defRPr>
            </a:lvl1pPr>
          </a:lstStyle>
          <a:p>
            <a:pPr lvl="0"/>
            <a:r>
              <a:rPr lang="en-US"/>
              <a:t>YRITYSASIAKAS  </a:t>
            </a:r>
            <a:r>
              <a:rPr lang="fi-FI"/>
              <a:t>|</a:t>
            </a:r>
            <a:r>
              <a:rPr lang="en-US"/>
              <a:t>  VUOSI TAI PVM</a:t>
            </a:r>
            <a:endParaRPr lang="fi-FI"/>
          </a:p>
        </p:txBody>
      </p:sp>
      <p:sp>
        <p:nvSpPr>
          <p:cNvPr id="17" name="Text Placeholder 19">
            <a:extLst>
              <a:ext uri="{FF2B5EF4-FFF2-40B4-BE49-F238E27FC236}">
                <a16:creationId xmlns:a16="http://schemas.microsoft.com/office/drawing/2014/main" id="{1440777D-1C4F-4588-873C-8EE18BBE1319}"/>
              </a:ext>
            </a:extLst>
          </p:cNvPr>
          <p:cNvSpPr>
            <a:spLocks noGrp="1"/>
          </p:cNvSpPr>
          <p:nvPr>
            <p:ph type="body" sz="quarter" idx="15" hasCustomPrompt="1"/>
          </p:nvPr>
        </p:nvSpPr>
        <p:spPr>
          <a:xfrm>
            <a:off x="7170057" y="5653543"/>
            <a:ext cx="4413925" cy="655637"/>
          </a:xfrm>
          <a:prstGeom prst="rect">
            <a:avLst/>
          </a:prstGeom>
        </p:spPr>
        <p:txBody>
          <a:bodyPr lIns="54000" tIns="0" rIns="0" bIns="0"/>
          <a:lstStyle>
            <a:lvl1pPr marL="0" indent="0" algn="r">
              <a:lnSpc>
                <a:spcPct val="110000"/>
              </a:lnSpc>
              <a:spcBef>
                <a:spcPts val="0"/>
              </a:spcBef>
              <a:buNone/>
              <a:defRPr sz="1500">
                <a:solidFill>
                  <a:srgbClr val="343D58"/>
                </a:solidFill>
                <a:latin typeface="Campton Book" panose="020B0004020102020203" pitchFamily="34" charset="0"/>
              </a:defRPr>
            </a:lvl1pPr>
          </a:lstStyle>
          <a:p>
            <a:pPr lvl="0"/>
            <a:r>
              <a:rPr lang="fi-FI"/>
              <a:t>Tähän esim. sovelletut palvelut tai projektin välietapin nimi (mieluiten kahdelle riville)</a:t>
            </a:r>
          </a:p>
        </p:txBody>
      </p:sp>
      <p:sp>
        <p:nvSpPr>
          <p:cNvPr id="15" name="Picture Placeholder 14">
            <a:extLst>
              <a:ext uri="{FF2B5EF4-FFF2-40B4-BE49-F238E27FC236}">
                <a16:creationId xmlns:a16="http://schemas.microsoft.com/office/drawing/2014/main" id="{426297C8-B3D6-4AF4-8F10-2BDE5B48DE69}"/>
              </a:ext>
            </a:extLst>
          </p:cNvPr>
          <p:cNvSpPr>
            <a:spLocks noGrp="1"/>
          </p:cNvSpPr>
          <p:nvPr>
            <p:ph type="pic" sz="quarter" idx="10" hasCustomPrompt="1"/>
          </p:nvPr>
        </p:nvSpPr>
        <p:spPr>
          <a:xfrm>
            <a:off x="0" y="1"/>
            <a:ext cx="12192000" cy="5561701"/>
          </a:xfrm>
          <a:custGeom>
            <a:avLst/>
            <a:gdLst>
              <a:gd name="connsiteX0" fmla="*/ 0 w 12192000"/>
              <a:gd name="connsiteY0" fmla="*/ 0 h 5561701"/>
              <a:gd name="connsiteX1" fmla="*/ 12192000 w 12192000"/>
              <a:gd name="connsiteY1" fmla="*/ 0 h 5561701"/>
              <a:gd name="connsiteX2" fmla="*/ 12192000 w 12192000"/>
              <a:gd name="connsiteY2" fmla="*/ 1339849 h 5561701"/>
              <a:gd name="connsiteX3" fmla="*/ 12192000 w 12192000"/>
              <a:gd name="connsiteY3" fmla="*/ 1732651 h 5561701"/>
              <a:gd name="connsiteX4" fmla="*/ 12192000 w 12192000"/>
              <a:gd name="connsiteY4" fmla="*/ 2473035 h 5561701"/>
              <a:gd name="connsiteX5" fmla="*/ 12192000 w 12192000"/>
              <a:gd name="connsiteY5" fmla="*/ 2595916 h 5561701"/>
              <a:gd name="connsiteX6" fmla="*/ 12192000 w 12192000"/>
              <a:gd name="connsiteY6" fmla="*/ 4418701 h 5561701"/>
              <a:gd name="connsiteX7" fmla="*/ 8458200 w 12192000"/>
              <a:gd name="connsiteY7" fmla="*/ 4418701 h 5561701"/>
              <a:gd name="connsiteX8" fmla="*/ 7315200 w 12192000"/>
              <a:gd name="connsiteY8" fmla="*/ 5561701 h 5561701"/>
              <a:gd name="connsiteX9" fmla="*/ 6172200 w 12192000"/>
              <a:gd name="connsiteY9" fmla="*/ 4418701 h 5561701"/>
              <a:gd name="connsiteX10" fmla="*/ 0 w 12192000"/>
              <a:gd name="connsiteY10" fmla="*/ 4418701 h 5561701"/>
              <a:gd name="connsiteX11" fmla="*/ 0 w 12192000"/>
              <a:gd name="connsiteY11" fmla="*/ 2595916 h 5561701"/>
              <a:gd name="connsiteX12" fmla="*/ 0 w 12192000"/>
              <a:gd name="connsiteY12" fmla="*/ 2473035 h 5561701"/>
              <a:gd name="connsiteX13" fmla="*/ 0 w 12192000"/>
              <a:gd name="connsiteY13" fmla="*/ 1732651 h 5561701"/>
              <a:gd name="connsiteX14" fmla="*/ 0 w 12192000"/>
              <a:gd name="connsiteY14" fmla="*/ 1339849 h 5561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192000" h="5561701">
                <a:moveTo>
                  <a:pt x="0" y="0"/>
                </a:moveTo>
                <a:lnTo>
                  <a:pt x="12192000" y="0"/>
                </a:lnTo>
                <a:lnTo>
                  <a:pt x="12192000" y="1339849"/>
                </a:lnTo>
                <a:lnTo>
                  <a:pt x="12192000" y="1732651"/>
                </a:lnTo>
                <a:lnTo>
                  <a:pt x="12192000" y="2473035"/>
                </a:lnTo>
                <a:lnTo>
                  <a:pt x="12192000" y="2595916"/>
                </a:lnTo>
                <a:lnTo>
                  <a:pt x="12192000" y="4418701"/>
                </a:lnTo>
                <a:lnTo>
                  <a:pt x="8458200" y="4418701"/>
                </a:lnTo>
                <a:cubicBezTo>
                  <a:pt x="7827010" y="4418701"/>
                  <a:pt x="7315200" y="4930511"/>
                  <a:pt x="7315200" y="5561701"/>
                </a:cubicBezTo>
                <a:cubicBezTo>
                  <a:pt x="7315200" y="4930511"/>
                  <a:pt x="6803390" y="4418701"/>
                  <a:pt x="6172200" y="4418701"/>
                </a:cubicBezTo>
                <a:lnTo>
                  <a:pt x="0" y="4418701"/>
                </a:lnTo>
                <a:lnTo>
                  <a:pt x="0" y="2595916"/>
                </a:lnTo>
                <a:lnTo>
                  <a:pt x="0" y="2473035"/>
                </a:lnTo>
                <a:lnTo>
                  <a:pt x="0" y="1732651"/>
                </a:lnTo>
                <a:lnTo>
                  <a:pt x="0" y="1339849"/>
                </a:lnTo>
                <a:close/>
              </a:path>
            </a:pathLst>
          </a:custGeom>
          <a:solidFill>
            <a:schemeClr val="bg1">
              <a:lumMod val="85000"/>
            </a:schemeClr>
          </a:solidFill>
        </p:spPr>
        <p:txBody>
          <a:bodyPr wrap="square">
            <a:noAutofit/>
          </a:bodyPr>
          <a:lstStyle>
            <a:lvl1pPr marL="0" indent="0">
              <a:buNone/>
              <a:defRPr sz="1500">
                <a:solidFill>
                  <a:srgbClr val="343D58"/>
                </a:solidFill>
                <a:latin typeface="Campton Book" panose="020B0004020102020203" pitchFamily="34" charset="0"/>
              </a:defRPr>
            </a:lvl1pPr>
          </a:lstStyle>
          <a:p>
            <a:r>
              <a:rPr lang="en-US" err="1"/>
              <a:t>Lisää</a:t>
            </a:r>
            <a:r>
              <a:rPr lang="en-US"/>
              <a:t> </a:t>
            </a:r>
            <a:r>
              <a:rPr lang="en-US" err="1"/>
              <a:t>kuva</a:t>
            </a:r>
            <a:r>
              <a:rPr lang="en-US"/>
              <a:t> </a:t>
            </a:r>
            <a:r>
              <a:rPr lang="en-US" err="1"/>
              <a:t>klikkaamalla</a:t>
            </a:r>
            <a:r>
              <a:rPr lang="en-US"/>
              <a:t> </a:t>
            </a:r>
            <a:r>
              <a:rPr lang="en-US" err="1"/>
              <a:t>ikonia</a:t>
            </a:r>
            <a:endParaRPr lang="fi-FI"/>
          </a:p>
        </p:txBody>
      </p:sp>
      <p:sp>
        <p:nvSpPr>
          <p:cNvPr id="20" name="TextBox 19">
            <a:extLst>
              <a:ext uri="{FF2B5EF4-FFF2-40B4-BE49-F238E27FC236}">
                <a16:creationId xmlns:a16="http://schemas.microsoft.com/office/drawing/2014/main" id="{B654E247-9A7D-4809-9E4E-3609936FDB85}"/>
              </a:ext>
            </a:extLst>
          </p:cNvPr>
          <p:cNvSpPr txBox="1"/>
          <p:nvPr userDrawn="1"/>
        </p:nvSpPr>
        <p:spPr>
          <a:xfrm>
            <a:off x="1290215" y="6393321"/>
            <a:ext cx="2057249" cy="138499"/>
          </a:xfrm>
          <a:prstGeom prst="rect">
            <a:avLst/>
          </a:prstGeom>
          <a:noFill/>
        </p:spPr>
        <p:txBody>
          <a:bodyPr wrap="square" lIns="54000" tIns="0" rIns="0" bIns="0" rtlCol="0">
            <a:spAutoFit/>
          </a:bodyPr>
          <a:lstStyle/>
          <a:p>
            <a:pPr algn="l"/>
            <a:r>
              <a:rPr lang="en-US" sz="900" b="0">
                <a:solidFill>
                  <a:srgbClr val="343D58"/>
                </a:solidFill>
                <a:latin typeface="Campton Book" panose="020B0004020102020203" pitchFamily="34" charset="0"/>
              </a:rPr>
              <a:t>LINK Design and Development Oy</a:t>
            </a:r>
            <a:endParaRPr lang="fi-FI" sz="900" b="0">
              <a:solidFill>
                <a:srgbClr val="343D58"/>
              </a:solidFill>
              <a:latin typeface="Campton Book" panose="020B0004020102020203" pitchFamily="34" charset="0"/>
            </a:endParaRPr>
          </a:p>
        </p:txBody>
      </p:sp>
      <p:cxnSp>
        <p:nvCxnSpPr>
          <p:cNvPr id="21" name="Straight Connector 20">
            <a:extLst>
              <a:ext uri="{FF2B5EF4-FFF2-40B4-BE49-F238E27FC236}">
                <a16:creationId xmlns:a16="http://schemas.microsoft.com/office/drawing/2014/main" id="{8F700A80-F87A-4BE9-ADA2-D2312118662D}"/>
              </a:ext>
            </a:extLst>
          </p:cNvPr>
          <p:cNvCxnSpPr>
            <a:cxnSpLocks/>
          </p:cNvCxnSpPr>
          <p:nvPr userDrawn="1"/>
        </p:nvCxnSpPr>
        <p:spPr>
          <a:xfrm>
            <a:off x="3326972" y="6403215"/>
            <a:ext cx="0" cy="111229"/>
          </a:xfrm>
          <a:prstGeom prst="line">
            <a:avLst/>
          </a:prstGeom>
          <a:ln w="6350">
            <a:solidFill>
              <a:srgbClr val="343D58"/>
            </a:solidFill>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535FBBC9-AB94-41DF-B985-E011C425BE45}"/>
              </a:ext>
            </a:extLst>
          </p:cNvPr>
          <p:cNvSpPr txBox="1"/>
          <p:nvPr userDrawn="1"/>
        </p:nvSpPr>
        <p:spPr>
          <a:xfrm>
            <a:off x="3401281" y="6395037"/>
            <a:ext cx="754219" cy="138499"/>
          </a:xfrm>
          <a:prstGeom prst="rect">
            <a:avLst/>
          </a:prstGeom>
          <a:noFill/>
        </p:spPr>
        <p:txBody>
          <a:bodyPr wrap="square" lIns="21600" tIns="0" rIns="0" bIns="0" rtlCol="0">
            <a:spAutoFit/>
          </a:bodyPr>
          <a:lstStyle/>
          <a:p>
            <a:pPr algn="l"/>
            <a:r>
              <a:rPr lang="en-US" sz="900" b="0">
                <a:solidFill>
                  <a:srgbClr val="343D58"/>
                </a:solidFill>
                <a:latin typeface="Campton Book" panose="020B0004020102020203" pitchFamily="34" charset="0"/>
              </a:rPr>
              <a:t>linkdesign.fi</a:t>
            </a:r>
            <a:endParaRPr lang="fi-FI" sz="900" b="0">
              <a:solidFill>
                <a:srgbClr val="343D58"/>
              </a:solidFill>
              <a:latin typeface="Campton Book" panose="020B0004020102020203" pitchFamily="34" charset="0"/>
            </a:endParaRPr>
          </a:p>
        </p:txBody>
      </p:sp>
      <p:pic>
        <p:nvPicPr>
          <p:cNvPr id="23" name="Graphic 22">
            <a:extLst>
              <a:ext uri="{FF2B5EF4-FFF2-40B4-BE49-F238E27FC236}">
                <a16:creationId xmlns:a16="http://schemas.microsoft.com/office/drawing/2014/main" id="{4F6CECB9-316F-4FD9-8DA3-EC16CEFD6C6A}"/>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01418" y="6409131"/>
            <a:ext cx="531459" cy="101230"/>
          </a:xfrm>
          <a:prstGeom prst="rect">
            <a:avLst/>
          </a:prstGeom>
        </p:spPr>
      </p:pic>
      <p:cxnSp>
        <p:nvCxnSpPr>
          <p:cNvPr id="24" name="Straight Connector 23">
            <a:extLst>
              <a:ext uri="{FF2B5EF4-FFF2-40B4-BE49-F238E27FC236}">
                <a16:creationId xmlns:a16="http://schemas.microsoft.com/office/drawing/2014/main" id="{95C5249E-FFCD-497F-94E7-4954A302E42A}"/>
              </a:ext>
            </a:extLst>
          </p:cNvPr>
          <p:cNvCxnSpPr>
            <a:cxnSpLocks/>
          </p:cNvCxnSpPr>
          <p:nvPr userDrawn="1"/>
        </p:nvCxnSpPr>
        <p:spPr>
          <a:xfrm>
            <a:off x="1243731" y="6403215"/>
            <a:ext cx="0" cy="111229"/>
          </a:xfrm>
          <a:prstGeom prst="line">
            <a:avLst/>
          </a:prstGeom>
          <a:ln w="6350">
            <a:solidFill>
              <a:srgbClr val="343D5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0765417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Pitkä otsikko vaakakuvalla">
    <p:spTree>
      <p:nvGrpSpPr>
        <p:cNvPr id="1" name=""/>
        <p:cNvGrpSpPr/>
        <p:nvPr/>
      </p:nvGrpSpPr>
      <p:grpSpPr>
        <a:xfrm>
          <a:off x="0" y="0"/>
          <a:ext cx="0" cy="0"/>
          <a:chOff x="0" y="0"/>
          <a:chExt cx="0" cy="0"/>
        </a:xfrm>
      </p:grpSpPr>
      <p:sp>
        <p:nvSpPr>
          <p:cNvPr id="15" name="Text Placeholder 5">
            <a:extLst>
              <a:ext uri="{FF2B5EF4-FFF2-40B4-BE49-F238E27FC236}">
                <a16:creationId xmlns:a16="http://schemas.microsoft.com/office/drawing/2014/main" id="{F3FFAF32-6193-4AB6-8830-666F36348DC1}"/>
              </a:ext>
            </a:extLst>
          </p:cNvPr>
          <p:cNvSpPr>
            <a:spLocks noGrp="1"/>
          </p:cNvSpPr>
          <p:nvPr>
            <p:ph type="body" sz="quarter" idx="12" hasCustomPrompt="1"/>
          </p:nvPr>
        </p:nvSpPr>
        <p:spPr>
          <a:xfrm>
            <a:off x="7328332" y="5404560"/>
            <a:ext cx="4255650" cy="210863"/>
          </a:xfrm>
          <a:prstGeom prst="rect">
            <a:avLst/>
          </a:prstGeom>
        </p:spPr>
        <p:txBody>
          <a:bodyPr lIns="54000" tIns="0" rIns="0" bIns="0">
            <a:normAutofit/>
          </a:bodyPr>
          <a:lstStyle>
            <a:lvl1pPr marL="0" indent="0" algn="r">
              <a:buNone/>
              <a:defRPr sz="1500" b="1">
                <a:solidFill>
                  <a:srgbClr val="ED3B56"/>
                </a:solidFill>
                <a:latin typeface="Campton Book" panose="020B0004020102020203" pitchFamily="34" charset="0"/>
              </a:defRPr>
            </a:lvl1pPr>
          </a:lstStyle>
          <a:p>
            <a:pPr lvl="0"/>
            <a:r>
              <a:rPr lang="en-US"/>
              <a:t>YRITYSASIAKAS  </a:t>
            </a:r>
            <a:r>
              <a:rPr lang="fi-FI"/>
              <a:t>|</a:t>
            </a:r>
            <a:r>
              <a:rPr lang="en-US"/>
              <a:t>  VUOSI TAI PVM</a:t>
            </a:r>
            <a:endParaRPr lang="fi-FI"/>
          </a:p>
        </p:txBody>
      </p:sp>
      <p:sp>
        <p:nvSpPr>
          <p:cNvPr id="20" name="Text Placeholder 19">
            <a:extLst>
              <a:ext uri="{FF2B5EF4-FFF2-40B4-BE49-F238E27FC236}">
                <a16:creationId xmlns:a16="http://schemas.microsoft.com/office/drawing/2014/main" id="{665EDAF9-6933-4D11-93CF-1974B7362ADD}"/>
              </a:ext>
            </a:extLst>
          </p:cNvPr>
          <p:cNvSpPr>
            <a:spLocks noGrp="1"/>
          </p:cNvSpPr>
          <p:nvPr>
            <p:ph type="body" sz="quarter" idx="15" hasCustomPrompt="1"/>
          </p:nvPr>
        </p:nvSpPr>
        <p:spPr>
          <a:xfrm>
            <a:off x="7170057" y="5652811"/>
            <a:ext cx="4413925" cy="655637"/>
          </a:xfrm>
          <a:prstGeom prst="rect">
            <a:avLst/>
          </a:prstGeom>
        </p:spPr>
        <p:txBody>
          <a:bodyPr lIns="54000" tIns="0" rIns="0" bIns="0"/>
          <a:lstStyle>
            <a:lvl1pPr marL="0" indent="0" algn="r">
              <a:lnSpc>
                <a:spcPct val="110000"/>
              </a:lnSpc>
              <a:spcBef>
                <a:spcPts val="0"/>
              </a:spcBef>
              <a:buNone/>
              <a:defRPr sz="1500">
                <a:solidFill>
                  <a:srgbClr val="343D58"/>
                </a:solidFill>
                <a:latin typeface="Campton Book" panose="020B0004020102020203" pitchFamily="34" charset="0"/>
              </a:defRPr>
            </a:lvl1pPr>
          </a:lstStyle>
          <a:p>
            <a:pPr lvl="0"/>
            <a:r>
              <a:rPr lang="fi-FI"/>
              <a:t>Tähän esim. sovelletut palvelut tai projektin välietapin nimi (mieluiten kahdelle riville)</a:t>
            </a:r>
          </a:p>
        </p:txBody>
      </p:sp>
      <p:sp>
        <p:nvSpPr>
          <p:cNvPr id="23" name="Text Placeholder 7">
            <a:extLst>
              <a:ext uri="{FF2B5EF4-FFF2-40B4-BE49-F238E27FC236}">
                <a16:creationId xmlns:a16="http://schemas.microsoft.com/office/drawing/2014/main" id="{1492992B-2440-4E26-947E-C3799CD5CFD6}"/>
              </a:ext>
            </a:extLst>
          </p:cNvPr>
          <p:cNvSpPr>
            <a:spLocks noGrp="1"/>
          </p:cNvSpPr>
          <p:nvPr>
            <p:ph type="body" sz="quarter" idx="16" hasCustomPrompt="1"/>
          </p:nvPr>
        </p:nvSpPr>
        <p:spPr>
          <a:xfrm>
            <a:off x="567137" y="5115808"/>
            <a:ext cx="6761195" cy="1129476"/>
          </a:xfrm>
          <a:prstGeom prst="rect">
            <a:avLst/>
          </a:prstGeom>
        </p:spPr>
        <p:txBody>
          <a:bodyPr wrap="square" lIns="0" tIns="0" rIns="0" bIns="0">
            <a:spAutoFit/>
          </a:bodyPr>
          <a:lstStyle>
            <a:lvl1pPr marL="0" indent="0" eaLnBrk="0" latinLnBrk="0">
              <a:lnSpc>
                <a:spcPts val="4400"/>
              </a:lnSpc>
              <a:spcBef>
                <a:spcPts val="0"/>
              </a:spcBef>
              <a:buNone/>
              <a:defRPr sz="4000" b="1">
                <a:solidFill>
                  <a:srgbClr val="343D58"/>
                </a:solidFill>
                <a:latin typeface="Campton Book" panose="020B0004020102020203" pitchFamily="34" charset="0"/>
              </a:defRPr>
            </a:lvl1pPr>
          </a:lstStyle>
          <a:p>
            <a:r>
              <a:rPr lang="en-US" err="1"/>
              <a:t>Pitkä</a:t>
            </a:r>
            <a:r>
              <a:rPr lang="en-US"/>
              <a:t> </a:t>
            </a:r>
            <a:r>
              <a:rPr lang="en-US" err="1"/>
              <a:t>otsikko</a:t>
            </a:r>
            <a:r>
              <a:rPr lang="en-US"/>
              <a:t>, </a:t>
            </a:r>
            <a:r>
              <a:rPr lang="en-US" err="1"/>
              <a:t>jossa</a:t>
            </a:r>
            <a:r>
              <a:rPr lang="en-US"/>
              <a:t> </a:t>
            </a:r>
            <a:r>
              <a:rPr lang="en-US" err="1"/>
              <a:t>paljon</a:t>
            </a:r>
            <a:r>
              <a:rPr lang="en-US"/>
              <a:t> </a:t>
            </a:r>
            <a:r>
              <a:rPr lang="en-US" err="1"/>
              <a:t>tekstiä</a:t>
            </a:r>
            <a:r>
              <a:rPr lang="en-US"/>
              <a:t> (</a:t>
            </a:r>
            <a:r>
              <a:rPr lang="en-US" err="1"/>
              <a:t>pyri</a:t>
            </a:r>
            <a:r>
              <a:rPr lang="en-US"/>
              <a:t> </a:t>
            </a:r>
            <a:r>
              <a:rPr lang="en-US" err="1"/>
              <a:t>välttämään</a:t>
            </a:r>
            <a:r>
              <a:rPr lang="en-US"/>
              <a:t>)</a:t>
            </a:r>
            <a:endParaRPr lang="fi-FI"/>
          </a:p>
        </p:txBody>
      </p:sp>
      <p:sp>
        <p:nvSpPr>
          <p:cNvPr id="16" name="TextBox 15">
            <a:extLst>
              <a:ext uri="{FF2B5EF4-FFF2-40B4-BE49-F238E27FC236}">
                <a16:creationId xmlns:a16="http://schemas.microsoft.com/office/drawing/2014/main" id="{FC655FF5-7A68-4A20-9FE9-11D0BA201AF3}"/>
              </a:ext>
            </a:extLst>
          </p:cNvPr>
          <p:cNvSpPr txBox="1"/>
          <p:nvPr userDrawn="1"/>
        </p:nvSpPr>
        <p:spPr>
          <a:xfrm>
            <a:off x="567137" y="6390045"/>
            <a:ext cx="2057249" cy="138499"/>
          </a:xfrm>
          <a:prstGeom prst="rect">
            <a:avLst/>
          </a:prstGeom>
          <a:noFill/>
        </p:spPr>
        <p:txBody>
          <a:bodyPr wrap="square" lIns="32400" tIns="0" rIns="0" bIns="0" rtlCol="0">
            <a:spAutoFit/>
          </a:bodyPr>
          <a:lstStyle/>
          <a:p>
            <a:pPr algn="l"/>
            <a:r>
              <a:rPr lang="en-US" sz="900" b="0">
                <a:solidFill>
                  <a:srgbClr val="343D58"/>
                </a:solidFill>
                <a:latin typeface="Campton Book" panose="020B0004020102020203" pitchFamily="34" charset="0"/>
              </a:rPr>
              <a:t>LINK Design and Development Oy</a:t>
            </a:r>
            <a:endParaRPr lang="fi-FI" sz="900" b="0">
              <a:solidFill>
                <a:srgbClr val="343D58"/>
              </a:solidFill>
              <a:latin typeface="Campton Book" panose="020B0004020102020203" pitchFamily="34" charset="0"/>
            </a:endParaRPr>
          </a:p>
        </p:txBody>
      </p:sp>
      <p:cxnSp>
        <p:nvCxnSpPr>
          <p:cNvPr id="17" name="Straight Connector 16">
            <a:extLst>
              <a:ext uri="{FF2B5EF4-FFF2-40B4-BE49-F238E27FC236}">
                <a16:creationId xmlns:a16="http://schemas.microsoft.com/office/drawing/2014/main" id="{063FC2E0-59FD-4152-AF1E-E2A9683802DA}"/>
              </a:ext>
            </a:extLst>
          </p:cNvPr>
          <p:cNvCxnSpPr>
            <a:cxnSpLocks/>
          </p:cNvCxnSpPr>
          <p:nvPr userDrawn="1"/>
        </p:nvCxnSpPr>
        <p:spPr>
          <a:xfrm>
            <a:off x="2589682" y="6402397"/>
            <a:ext cx="0" cy="111229"/>
          </a:xfrm>
          <a:prstGeom prst="line">
            <a:avLst/>
          </a:prstGeom>
          <a:ln w="6350">
            <a:solidFill>
              <a:srgbClr val="343D58"/>
            </a:solidFill>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03A3397B-E67A-4610-9249-51FBCFAD44A8}"/>
              </a:ext>
            </a:extLst>
          </p:cNvPr>
          <p:cNvSpPr txBox="1"/>
          <p:nvPr userDrawn="1"/>
        </p:nvSpPr>
        <p:spPr>
          <a:xfrm>
            <a:off x="2663991" y="6391761"/>
            <a:ext cx="754219" cy="138499"/>
          </a:xfrm>
          <a:prstGeom prst="rect">
            <a:avLst/>
          </a:prstGeom>
          <a:noFill/>
        </p:spPr>
        <p:txBody>
          <a:bodyPr wrap="square" lIns="21600" tIns="0" rIns="0" bIns="0" rtlCol="0">
            <a:spAutoFit/>
          </a:bodyPr>
          <a:lstStyle/>
          <a:p>
            <a:pPr algn="l"/>
            <a:r>
              <a:rPr lang="en-US" sz="900" b="0">
                <a:solidFill>
                  <a:srgbClr val="343D58"/>
                </a:solidFill>
                <a:latin typeface="Campton Book" panose="020B0004020102020203" pitchFamily="34" charset="0"/>
              </a:rPr>
              <a:t>linkdesign.fi</a:t>
            </a:r>
            <a:endParaRPr lang="fi-FI" sz="900" b="0">
              <a:solidFill>
                <a:srgbClr val="343D58"/>
              </a:solidFill>
              <a:latin typeface="Campton Book" panose="020B0004020102020203" pitchFamily="34" charset="0"/>
            </a:endParaRPr>
          </a:p>
        </p:txBody>
      </p:sp>
      <p:sp>
        <p:nvSpPr>
          <p:cNvPr id="9" name="Picture Placeholder 8">
            <a:extLst>
              <a:ext uri="{FF2B5EF4-FFF2-40B4-BE49-F238E27FC236}">
                <a16:creationId xmlns:a16="http://schemas.microsoft.com/office/drawing/2014/main" id="{99055277-439B-4820-95D2-4FA0C2820E18}"/>
              </a:ext>
            </a:extLst>
          </p:cNvPr>
          <p:cNvSpPr>
            <a:spLocks noGrp="1"/>
          </p:cNvSpPr>
          <p:nvPr>
            <p:ph type="pic" sz="quarter" idx="10" hasCustomPrompt="1"/>
          </p:nvPr>
        </p:nvSpPr>
        <p:spPr>
          <a:xfrm>
            <a:off x="0" y="1"/>
            <a:ext cx="12192000" cy="5561701"/>
          </a:xfrm>
          <a:custGeom>
            <a:avLst/>
            <a:gdLst>
              <a:gd name="connsiteX0" fmla="*/ 0 w 12192000"/>
              <a:gd name="connsiteY0" fmla="*/ 0 h 5561701"/>
              <a:gd name="connsiteX1" fmla="*/ 12192000 w 12192000"/>
              <a:gd name="connsiteY1" fmla="*/ 0 h 5561701"/>
              <a:gd name="connsiteX2" fmla="*/ 12192000 w 12192000"/>
              <a:gd name="connsiteY2" fmla="*/ 1339849 h 5561701"/>
              <a:gd name="connsiteX3" fmla="*/ 12192000 w 12192000"/>
              <a:gd name="connsiteY3" fmla="*/ 1732651 h 5561701"/>
              <a:gd name="connsiteX4" fmla="*/ 12192000 w 12192000"/>
              <a:gd name="connsiteY4" fmla="*/ 2473035 h 5561701"/>
              <a:gd name="connsiteX5" fmla="*/ 12192000 w 12192000"/>
              <a:gd name="connsiteY5" fmla="*/ 2595916 h 5561701"/>
              <a:gd name="connsiteX6" fmla="*/ 12192000 w 12192000"/>
              <a:gd name="connsiteY6" fmla="*/ 4418701 h 5561701"/>
              <a:gd name="connsiteX7" fmla="*/ 8458200 w 12192000"/>
              <a:gd name="connsiteY7" fmla="*/ 4418701 h 5561701"/>
              <a:gd name="connsiteX8" fmla="*/ 7315200 w 12192000"/>
              <a:gd name="connsiteY8" fmla="*/ 5561701 h 5561701"/>
              <a:gd name="connsiteX9" fmla="*/ 6172200 w 12192000"/>
              <a:gd name="connsiteY9" fmla="*/ 4418701 h 5561701"/>
              <a:gd name="connsiteX10" fmla="*/ 0 w 12192000"/>
              <a:gd name="connsiteY10" fmla="*/ 4418701 h 5561701"/>
              <a:gd name="connsiteX11" fmla="*/ 0 w 12192000"/>
              <a:gd name="connsiteY11" fmla="*/ 2595916 h 5561701"/>
              <a:gd name="connsiteX12" fmla="*/ 0 w 12192000"/>
              <a:gd name="connsiteY12" fmla="*/ 2473035 h 5561701"/>
              <a:gd name="connsiteX13" fmla="*/ 0 w 12192000"/>
              <a:gd name="connsiteY13" fmla="*/ 1732651 h 5561701"/>
              <a:gd name="connsiteX14" fmla="*/ 0 w 12192000"/>
              <a:gd name="connsiteY14" fmla="*/ 1339849 h 5561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192000" h="5561701">
                <a:moveTo>
                  <a:pt x="0" y="0"/>
                </a:moveTo>
                <a:lnTo>
                  <a:pt x="12192000" y="0"/>
                </a:lnTo>
                <a:lnTo>
                  <a:pt x="12192000" y="1339849"/>
                </a:lnTo>
                <a:lnTo>
                  <a:pt x="12192000" y="1732651"/>
                </a:lnTo>
                <a:lnTo>
                  <a:pt x="12192000" y="2473035"/>
                </a:lnTo>
                <a:lnTo>
                  <a:pt x="12192000" y="2595916"/>
                </a:lnTo>
                <a:lnTo>
                  <a:pt x="12192000" y="4418701"/>
                </a:lnTo>
                <a:lnTo>
                  <a:pt x="8458200" y="4418701"/>
                </a:lnTo>
                <a:cubicBezTo>
                  <a:pt x="7827010" y="4418701"/>
                  <a:pt x="7315200" y="4930511"/>
                  <a:pt x="7315200" y="5561701"/>
                </a:cubicBezTo>
                <a:cubicBezTo>
                  <a:pt x="7315200" y="4930511"/>
                  <a:pt x="6803390" y="4418701"/>
                  <a:pt x="6172200" y="4418701"/>
                </a:cubicBezTo>
                <a:lnTo>
                  <a:pt x="0" y="4418701"/>
                </a:lnTo>
                <a:lnTo>
                  <a:pt x="0" y="2595916"/>
                </a:lnTo>
                <a:lnTo>
                  <a:pt x="0" y="2473035"/>
                </a:lnTo>
                <a:lnTo>
                  <a:pt x="0" y="1732651"/>
                </a:lnTo>
                <a:lnTo>
                  <a:pt x="0" y="1339849"/>
                </a:lnTo>
                <a:close/>
              </a:path>
            </a:pathLst>
          </a:custGeom>
          <a:solidFill>
            <a:schemeClr val="bg1">
              <a:lumMod val="85000"/>
            </a:schemeClr>
          </a:solidFill>
        </p:spPr>
        <p:txBody>
          <a:bodyPr wrap="square">
            <a:noAutofit/>
          </a:bodyPr>
          <a:lstStyle>
            <a:lvl1pPr marL="0" indent="0">
              <a:buNone/>
              <a:defRPr sz="1500">
                <a:solidFill>
                  <a:srgbClr val="343D58"/>
                </a:solidFill>
                <a:latin typeface="Campton Book" panose="020B0004020102020203" pitchFamily="34" charset="0"/>
              </a:defRPr>
            </a:lvl1pPr>
          </a:lstStyle>
          <a:p>
            <a:r>
              <a:rPr lang="en-US" err="1"/>
              <a:t>Lisää</a:t>
            </a:r>
            <a:r>
              <a:rPr lang="en-US"/>
              <a:t> </a:t>
            </a:r>
            <a:r>
              <a:rPr lang="en-US" err="1"/>
              <a:t>kuva</a:t>
            </a:r>
            <a:r>
              <a:rPr lang="en-US"/>
              <a:t> </a:t>
            </a:r>
            <a:r>
              <a:rPr lang="en-US" err="1"/>
              <a:t>klikkaamalla</a:t>
            </a:r>
            <a:r>
              <a:rPr lang="en-US"/>
              <a:t> </a:t>
            </a:r>
            <a:r>
              <a:rPr lang="en-US" err="1"/>
              <a:t>ikonia</a:t>
            </a:r>
            <a:endParaRPr lang="fi-FI"/>
          </a:p>
        </p:txBody>
      </p:sp>
    </p:spTree>
    <p:extLst>
      <p:ext uri="{BB962C8B-B14F-4D97-AF65-F5344CB8AC3E}">
        <p14:creationId xmlns:p14="http://schemas.microsoft.com/office/powerpoint/2010/main" val="17215824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Pitkä otsikko vaakakuvalla">
    <p:spTree>
      <p:nvGrpSpPr>
        <p:cNvPr id="1" name=""/>
        <p:cNvGrpSpPr/>
        <p:nvPr/>
      </p:nvGrpSpPr>
      <p:grpSpPr>
        <a:xfrm>
          <a:off x="0" y="0"/>
          <a:ext cx="0" cy="0"/>
          <a:chOff x="0" y="0"/>
          <a:chExt cx="0" cy="0"/>
        </a:xfrm>
      </p:grpSpPr>
      <p:sp>
        <p:nvSpPr>
          <p:cNvPr id="15" name="Text Placeholder 5">
            <a:extLst>
              <a:ext uri="{FF2B5EF4-FFF2-40B4-BE49-F238E27FC236}">
                <a16:creationId xmlns:a16="http://schemas.microsoft.com/office/drawing/2014/main" id="{F3FFAF32-6193-4AB6-8830-666F36348DC1}"/>
              </a:ext>
            </a:extLst>
          </p:cNvPr>
          <p:cNvSpPr>
            <a:spLocks noGrp="1"/>
          </p:cNvSpPr>
          <p:nvPr>
            <p:ph type="body" sz="quarter" idx="12" hasCustomPrompt="1"/>
          </p:nvPr>
        </p:nvSpPr>
        <p:spPr>
          <a:xfrm>
            <a:off x="7328332" y="5404560"/>
            <a:ext cx="4255650" cy="210863"/>
          </a:xfrm>
          <a:prstGeom prst="rect">
            <a:avLst/>
          </a:prstGeom>
        </p:spPr>
        <p:txBody>
          <a:bodyPr lIns="54000" tIns="0" rIns="0" bIns="0">
            <a:normAutofit/>
          </a:bodyPr>
          <a:lstStyle>
            <a:lvl1pPr marL="0" indent="0" algn="r">
              <a:buNone/>
              <a:defRPr sz="1500" b="1">
                <a:solidFill>
                  <a:srgbClr val="ED3B56"/>
                </a:solidFill>
                <a:latin typeface="Campton Book" panose="020B0004020102020203" pitchFamily="34" charset="0"/>
              </a:defRPr>
            </a:lvl1pPr>
          </a:lstStyle>
          <a:p>
            <a:pPr lvl="0"/>
            <a:r>
              <a:rPr lang="en-US"/>
              <a:t>YRITYSASIAKAS  </a:t>
            </a:r>
            <a:r>
              <a:rPr lang="fi-FI"/>
              <a:t>|</a:t>
            </a:r>
            <a:r>
              <a:rPr lang="en-US"/>
              <a:t>  VUOSI TAI PVM</a:t>
            </a:r>
            <a:endParaRPr lang="fi-FI"/>
          </a:p>
        </p:txBody>
      </p:sp>
      <p:sp>
        <p:nvSpPr>
          <p:cNvPr id="20" name="Text Placeholder 19">
            <a:extLst>
              <a:ext uri="{FF2B5EF4-FFF2-40B4-BE49-F238E27FC236}">
                <a16:creationId xmlns:a16="http://schemas.microsoft.com/office/drawing/2014/main" id="{665EDAF9-6933-4D11-93CF-1974B7362ADD}"/>
              </a:ext>
            </a:extLst>
          </p:cNvPr>
          <p:cNvSpPr>
            <a:spLocks noGrp="1"/>
          </p:cNvSpPr>
          <p:nvPr>
            <p:ph type="body" sz="quarter" idx="15" hasCustomPrompt="1"/>
          </p:nvPr>
        </p:nvSpPr>
        <p:spPr>
          <a:xfrm>
            <a:off x="7170057" y="5652811"/>
            <a:ext cx="4413925" cy="655637"/>
          </a:xfrm>
          <a:prstGeom prst="rect">
            <a:avLst/>
          </a:prstGeom>
        </p:spPr>
        <p:txBody>
          <a:bodyPr lIns="54000" tIns="0" rIns="0" bIns="0"/>
          <a:lstStyle>
            <a:lvl1pPr marL="0" indent="0" algn="r">
              <a:lnSpc>
                <a:spcPct val="110000"/>
              </a:lnSpc>
              <a:spcBef>
                <a:spcPts val="0"/>
              </a:spcBef>
              <a:buNone/>
              <a:defRPr sz="1500">
                <a:solidFill>
                  <a:srgbClr val="343D58"/>
                </a:solidFill>
                <a:latin typeface="Campton Book" panose="020B0004020102020203" pitchFamily="34" charset="0"/>
              </a:defRPr>
            </a:lvl1pPr>
          </a:lstStyle>
          <a:p>
            <a:pPr lvl="0"/>
            <a:r>
              <a:rPr lang="fi-FI"/>
              <a:t>Tähän esim. sovelletut palvelut tai projektin välietapin nimi (mieluiten kahdelle riville)</a:t>
            </a:r>
          </a:p>
        </p:txBody>
      </p:sp>
      <p:sp>
        <p:nvSpPr>
          <p:cNvPr id="23" name="Text Placeholder 7">
            <a:extLst>
              <a:ext uri="{FF2B5EF4-FFF2-40B4-BE49-F238E27FC236}">
                <a16:creationId xmlns:a16="http://schemas.microsoft.com/office/drawing/2014/main" id="{1492992B-2440-4E26-947E-C3799CD5CFD6}"/>
              </a:ext>
            </a:extLst>
          </p:cNvPr>
          <p:cNvSpPr>
            <a:spLocks noGrp="1"/>
          </p:cNvSpPr>
          <p:nvPr>
            <p:ph type="body" sz="quarter" idx="16" hasCustomPrompt="1"/>
          </p:nvPr>
        </p:nvSpPr>
        <p:spPr>
          <a:xfrm>
            <a:off x="567137" y="5115808"/>
            <a:ext cx="6761195" cy="1129476"/>
          </a:xfrm>
          <a:prstGeom prst="rect">
            <a:avLst/>
          </a:prstGeom>
        </p:spPr>
        <p:txBody>
          <a:bodyPr wrap="square" lIns="0" tIns="0" rIns="0" bIns="0">
            <a:spAutoFit/>
          </a:bodyPr>
          <a:lstStyle>
            <a:lvl1pPr marL="0" indent="0" eaLnBrk="0" latinLnBrk="0">
              <a:lnSpc>
                <a:spcPts val="4400"/>
              </a:lnSpc>
              <a:spcBef>
                <a:spcPts val="0"/>
              </a:spcBef>
              <a:buNone/>
              <a:defRPr sz="4000" b="1">
                <a:solidFill>
                  <a:srgbClr val="343D58"/>
                </a:solidFill>
                <a:latin typeface="Campton Book" panose="020B0004020102020203" pitchFamily="34" charset="0"/>
              </a:defRPr>
            </a:lvl1pPr>
          </a:lstStyle>
          <a:p>
            <a:r>
              <a:rPr lang="en-US" err="1"/>
              <a:t>Pitkä</a:t>
            </a:r>
            <a:r>
              <a:rPr lang="en-US"/>
              <a:t> </a:t>
            </a:r>
            <a:r>
              <a:rPr lang="en-US" err="1"/>
              <a:t>otsikko</a:t>
            </a:r>
            <a:r>
              <a:rPr lang="en-US"/>
              <a:t>, </a:t>
            </a:r>
            <a:r>
              <a:rPr lang="en-US" err="1"/>
              <a:t>jossa</a:t>
            </a:r>
            <a:r>
              <a:rPr lang="en-US"/>
              <a:t> </a:t>
            </a:r>
            <a:r>
              <a:rPr lang="en-US" err="1"/>
              <a:t>paljon</a:t>
            </a:r>
            <a:r>
              <a:rPr lang="en-US"/>
              <a:t> </a:t>
            </a:r>
            <a:r>
              <a:rPr lang="en-US" err="1"/>
              <a:t>tekstiä</a:t>
            </a:r>
            <a:r>
              <a:rPr lang="en-US"/>
              <a:t> (</a:t>
            </a:r>
            <a:r>
              <a:rPr lang="en-US" err="1"/>
              <a:t>pyri</a:t>
            </a:r>
            <a:r>
              <a:rPr lang="en-US"/>
              <a:t> </a:t>
            </a:r>
            <a:r>
              <a:rPr lang="en-US" err="1"/>
              <a:t>välttämään</a:t>
            </a:r>
            <a:r>
              <a:rPr lang="en-US"/>
              <a:t>)</a:t>
            </a:r>
            <a:endParaRPr lang="fi-FI"/>
          </a:p>
        </p:txBody>
      </p:sp>
      <p:sp>
        <p:nvSpPr>
          <p:cNvPr id="9" name="Picture Placeholder 8">
            <a:extLst>
              <a:ext uri="{FF2B5EF4-FFF2-40B4-BE49-F238E27FC236}">
                <a16:creationId xmlns:a16="http://schemas.microsoft.com/office/drawing/2014/main" id="{99055277-439B-4820-95D2-4FA0C2820E18}"/>
              </a:ext>
            </a:extLst>
          </p:cNvPr>
          <p:cNvSpPr>
            <a:spLocks noGrp="1"/>
          </p:cNvSpPr>
          <p:nvPr>
            <p:ph type="pic" sz="quarter" idx="10" hasCustomPrompt="1"/>
          </p:nvPr>
        </p:nvSpPr>
        <p:spPr>
          <a:xfrm>
            <a:off x="0" y="1"/>
            <a:ext cx="12192000" cy="5561701"/>
          </a:xfrm>
          <a:custGeom>
            <a:avLst/>
            <a:gdLst>
              <a:gd name="connsiteX0" fmla="*/ 0 w 12192000"/>
              <a:gd name="connsiteY0" fmla="*/ 0 h 5561701"/>
              <a:gd name="connsiteX1" fmla="*/ 12192000 w 12192000"/>
              <a:gd name="connsiteY1" fmla="*/ 0 h 5561701"/>
              <a:gd name="connsiteX2" fmla="*/ 12192000 w 12192000"/>
              <a:gd name="connsiteY2" fmla="*/ 1339849 h 5561701"/>
              <a:gd name="connsiteX3" fmla="*/ 12192000 w 12192000"/>
              <a:gd name="connsiteY3" fmla="*/ 1732651 h 5561701"/>
              <a:gd name="connsiteX4" fmla="*/ 12192000 w 12192000"/>
              <a:gd name="connsiteY4" fmla="*/ 2473035 h 5561701"/>
              <a:gd name="connsiteX5" fmla="*/ 12192000 w 12192000"/>
              <a:gd name="connsiteY5" fmla="*/ 2595916 h 5561701"/>
              <a:gd name="connsiteX6" fmla="*/ 12192000 w 12192000"/>
              <a:gd name="connsiteY6" fmla="*/ 4418701 h 5561701"/>
              <a:gd name="connsiteX7" fmla="*/ 8458200 w 12192000"/>
              <a:gd name="connsiteY7" fmla="*/ 4418701 h 5561701"/>
              <a:gd name="connsiteX8" fmla="*/ 7315200 w 12192000"/>
              <a:gd name="connsiteY8" fmla="*/ 5561701 h 5561701"/>
              <a:gd name="connsiteX9" fmla="*/ 6172200 w 12192000"/>
              <a:gd name="connsiteY9" fmla="*/ 4418701 h 5561701"/>
              <a:gd name="connsiteX10" fmla="*/ 0 w 12192000"/>
              <a:gd name="connsiteY10" fmla="*/ 4418701 h 5561701"/>
              <a:gd name="connsiteX11" fmla="*/ 0 w 12192000"/>
              <a:gd name="connsiteY11" fmla="*/ 2595916 h 5561701"/>
              <a:gd name="connsiteX12" fmla="*/ 0 w 12192000"/>
              <a:gd name="connsiteY12" fmla="*/ 2473035 h 5561701"/>
              <a:gd name="connsiteX13" fmla="*/ 0 w 12192000"/>
              <a:gd name="connsiteY13" fmla="*/ 1732651 h 5561701"/>
              <a:gd name="connsiteX14" fmla="*/ 0 w 12192000"/>
              <a:gd name="connsiteY14" fmla="*/ 1339849 h 5561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192000" h="5561701">
                <a:moveTo>
                  <a:pt x="0" y="0"/>
                </a:moveTo>
                <a:lnTo>
                  <a:pt x="12192000" y="0"/>
                </a:lnTo>
                <a:lnTo>
                  <a:pt x="12192000" y="1339849"/>
                </a:lnTo>
                <a:lnTo>
                  <a:pt x="12192000" y="1732651"/>
                </a:lnTo>
                <a:lnTo>
                  <a:pt x="12192000" y="2473035"/>
                </a:lnTo>
                <a:lnTo>
                  <a:pt x="12192000" y="2595916"/>
                </a:lnTo>
                <a:lnTo>
                  <a:pt x="12192000" y="4418701"/>
                </a:lnTo>
                <a:lnTo>
                  <a:pt x="8458200" y="4418701"/>
                </a:lnTo>
                <a:cubicBezTo>
                  <a:pt x="7827010" y="4418701"/>
                  <a:pt x="7315200" y="4930511"/>
                  <a:pt x="7315200" y="5561701"/>
                </a:cubicBezTo>
                <a:cubicBezTo>
                  <a:pt x="7315200" y="4930511"/>
                  <a:pt x="6803390" y="4418701"/>
                  <a:pt x="6172200" y="4418701"/>
                </a:cubicBezTo>
                <a:lnTo>
                  <a:pt x="0" y="4418701"/>
                </a:lnTo>
                <a:lnTo>
                  <a:pt x="0" y="2595916"/>
                </a:lnTo>
                <a:lnTo>
                  <a:pt x="0" y="2473035"/>
                </a:lnTo>
                <a:lnTo>
                  <a:pt x="0" y="1732651"/>
                </a:lnTo>
                <a:lnTo>
                  <a:pt x="0" y="1339849"/>
                </a:lnTo>
                <a:close/>
              </a:path>
            </a:pathLst>
          </a:custGeom>
          <a:solidFill>
            <a:schemeClr val="bg1">
              <a:lumMod val="85000"/>
            </a:schemeClr>
          </a:solidFill>
        </p:spPr>
        <p:txBody>
          <a:bodyPr wrap="square">
            <a:noAutofit/>
          </a:bodyPr>
          <a:lstStyle>
            <a:lvl1pPr marL="0" indent="0">
              <a:buNone/>
              <a:defRPr sz="1500">
                <a:solidFill>
                  <a:srgbClr val="343D58"/>
                </a:solidFill>
                <a:latin typeface="Campton Book" panose="020B0004020102020203" pitchFamily="34" charset="0"/>
              </a:defRPr>
            </a:lvl1pPr>
          </a:lstStyle>
          <a:p>
            <a:r>
              <a:rPr lang="en-US" err="1"/>
              <a:t>Lisää</a:t>
            </a:r>
            <a:r>
              <a:rPr lang="en-US"/>
              <a:t> </a:t>
            </a:r>
            <a:r>
              <a:rPr lang="en-US" err="1"/>
              <a:t>kuva</a:t>
            </a:r>
            <a:r>
              <a:rPr lang="en-US"/>
              <a:t> </a:t>
            </a:r>
            <a:r>
              <a:rPr lang="en-US" err="1"/>
              <a:t>klikkaamalla</a:t>
            </a:r>
            <a:r>
              <a:rPr lang="en-US"/>
              <a:t> </a:t>
            </a:r>
            <a:r>
              <a:rPr lang="en-US" err="1"/>
              <a:t>ikonia</a:t>
            </a:r>
            <a:endParaRPr lang="fi-FI"/>
          </a:p>
        </p:txBody>
      </p:sp>
      <p:sp>
        <p:nvSpPr>
          <p:cNvPr id="10" name="TextBox 9">
            <a:extLst>
              <a:ext uri="{FF2B5EF4-FFF2-40B4-BE49-F238E27FC236}">
                <a16:creationId xmlns:a16="http://schemas.microsoft.com/office/drawing/2014/main" id="{CBEB0168-E127-4C87-B070-C9E0239F8E41}"/>
              </a:ext>
            </a:extLst>
          </p:cNvPr>
          <p:cNvSpPr txBox="1"/>
          <p:nvPr userDrawn="1"/>
        </p:nvSpPr>
        <p:spPr>
          <a:xfrm>
            <a:off x="1290215" y="6393321"/>
            <a:ext cx="2057249" cy="138499"/>
          </a:xfrm>
          <a:prstGeom prst="rect">
            <a:avLst/>
          </a:prstGeom>
          <a:noFill/>
        </p:spPr>
        <p:txBody>
          <a:bodyPr wrap="square" lIns="54000" tIns="0" rIns="0" bIns="0" rtlCol="0">
            <a:spAutoFit/>
          </a:bodyPr>
          <a:lstStyle/>
          <a:p>
            <a:pPr algn="l"/>
            <a:r>
              <a:rPr lang="en-US" sz="900" b="0">
                <a:solidFill>
                  <a:srgbClr val="343D58"/>
                </a:solidFill>
                <a:latin typeface="Campton Book" panose="020B0004020102020203" pitchFamily="34" charset="0"/>
              </a:rPr>
              <a:t>LINK Design and Development Oy</a:t>
            </a:r>
            <a:endParaRPr lang="fi-FI" sz="900" b="0">
              <a:solidFill>
                <a:srgbClr val="343D58"/>
              </a:solidFill>
              <a:latin typeface="Campton Book" panose="020B0004020102020203" pitchFamily="34" charset="0"/>
            </a:endParaRPr>
          </a:p>
        </p:txBody>
      </p:sp>
      <p:cxnSp>
        <p:nvCxnSpPr>
          <p:cNvPr id="11" name="Straight Connector 10">
            <a:extLst>
              <a:ext uri="{FF2B5EF4-FFF2-40B4-BE49-F238E27FC236}">
                <a16:creationId xmlns:a16="http://schemas.microsoft.com/office/drawing/2014/main" id="{1FF4FF2E-F6FF-436E-BB4F-C74D93148B17}"/>
              </a:ext>
            </a:extLst>
          </p:cNvPr>
          <p:cNvCxnSpPr>
            <a:cxnSpLocks/>
          </p:cNvCxnSpPr>
          <p:nvPr userDrawn="1"/>
        </p:nvCxnSpPr>
        <p:spPr>
          <a:xfrm>
            <a:off x="3326972" y="6403215"/>
            <a:ext cx="0" cy="111229"/>
          </a:xfrm>
          <a:prstGeom prst="line">
            <a:avLst/>
          </a:prstGeom>
          <a:ln w="6350">
            <a:solidFill>
              <a:srgbClr val="343D58"/>
            </a:solidFill>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BB1A55FE-C0F5-48C6-A209-FF6244D08B3E}"/>
              </a:ext>
            </a:extLst>
          </p:cNvPr>
          <p:cNvSpPr txBox="1"/>
          <p:nvPr userDrawn="1"/>
        </p:nvSpPr>
        <p:spPr>
          <a:xfrm>
            <a:off x="3401281" y="6395037"/>
            <a:ext cx="754219" cy="138499"/>
          </a:xfrm>
          <a:prstGeom prst="rect">
            <a:avLst/>
          </a:prstGeom>
          <a:noFill/>
        </p:spPr>
        <p:txBody>
          <a:bodyPr wrap="square" lIns="21600" tIns="0" rIns="0" bIns="0" rtlCol="0">
            <a:spAutoFit/>
          </a:bodyPr>
          <a:lstStyle/>
          <a:p>
            <a:pPr algn="l"/>
            <a:r>
              <a:rPr lang="en-US" sz="900" b="0">
                <a:solidFill>
                  <a:srgbClr val="343D58"/>
                </a:solidFill>
                <a:latin typeface="Campton Book" panose="020B0004020102020203" pitchFamily="34" charset="0"/>
              </a:rPr>
              <a:t>linkdesign.fi</a:t>
            </a:r>
            <a:endParaRPr lang="fi-FI" sz="900" b="0">
              <a:solidFill>
                <a:srgbClr val="343D58"/>
              </a:solidFill>
              <a:latin typeface="Campton Book" panose="020B0004020102020203" pitchFamily="34" charset="0"/>
            </a:endParaRPr>
          </a:p>
        </p:txBody>
      </p:sp>
      <p:pic>
        <p:nvPicPr>
          <p:cNvPr id="13" name="Graphic 12">
            <a:extLst>
              <a:ext uri="{FF2B5EF4-FFF2-40B4-BE49-F238E27FC236}">
                <a16:creationId xmlns:a16="http://schemas.microsoft.com/office/drawing/2014/main" id="{5C85A13F-2C01-4BA7-9364-D981060656DE}"/>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01418" y="6409131"/>
            <a:ext cx="531459" cy="101230"/>
          </a:xfrm>
          <a:prstGeom prst="rect">
            <a:avLst/>
          </a:prstGeom>
        </p:spPr>
      </p:pic>
      <p:cxnSp>
        <p:nvCxnSpPr>
          <p:cNvPr id="14" name="Straight Connector 13">
            <a:extLst>
              <a:ext uri="{FF2B5EF4-FFF2-40B4-BE49-F238E27FC236}">
                <a16:creationId xmlns:a16="http://schemas.microsoft.com/office/drawing/2014/main" id="{EC10225C-C45A-484A-B48C-4BC90BCA253E}"/>
              </a:ext>
            </a:extLst>
          </p:cNvPr>
          <p:cNvCxnSpPr>
            <a:cxnSpLocks/>
          </p:cNvCxnSpPr>
          <p:nvPr userDrawn="1"/>
        </p:nvCxnSpPr>
        <p:spPr>
          <a:xfrm>
            <a:off x="1243731" y="6403215"/>
            <a:ext cx="0" cy="111229"/>
          </a:xfrm>
          <a:prstGeom prst="line">
            <a:avLst/>
          </a:prstGeom>
          <a:ln w="6350">
            <a:solidFill>
              <a:srgbClr val="343D5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6219666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Kaksi palstaa">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9D2664F5-DFDF-4389-9268-663789F4F9C3}"/>
              </a:ext>
            </a:extLst>
          </p:cNvPr>
          <p:cNvSpPr txBox="1"/>
          <p:nvPr userDrawn="1"/>
        </p:nvSpPr>
        <p:spPr>
          <a:xfrm>
            <a:off x="11307816" y="6562498"/>
            <a:ext cx="698909" cy="138499"/>
          </a:xfrm>
          <a:prstGeom prst="rect">
            <a:avLst/>
          </a:prstGeom>
          <a:noFill/>
        </p:spPr>
        <p:txBody>
          <a:bodyPr wrap="none" lIns="0" tIns="0" rIns="0" bIns="0" rtlCol="0">
            <a:spAutoFit/>
          </a:bodyPr>
          <a:lstStyle/>
          <a:p>
            <a:pPr algn="r"/>
            <a:r>
              <a:rPr lang="en-US" sz="900" b="1">
                <a:solidFill>
                  <a:srgbClr val="343D58"/>
                </a:solidFill>
                <a:latin typeface="Campton Book" panose="020B0004020102020203" pitchFamily="34" charset="0"/>
              </a:rPr>
              <a:t>linkdesign.fi</a:t>
            </a:r>
            <a:endParaRPr lang="fi-FI" sz="900" b="1">
              <a:solidFill>
                <a:srgbClr val="343D58"/>
              </a:solidFill>
              <a:latin typeface="Campton Book" panose="020B0004020102020203" pitchFamily="34" charset="0"/>
            </a:endParaRPr>
          </a:p>
        </p:txBody>
      </p:sp>
      <p:sp>
        <p:nvSpPr>
          <p:cNvPr id="10" name="Text Placeholder 9">
            <a:extLst>
              <a:ext uri="{FF2B5EF4-FFF2-40B4-BE49-F238E27FC236}">
                <a16:creationId xmlns:a16="http://schemas.microsoft.com/office/drawing/2014/main" id="{9A5E03E8-DD42-4218-98EE-E095B1A8EF0B}"/>
              </a:ext>
            </a:extLst>
          </p:cNvPr>
          <p:cNvSpPr>
            <a:spLocks noGrp="1"/>
          </p:cNvSpPr>
          <p:nvPr>
            <p:ph type="body" sz="quarter" idx="10" hasCustomPrompt="1"/>
          </p:nvPr>
        </p:nvSpPr>
        <p:spPr>
          <a:xfrm>
            <a:off x="2424112" y="2212566"/>
            <a:ext cx="7308850" cy="541870"/>
          </a:xfrm>
          <a:prstGeom prst="rect">
            <a:avLst/>
          </a:prstGeom>
        </p:spPr>
        <p:txBody>
          <a:bodyPr lIns="0" tIns="0" rIns="0" bIns="0"/>
          <a:lstStyle>
            <a:lvl1pPr marL="0" indent="0">
              <a:buNone/>
              <a:defRPr sz="4000" b="1"/>
            </a:lvl1pPr>
          </a:lstStyle>
          <a:p>
            <a:pPr lvl="0"/>
            <a:r>
              <a:rPr lang="en-US" err="1"/>
              <a:t>Otsikko</a:t>
            </a:r>
            <a:endParaRPr lang="fi-FI"/>
          </a:p>
        </p:txBody>
      </p:sp>
      <p:sp>
        <p:nvSpPr>
          <p:cNvPr id="12" name="Text Placeholder 9">
            <a:extLst>
              <a:ext uri="{FF2B5EF4-FFF2-40B4-BE49-F238E27FC236}">
                <a16:creationId xmlns:a16="http://schemas.microsoft.com/office/drawing/2014/main" id="{D793076D-5E2C-4A68-AD3A-E756A51EBDF7}"/>
              </a:ext>
            </a:extLst>
          </p:cNvPr>
          <p:cNvSpPr>
            <a:spLocks noGrp="1"/>
          </p:cNvSpPr>
          <p:nvPr>
            <p:ph type="body" sz="quarter" idx="12" hasCustomPrompt="1"/>
          </p:nvPr>
        </p:nvSpPr>
        <p:spPr>
          <a:xfrm>
            <a:off x="2424113" y="1884960"/>
            <a:ext cx="2447925" cy="317878"/>
          </a:xfrm>
          <a:prstGeom prst="rect">
            <a:avLst/>
          </a:prstGeom>
        </p:spPr>
        <p:txBody>
          <a:bodyPr lIns="18000" tIns="0" rIns="0" bIns="0"/>
          <a:lstStyle>
            <a:lvl1pPr marL="0" indent="0">
              <a:buNone/>
              <a:defRPr sz="1500" b="1">
                <a:solidFill>
                  <a:srgbClr val="ED3B56"/>
                </a:solidFill>
              </a:defRPr>
            </a:lvl1pPr>
          </a:lstStyle>
          <a:p>
            <a:pPr lvl="0"/>
            <a:r>
              <a:rPr lang="fi-FI"/>
              <a:t>01 OSION NIMI</a:t>
            </a:r>
          </a:p>
        </p:txBody>
      </p:sp>
      <p:sp>
        <p:nvSpPr>
          <p:cNvPr id="7" name="TextBox 6">
            <a:extLst>
              <a:ext uri="{FF2B5EF4-FFF2-40B4-BE49-F238E27FC236}">
                <a16:creationId xmlns:a16="http://schemas.microsoft.com/office/drawing/2014/main" id="{10872FAC-7DCC-4458-A79B-9F25028DAC4B}"/>
              </a:ext>
            </a:extLst>
          </p:cNvPr>
          <p:cNvSpPr txBox="1"/>
          <p:nvPr userDrawn="1"/>
        </p:nvSpPr>
        <p:spPr>
          <a:xfrm>
            <a:off x="182817" y="6562498"/>
            <a:ext cx="1025922" cy="138499"/>
          </a:xfrm>
          <a:prstGeom prst="rect">
            <a:avLst/>
          </a:prstGeom>
          <a:noFill/>
        </p:spPr>
        <p:txBody>
          <a:bodyPr wrap="none" lIns="0" tIns="0" rIns="0" bIns="0" rtlCol="0">
            <a:spAutoFit/>
          </a:bodyPr>
          <a:lstStyle/>
          <a:p>
            <a:pPr algn="l"/>
            <a:r>
              <a:rPr lang="en-US" sz="900" b="1">
                <a:solidFill>
                  <a:srgbClr val="343D58"/>
                </a:solidFill>
                <a:latin typeface="Campton Book" panose="020B0004020102020203" pitchFamily="34" charset="0"/>
              </a:rPr>
              <a:t>For the real world.</a:t>
            </a:r>
            <a:endParaRPr lang="fi-FI" sz="900" b="1">
              <a:solidFill>
                <a:srgbClr val="343D58"/>
              </a:solidFill>
              <a:latin typeface="Campton Book" panose="020B0004020102020203" pitchFamily="34" charset="0"/>
            </a:endParaRPr>
          </a:p>
        </p:txBody>
      </p:sp>
      <p:sp>
        <p:nvSpPr>
          <p:cNvPr id="8" name="Text Placeholder 9">
            <a:extLst>
              <a:ext uri="{FF2B5EF4-FFF2-40B4-BE49-F238E27FC236}">
                <a16:creationId xmlns:a16="http://schemas.microsoft.com/office/drawing/2014/main" id="{02387414-A342-4FC6-A125-EFA69439845D}"/>
              </a:ext>
            </a:extLst>
          </p:cNvPr>
          <p:cNvSpPr>
            <a:spLocks noGrp="1"/>
          </p:cNvSpPr>
          <p:nvPr>
            <p:ph type="body" sz="quarter" idx="11" hasCustomPrompt="1"/>
          </p:nvPr>
        </p:nvSpPr>
        <p:spPr>
          <a:xfrm>
            <a:off x="2424113" y="3171640"/>
            <a:ext cx="7308850" cy="2249803"/>
          </a:xfrm>
          <a:prstGeom prst="rect">
            <a:avLst/>
          </a:prstGeom>
        </p:spPr>
        <p:txBody>
          <a:bodyPr lIns="18000" tIns="0" rIns="0" bIns="0" numCol="2" spcCol="360000"/>
          <a:lstStyle>
            <a:lvl1pPr marL="0" indent="0">
              <a:lnSpc>
                <a:spcPct val="110000"/>
              </a:lnSpc>
              <a:spcBef>
                <a:spcPts val="0"/>
              </a:spcBef>
              <a:spcAft>
                <a:spcPts val="0"/>
              </a:spcAft>
              <a:buNone/>
              <a:defRPr sz="1200" b="0"/>
            </a:lvl1pPr>
          </a:lstStyle>
          <a:p>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volutpveniam</a:t>
            </a:r>
            <a:r>
              <a:rPr lang="en-US"/>
              <a:t>, </a:t>
            </a:r>
            <a:r>
              <a:rPr lang="en-US" err="1"/>
              <a:t>quis</a:t>
            </a:r>
            <a:r>
              <a:rPr lang="en-US"/>
              <a:t> </a:t>
            </a:r>
            <a:r>
              <a:rPr lang="en-US" err="1"/>
              <a:t>nostrudex</a:t>
            </a:r>
            <a:r>
              <a:rPr lang="en-US"/>
              <a:t> </a:t>
            </a:r>
            <a:r>
              <a:rPr lang="en-US" err="1"/>
              <a:t>ea</a:t>
            </a:r>
            <a:r>
              <a:rPr lang="en-US"/>
              <a:t> </a:t>
            </a:r>
            <a:r>
              <a:rPr lang="en-US" err="1"/>
              <a:t>commodo</a:t>
            </a:r>
            <a:r>
              <a:rPr lang="en-US"/>
              <a:t> </a:t>
            </a:r>
            <a:r>
              <a:rPr lang="en-US" err="1"/>
              <a:t>consequat</a:t>
            </a:r>
            <a:r>
              <a:rPr lang="en-US"/>
              <a:t>. Duis </a:t>
            </a:r>
            <a:r>
              <a:rPr lang="en-US" err="1"/>
              <a:t>autem</a:t>
            </a:r>
            <a:r>
              <a:rPr lang="en-US"/>
              <a:t> dolor in </a:t>
            </a:r>
            <a:r>
              <a:rPr lang="en-US" err="1"/>
              <a:t>hendrerit</a:t>
            </a:r>
            <a:r>
              <a:rPr lang="en-US"/>
              <a:t> in </a:t>
            </a:r>
            <a:r>
              <a:rPr lang="en-US" err="1"/>
              <a:t>vulputate</a:t>
            </a:r>
            <a:r>
              <a:rPr lang="en-US"/>
              <a:t> </a:t>
            </a:r>
            <a:r>
              <a:rPr lang="en-US" err="1"/>
              <a:t>velit</a:t>
            </a:r>
            <a:r>
              <a:rPr lang="en-US"/>
              <a:t> </a:t>
            </a:r>
            <a:r>
              <a:rPr lang="en-US" err="1"/>
              <a:t>esse</a:t>
            </a:r>
            <a:r>
              <a:rPr lang="en-US"/>
              <a:t> </a:t>
            </a:r>
            <a:r>
              <a:rPr lang="en-US" err="1"/>
              <a:t>molestie</a:t>
            </a:r>
            <a:r>
              <a:rPr lang="en-US"/>
              <a:t> </a:t>
            </a:r>
            <a:r>
              <a:rPr lang="en-US" err="1"/>
              <a:t>consequat</a:t>
            </a:r>
            <a:r>
              <a:rPr lang="en-US"/>
              <a:t>, vel </a:t>
            </a:r>
            <a:r>
              <a:rPr lang="en-US" err="1"/>
              <a:t>illum</a:t>
            </a:r>
            <a:r>
              <a:rPr lang="en-US"/>
              <a:t> dolore </a:t>
            </a:r>
            <a:r>
              <a:rPr lang="en-US" err="1"/>
              <a:t>eu</a:t>
            </a:r>
            <a:r>
              <a:rPr lang="en-US"/>
              <a:t> </a:t>
            </a:r>
            <a:r>
              <a:rPr lang="en-US" err="1"/>
              <a:t>feugiat</a:t>
            </a:r>
            <a:r>
              <a:rPr lang="en-US"/>
              <a:t> </a:t>
            </a:r>
            <a:r>
              <a:rPr lang="en-US" err="1"/>
              <a:t>nulla</a:t>
            </a:r>
            <a:r>
              <a:rPr lang="en-US"/>
              <a:t> </a:t>
            </a:r>
            <a:r>
              <a:rPr lang="en-US" err="1"/>
              <a:t>facilisis</a:t>
            </a:r>
            <a:r>
              <a:rPr lang="en-US"/>
              <a:t> at </a:t>
            </a:r>
            <a:r>
              <a:rPr lang="en-US" err="1"/>
              <a:t>vero</a:t>
            </a:r>
            <a:r>
              <a:rPr lang="en-US"/>
              <a:t> </a:t>
            </a:r>
            <a:r>
              <a:rPr lang="en-US" err="1"/>
              <a:t>eros</a:t>
            </a:r>
            <a:r>
              <a:rPr lang="en-US"/>
              <a:t> et </a:t>
            </a:r>
            <a:r>
              <a:rPr lang="en-US" err="1"/>
              <a:t>accumsan</a:t>
            </a:r>
            <a:r>
              <a:rPr lang="en-US"/>
              <a:t> et </a:t>
            </a:r>
            <a:r>
              <a:rPr lang="en-US" err="1"/>
              <a:t>iusto</a:t>
            </a:r>
            <a:r>
              <a:rPr lang="en-US"/>
              <a:t> </a:t>
            </a:r>
            <a:r>
              <a:rPr lang="en-US" err="1"/>
              <a:t>odio</a:t>
            </a:r>
            <a:r>
              <a:rPr lang="en-US"/>
              <a:t> </a:t>
            </a:r>
            <a:r>
              <a:rPr lang="en-US" err="1"/>
              <a:t>dignissim</a:t>
            </a:r>
            <a:r>
              <a:rPr lang="en-US"/>
              <a:t> qui </a:t>
            </a:r>
            <a:r>
              <a:rPr lang="en-US" err="1"/>
              <a:t>blandit</a:t>
            </a:r>
            <a:r>
              <a:rPr lang="en-US"/>
              <a:t> </a:t>
            </a:r>
            <a:r>
              <a:rPr lang="en-US" err="1"/>
              <a:t>praesent</a:t>
            </a:r>
            <a:r>
              <a:rPr lang="en-US"/>
              <a:t> </a:t>
            </a:r>
            <a:r>
              <a:rPr lang="en-US" err="1"/>
              <a:t>luptatum</a:t>
            </a:r>
            <a:r>
              <a:rPr lang="en-US"/>
              <a:t> </a:t>
            </a:r>
            <a:r>
              <a:rPr lang="en-US" err="1"/>
              <a:t>zzril</a:t>
            </a:r>
            <a:r>
              <a:rPr lang="en-US"/>
              <a:t> </a:t>
            </a:r>
            <a:r>
              <a:rPr lang="en-US" err="1"/>
              <a:t>delenit</a:t>
            </a:r>
            <a:r>
              <a:rPr lang="en-US"/>
              <a:t> </a:t>
            </a:r>
            <a:r>
              <a:rPr lang="en-US" err="1"/>
              <a:t>augue</a:t>
            </a:r>
            <a:r>
              <a:rPr lang="en-US"/>
              <a:t> </a:t>
            </a:r>
            <a:r>
              <a:rPr lang="en-US" err="1"/>
              <a:t>duis</a:t>
            </a:r>
            <a:r>
              <a:rPr lang="en-US"/>
              <a:t> dolore </a:t>
            </a:r>
            <a:r>
              <a:rPr lang="en-US" err="1"/>
              <a:t>te</a:t>
            </a:r>
            <a:r>
              <a:rPr lang="en-US"/>
              <a:t> </a:t>
            </a:r>
            <a:r>
              <a:rPr lang="en-US" err="1"/>
              <a:t>eros</a:t>
            </a:r>
            <a:r>
              <a:rPr lang="en-US"/>
              <a:t> </a:t>
            </a:r>
            <a:r>
              <a:rPr lang="en-US" err="1"/>
              <a:t>tincidunt</a:t>
            </a:r>
            <a:r>
              <a:rPr lang="en-US"/>
              <a:t> </a:t>
            </a:r>
            <a:r>
              <a:rPr lang="en-US" err="1"/>
              <a:t>ut</a:t>
            </a:r>
            <a:r>
              <a:rPr lang="en-US"/>
              <a:t> </a:t>
            </a:r>
            <a:r>
              <a:rPr lang="en-US" err="1"/>
              <a:t>hendrerit</a:t>
            </a:r>
            <a:r>
              <a:rPr lang="en-US"/>
              <a:t> </a:t>
            </a:r>
            <a:r>
              <a:rPr lang="en-US" err="1"/>
              <a:t>feugait</a:t>
            </a:r>
            <a:r>
              <a:rPr lang="en-US"/>
              <a:t>.                                          </a:t>
            </a:r>
            <a:r>
              <a:rPr lang="fi-FI"/>
              <a:t>Lorem ipsum dolor sit amet, cons ectetuer adipiscing elit, sed diam nonummy nibh euismod tincidunt ut Ut wisi enim ad minim veniam, quis nostrud exerci tation ullamcorper suscipit lobortis nisl ut aliquip ex ea commodo consequat.                                                                                                                                                                              Lorem ipsum dolor sit amet, cons ectetuer adipiscing elit, sed diam nonummy nibh euismod tincidunt ut laoreet dolore magna aliquam erat volutpat</a:t>
            </a:r>
            <a:r>
              <a:rPr lang="en-US"/>
              <a:t>.</a:t>
            </a:r>
            <a:endParaRPr lang="fi-FI"/>
          </a:p>
        </p:txBody>
      </p:sp>
    </p:spTree>
    <p:extLst>
      <p:ext uri="{BB962C8B-B14F-4D97-AF65-F5344CB8AC3E}">
        <p14:creationId xmlns:p14="http://schemas.microsoft.com/office/powerpoint/2010/main" val="54591785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Kaksi palstaa ingressillä">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9D2664F5-DFDF-4389-9268-663789F4F9C3}"/>
              </a:ext>
            </a:extLst>
          </p:cNvPr>
          <p:cNvSpPr txBox="1"/>
          <p:nvPr userDrawn="1"/>
        </p:nvSpPr>
        <p:spPr>
          <a:xfrm>
            <a:off x="11307816" y="6562498"/>
            <a:ext cx="698909" cy="138499"/>
          </a:xfrm>
          <a:prstGeom prst="rect">
            <a:avLst/>
          </a:prstGeom>
          <a:noFill/>
        </p:spPr>
        <p:txBody>
          <a:bodyPr wrap="none" lIns="0" tIns="0" rIns="0" bIns="0" rtlCol="0">
            <a:spAutoFit/>
          </a:bodyPr>
          <a:lstStyle/>
          <a:p>
            <a:pPr algn="r"/>
            <a:r>
              <a:rPr lang="en-US" sz="900" b="1">
                <a:solidFill>
                  <a:srgbClr val="343D58"/>
                </a:solidFill>
                <a:latin typeface="Campton Book" panose="020B0004020102020203" pitchFamily="34" charset="0"/>
              </a:rPr>
              <a:t>linkdesign.fi</a:t>
            </a:r>
            <a:endParaRPr lang="fi-FI" sz="900" b="1">
              <a:solidFill>
                <a:srgbClr val="343D58"/>
              </a:solidFill>
              <a:latin typeface="Campton Book" panose="020B0004020102020203" pitchFamily="34" charset="0"/>
            </a:endParaRPr>
          </a:p>
        </p:txBody>
      </p:sp>
      <p:sp>
        <p:nvSpPr>
          <p:cNvPr id="10" name="Text Placeholder 9">
            <a:extLst>
              <a:ext uri="{FF2B5EF4-FFF2-40B4-BE49-F238E27FC236}">
                <a16:creationId xmlns:a16="http://schemas.microsoft.com/office/drawing/2014/main" id="{9A5E03E8-DD42-4218-98EE-E095B1A8EF0B}"/>
              </a:ext>
            </a:extLst>
          </p:cNvPr>
          <p:cNvSpPr>
            <a:spLocks noGrp="1"/>
          </p:cNvSpPr>
          <p:nvPr>
            <p:ph type="body" sz="quarter" idx="10" hasCustomPrompt="1"/>
          </p:nvPr>
        </p:nvSpPr>
        <p:spPr>
          <a:xfrm>
            <a:off x="2424112" y="2211605"/>
            <a:ext cx="7308851" cy="541870"/>
          </a:xfrm>
          <a:prstGeom prst="rect">
            <a:avLst/>
          </a:prstGeom>
        </p:spPr>
        <p:txBody>
          <a:bodyPr lIns="0" tIns="0" rIns="0" bIns="0"/>
          <a:lstStyle>
            <a:lvl1pPr marL="0" indent="0">
              <a:buNone/>
              <a:defRPr sz="4000" b="1"/>
            </a:lvl1pPr>
          </a:lstStyle>
          <a:p>
            <a:pPr lvl="0"/>
            <a:r>
              <a:rPr lang="en-US" err="1"/>
              <a:t>Otsikko</a:t>
            </a:r>
            <a:endParaRPr lang="fi-FI"/>
          </a:p>
        </p:txBody>
      </p:sp>
      <p:sp>
        <p:nvSpPr>
          <p:cNvPr id="11" name="Text Placeholder 9">
            <a:extLst>
              <a:ext uri="{FF2B5EF4-FFF2-40B4-BE49-F238E27FC236}">
                <a16:creationId xmlns:a16="http://schemas.microsoft.com/office/drawing/2014/main" id="{23040EE5-9445-45F8-BCE6-3F28A4A1C3AC}"/>
              </a:ext>
            </a:extLst>
          </p:cNvPr>
          <p:cNvSpPr>
            <a:spLocks noGrp="1"/>
          </p:cNvSpPr>
          <p:nvPr>
            <p:ph type="body" sz="quarter" idx="11" hasCustomPrompt="1"/>
          </p:nvPr>
        </p:nvSpPr>
        <p:spPr>
          <a:xfrm>
            <a:off x="2424113" y="3197232"/>
            <a:ext cx="3581945" cy="2280376"/>
          </a:xfrm>
          <a:prstGeom prst="rect">
            <a:avLst/>
          </a:prstGeom>
        </p:spPr>
        <p:txBody>
          <a:bodyPr lIns="18000" tIns="0" rIns="0" bIns="0" numCol="1" spcCol="360000"/>
          <a:lstStyle>
            <a:lvl1pPr marL="0" indent="0">
              <a:lnSpc>
                <a:spcPct val="110000"/>
              </a:lnSpc>
              <a:spcBef>
                <a:spcPts val="0"/>
              </a:spcBef>
              <a:spcAft>
                <a:spcPts val="0"/>
              </a:spcAft>
              <a:buNone/>
              <a:defRPr sz="2200" b="0"/>
            </a:lvl1pPr>
          </a:lstStyle>
          <a:p>
            <a:pPr lvl="0"/>
            <a:r>
              <a:rPr lang="en-US"/>
              <a:t>Lorem ipsum dolor sit </a:t>
            </a:r>
            <a:r>
              <a:rPr lang="en-US" err="1"/>
              <a:t>amet</a:t>
            </a:r>
            <a:r>
              <a:rPr lang="en-US"/>
              <a:t>, cons </a:t>
            </a:r>
            <a:r>
              <a:rPr lang="en-US" err="1"/>
              <a:t>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a:t>
            </a:r>
          </a:p>
        </p:txBody>
      </p:sp>
      <p:sp>
        <p:nvSpPr>
          <p:cNvPr id="12" name="Text Placeholder 9">
            <a:extLst>
              <a:ext uri="{FF2B5EF4-FFF2-40B4-BE49-F238E27FC236}">
                <a16:creationId xmlns:a16="http://schemas.microsoft.com/office/drawing/2014/main" id="{D793076D-5E2C-4A68-AD3A-E756A51EBDF7}"/>
              </a:ext>
            </a:extLst>
          </p:cNvPr>
          <p:cNvSpPr>
            <a:spLocks noGrp="1"/>
          </p:cNvSpPr>
          <p:nvPr>
            <p:ph type="body" sz="quarter" idx="12" hasCustomPrompt="1"/>
          </p:nvPr>
        </p:nvSpPr>
        <p:spPr>
          <a:xfrm>
            <a:off x="2424113" y="1883999"/>
            <a:ext cx="2447925" cy="317878"/>
          </a:xfrm>
          <a:prstGeom prst="rect">
            <a:avLst/>
          </a:prstGeom>
        </p:spPr>
        <p:txBody>
          <a:bodyPr lIns="18000" tIns="0" rIns="0" bIns="0"/>
          <a:lstStyle>
            <a:lvl1pPr marL="0" indent="0">
              <a:buNone/>
              <a:defRPr sz="1500" b="1">
                <a:solidFill>
                  <a:srgbClr val="ED3B56"/>
                </a:solidFill>
              </a:defRPr>
            </a:lvl1pPr>
          </a:lstStyle>
          <a:p>
            <a:pPr lvl="0"/>
            <a:r>
              <a:rPr lang="fi-FI"/>
              <a:t>01 SISÄLTÖOSIO</a:t>
            </a:r>
          </a:p>
        </p:txBody>
      </p:sp>
      <p:sp>
        <p:nvSpPr>
          <p:cNvPr id="9" name="TextBox 8">
            <a:extLst>
              <a:ext uri="{FF2B5EF4-FFF2-40B4-BE49-F238E27FC236}">
                <a16:creationId xmlns:a16="http://schemas.microsoft.com/office/drawing/2014/main" id="{C2846721-1F15-4AEE-994C-EA52781E91F5}"/>
              </a:ext>
            </a:extLst>
          </p:cNvPr>
          <p:cNvSpPr txBox="1"/>
          <p:nvPr userDrawn="1"/>
        </p:nvSpPr>
        <p:spPr>
          <a:xfrm>
            <a:off x="182817" y="6562498"/>
            <a:ext cx="1025922" cy="138499"/>
          </a:xfrm>
          <a:prstGeom prst="rect">
            <a:avLst/>
          </a:prstGeom>
          <a:noFill/>
        </p:spPr>
        <p:txBody>
          <a:bodyPr wrap="none" lIns="0" tIns="0" rIns="0" bIns="0" rtlCol="0">
            <a:spAutoFit/>
          </a:bodyPr>
          <a:lstStyle/>
          <a:p>
            <a:pPr algn="l"/>
            <a:r>
              <a:rPr lang="en-US" sz="900" b="1">
                <a:solidFill>
                  <a:srgbClr val="343D58"/>
                </a:solidFill>
                <a:latin typeface="Campton Book" panose="020B0004020102020203" pitchFamily="34" charset="0"/>
              </a:rPr>
              <a:t>For the real world.</a:t>
            </a:r>
            <a:endParaRPr lang="fi-FI" sz="900" b="1">
              <a:solidFill>
                <a:srgbClr val="343D58"/>
              </a:solidFill>
              <a:latin typeface="Campton Book" panose="020B0004020102020203" pitchFamily="34" charset="0"/>
            </a:endParaRPr>
          </a:p>
        </p:txBody>
      </p:sp>
      <p:sp>
        <p:nvSpPr>
          <p:cNvPr id="13" name="Text Placeholder 9">
            <a:extLst>
              <a:ext uri="{FF2B5EF4-FFF2-40B4-BE49-F238E27FC236}">
                <a16:creationId xmlns:a16="http://schemas.microsoft.com/office/drawing/2014/main" id="{95185B64-9B9E-45A6-8E05-AEA37690E76F}"/>
              </a:ext>
            </a:extLst>
          </p:cNvPr>
          <p:cNvSpPr>
            <a:spLocks noGrp="1"/>
          </p:cNvSpPr>
          <p:nvPr>
            <p:ph type="body" sz="quarter" idx="13" hasCustomPrompt="1"/>
          </p:nvPr>
        </p:nvSpPr>
        <p:spPr>
          <a:xfrm>
            <a:off x="6244090" y="3173787"/>
            <a:ext cx="3488873" cy="2303821"/>
          </a:xfrm>
          <a:prstGeom prst="rect">
            <a:avLst/>
          </a:prstGeom>
        </p:spPr>
        <p:txBody>
          <a:bodyPr lIns="18000" tIns="0" rIns="0" bIns="0" numCol="1" spcCol="360000"/>
          <a:lstStyle>
            <a:lvl1pPr marL="0" indent="0">
              <a:lnSpc>
                <a:spcPct val="110000"/>
              </a:lnSpc>
              <a:spcBef>
                <a:spcPts val="0"/>
              </a:spcBef>
              <a:spcAft>
                <a:spcPts val="0"/>
              </a:spcAft>
              <a:buNone/>
              <a:defRPr sz="1200" b="0"/>
            </a:lvl1pPr>
          </a:lstStyle>
          <a:p>
            <a:r>
              <a:rPr lang="fi-FI"/>
              <a:t>Lorem ipsum dolor sit amet, cons ectetuer adipiscing elit, sed diam nonummy nibh euismod tincidunt ut Ut wisi enim ad minim veniam, quis nostrud exerci tation ullamcorper suscipit lobortis nisl ut aliquip ex ea commodo consequat.                                                                                                                                                                   Lorem ipsum dolor sit amet, cons ectetuer adipiscing elit, sed diam nonummy nibh euismod tincidunt ut laoreet dolore magna aliquam erat volutpat</a:t>
            </a:r>
          </a:p>
        </p:txBody>
      </p:sp>
    </p:spTree>
    <p:extLst>
      <p:ext uri="{BB962C8B-B14F-4D97-AF65-F5344CB8AC3E}">
        <p14:creationId xmlns:p14="http://schemas.microsoft.com/office/powerpoint/2010/main" val="352693058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Yksi palsta">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9D2664F5-DFDF-4389-9268-663789F4F9C3}"/>
              </a:ext>
            </a:extLst>
          </p:cNvPr>
          <p:cNvSpPr txBox="1"/>
          <p:nvPr userDrawn="1"/>
        </p:nvSpPr>
        <p:spPr>
          <a:xfrm>
            <a:off x="11307816" y="6562498"/>
            <a:ext cx="698909" cy="138499"/>
          </a:xfrm>
          <a:prstGeom prst="rect">
            <a:avLst/>
          </a:prstGeom>
          <a:noFill/>
        </p:spPr>
        <p:txBody>
          <a:bodyPr wrap="none" lIns="0" tIns="0" rIns="0" bIns="0" rtlCol="0">
            <a:spAutoFit/>
          </a:bodyPr>
          <a:lstStyle/>
          <a:p>
            <a:pPr algn="r"/>
            <a:r>
              <a:rPr lang="en-US" sz="900" b="1">
                <a:solidFill>
                  <a:srgbClr val="343D58"/>
                </a:solidFill>
                <a:latin typeface="Campton Book" panose="020B0004020102020203" pitchFamily="34" charset="0"/>
              </a:rPr>
              <a:t>linkdesign.fi</a:t>
            </a:r>
            <a:endParaRPr lang="fi-FI" sz="900" b="1">
              <a:solidFill>
                <a:srgbClr val="343D58"/>
              </a:solidFill>
              <a:latin typeface="Campton Book" panose="020B0004020102020203" pitchFamily="34" charset="0"/>
            </a:endParaRPr>
          </a:p>
        </p:txBody>
      </p:sp>
      <p:sp>
        <p:nvSpPr>
          <p:cNvPr id="10" name="Text Placeholder 9">
            <a:extLst>
              <a:ext uri="{FF2B5EF4-FFF2-40B4-BE49-F238E27FC236}">
                <a16:creationId xmlns:a16="http://schemas.microsoft.com/office/drawing/2014/main" id="{9A5E03E8-DD42-4218-98EE-E095B1A8EF0B}"/>
              </a:ext>
            </a:extLst>
          </p:cNvPr>
          <p:cNvSpPr>
            <a:spLocks noGrp="1"/>
          </p:cNvSpPr>
          <p:nvPr>
            <p:ph type="body" sz="quarter" idx="10" hasCustomPrompt="1"/>
          </p:nvPr>
        </p:nvSpPr>
        <p:spPr>
          <a:xfrm>
            <a:off x="2424112" y="2211605"/>
            <a:ext cx="7308851" cy="541870"/>
          </a:xfrm>
          <a:prstGeom prst="rect">
            <a:avLst/>
          </a:prstGeom>
        </p:spPr>
        <p:txBody>
          <a:bodyPr lIns="0" tIns="0" rIns="0" bIns="0"/>
          <a:lstStyle>
            <a:lvl1pPr marL="0" indent="0">
              <a:buNone/>
              <a:defRPr sz="4000" b="1"/>
            </a:lvl1pPr>
          </a:lstStyle>
          <a:p>
            <a:pPr lvl="0"/>
            <a:r>
              <a:rPr lang="en-US" err="1"/>
              <a:t>Otsikko</a:t>
            </a:r>
            <a:endParaRPr lang="fi-FI"/>
          </a:p>
        </p:txBody>
      </p:sp>
      <p:sp>
        <p:nvSpPr>
          <p:cNvPr id="12" name="Text Placeholder 9">
            <a:extLst>
              <a:ext uri="{FF2B5EF4-FFF2-40B4-BE49-F238E27FC236}">
                <a16:creationId xmlns:a16="http://schemas.microsoft.com/office/drawing/2014/main" id="{D793076D-5E2C-4A68-AD3A-E756A51EBDF7}"/>
              </a:ext>
            </a:extLst>
          </p:cNvPr>
          <p:cNvSpPr>
            <a:spLocks noGrp="1"/>
          </p:cNvSpPr>
          <p:nvPr>
            <p:ph type="body" sz="quarter" idx="12" hasCustomPrompt="1"/>
          </p:nvPr>
        </p:nvSpPr>
        <p:spPr>
          <a:xfrm>
            <a:off x="2424113" y="1883999"/>
            <a:ext cx="2447925" cy="317878"/>
          </a:xfrm>
          <a:prstGeom prst="rect">
            <a:avLst/>
          </a:prstGeom>
        </p:spPr>
        <p:txBody>
          <a:bodyPr lIns="18000" tIns="0" rIns="0" bIns="0"/>
          <a:lstStyle>
            <a:lvl1pPr marL="0" indent="0">
              <a:buNone/>
              <a:defRPr sz="1500" b="1">
                <a:solidFill>
                  <a:srgbClr val="ED3B56"/>
                </a:solidFill>
              </a:defRPr>
            </a:lvl1pPr>
          </a:lstStyle>
          <a:p>
            <a:pPr lvl="0"/>
            <a:r>
              <a:rPr lang="fi-FI"/>
              <a:t>01 OSION NIMI</a:t>
            </a:r>
          </a:p>
        </p:txBody>
      </p:sp>
      <p:sp>
        <p:nvSpPr>
          <p:cNvPr id="7" name="TextBox 6">
            <a:extLst>
              <a:ext uri="{FF2B5EF4-FFF2-40B4-BE49-F238E27FC236}">
                <a16:creationId xmlns:a16="http://schemas.microsoft.com/office/drawing/2014/main" id="{D4846E8D-BD39-475D-A534-227463B5439F}"/>
              </a:ext>
            </a:extLst>
          </p:cNvPr>
          <p:cNvSpPr txBox="1"/>
          <p:nvPr userDrawn="1"/>
        </p:nvSpPr>
        <p:spPr>
          <a:xfrm>
            <a:off x="182817" y="6562498"/>
            <a:ext cx="1025922" cy="138499"/>
          </a:xfrm>
          <a:prstGeom prst="rect">
            <a:avLst/>
          </a:prstGeom>
          <a:noFill/>
        </p:spPr>
        <p:txBody>
          <a:bodyPr wrap="none" lIns="0" tIns="0" rIns="0" bIns="0" rtlCol="0">
            <a:spAutoFit/>
          </a:bodyPr>
          <a:lstStyle/>
          <a:p>
            <a:pPr algn="l"/>
            <a:r>
              <a:rPr lang="en-US" sz="900" b="1">
                <a:solidFill>
                  <a:srgbClr val="343D58"/>
                </a:solidFill>
                <a:latin typeface="Campton Book" panose="020B0004020102020203" pitchFamily="34" charset="0"/>
              </a:rPr>
              <a:t>For the real world.</a:t>
            </a:r>
            <a:endParaRPr lang="fi-FI" sz="900" b="1">
              <a:solidFill>
                <a:srgbClr val="343D58"/>
              </a:solidFill>
              <a:latin typeface="Campton Book" panose="020B0004020102020203" pitchFamily="34" charset="0"/>
            </a:endParaRPr>
          </a:p>
        </p:txBody>
      </p:sp>
      <p:sp>
        <p:nvSpPr>
          <p:cNvPr id="8" name="Text Placeholder 9">
            <a:extLst>
              <a:ext uri="{FF2B5EF4-FFF2-40B4-BE49-F238E27FC236}">
                <a16:creationId xmlns:a16="http://schemas.microsoft.com/office/drawing/2014/main" id="{225C247B-733F-489B-9529-8FD9EB3DF567}"/>
              </a:ext>
            </a:extLst>
          </p:cNvPr>
          <p:cNvSpPr>
            <a:spLocks noGrp="1"/>
          </p:cNvSpPr>
          <p:nvPr>
            <p:ph type="body" sz="quarter" idx="11" hasCustomPrompt="1"/>
          </p:nvPr>
        </p:nvSpPr>
        <p:spPr>
          <a:xfrm>
            <a:off x="2424113" y="3259169"/>
            <a:ext cx="6196256" cy="2163388"/>
          </a:xfrm>
          <a:prstGeom prst="rect">
            <a:avLst/>
          </a:prstGeom>
        </p:spPr>
        <p:txBody>
          <a:bodyPr lIns="18000" tIns="0" rIns="0" bIns="0" numCol="1" spcCol="360000"/>
          <a:lstStyle>
            <a:lvl1pPr marL="0" indent="0">
              <a:lnSpc>
                <a:spcPct val="110000"/>
              </a:lnSpc>
              <a:spcBef>
                <a:spcPts val="0"/>
              </a:spcBef>
              <a:spcAft>
                <a:spcPts val="0"/>
              </a:spcAft>
              <a:buNone/>
              <a:defRPr sz="1600" b="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Duis </a:t>
            </a:r>
            <a:r>
              <a:rPr lang="en-US" err="1"/>
              <a:t>autem</a:t>
            </a:r>
            <a:r>
              <a:rPr lang="en-US"/>
              <a:t> vel </a:t>
            </a:r>
            <a:r>
              <a:rPr lang="en-US" err="1"/>
              <a:t>eum</a:t>
            </a:r>
            <a:r>
              <a:rPr lang="en-US"/>
              <a:t> </a:t>
            </a:r>
            <a:r>
              <a:rPr lang="en-US" err="1"/>
              <a:t>iriure</a:t>
            </a:r>
            <a:r>
              <a:rPr lang="en-US"/>
              <a:t> dolor in </a:t>
            </a:r>
            <a:r>
              <a:rPr lang="en-US" err="1"/>
              <a:t>hendrerit</a:t>
            </a:r>
            <a:r>
              <a:rPr lang="en-US"/>
              <a:t> in </a:t>
            </a:r>
            <a:r>
              <a:rPr lang="en-US" err="1"/>
              <a:t>vulputate</a:t>
            </a:r>
            <a:r>
              <a:rPr lang="en-US"/>
              <a:t> </a:t>
            </a:r>
            <a:r>
              <a:rPr lang="en-US" err="1"/>
              <a:t>velit</a:t>
            </a:r>
            <a:r>
              <a:rPr lang="en-US"/>
              <a:t> </a:t>
            </a:r>
            <a:r>
              <a:rPr lang="en-US" err="1"/>
              <a:t>esse</a:t>
            </a:r>
            <a:r>
              <a:rPr lang="en-US"/>
              <a:t> </a:t>
            </a:r>
            <a:r>
              <a:rPr lang="en-US" err="1"/>
              <a:t>molestie</a:t>
            </a:r>
            <a:r>
              <a:rPr lang="en-US"/>
              <a:t> </a:t>
            </a:r>
            <a:r>
              <a:rPr lang="en-US" err="1"/>
              <a:t>consequat</a:t>
            </a:r>
            <a:r>
              <a:rPr lang="en-US"/>
              <a:t>. 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a:t>
            </a:r>
          </a:p>
        </p:txBody>
      </p:sp>
    </p:spTree>
    <p:extLst>
      <p:ext uri="{BB962C8B-B14F-4D97-AF65-F5344CB8AC3E}">
        <p14:creationId xmlns:p14="http://schemas.microsoft.com/office/powerpoint/2010/main" val="219385546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äyden sivun kuva">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0C55F0C9-AB57-4B76-8624-718E885ED832}"/>
              </a:ext>
            </a:extLst>
          </p:cNvPr>
          <p:cNvSpPr>
            <a:spLocks noGrp="1"/>
          </p:cNvSpPr>
          <p:nvPr>
            <p:ph type="pic" sz="quarter" idx="10" hasCustomPrompt="1"/>
          </p:nvPr>
        </p:nvSpPr>
        <p:spPr>
          <a:xfrm>
            <a:off x="0" y="0"/>
            <a:ext cx="12192000" cy="6858000"/>
          </a:xfrm>
          <a:prstGeom prst="rect">
            <a:avLst/>
          </a:prstGeom>
          <a:solidFill>
            <a:schemeClr val="bg1">
              <a:lumMod val="85000"/>
            </a:schemeClr>
          </a:solidFill>
          <a:ln>
            <a:noFill/>
          </a:ln>
        </p:spPr>
        <p:txBody>
          <a:bodyPr/>
          <a:lstStyle>
            <a:lvl1pPr marL="0" indent="0">
              <a:buNone/>
              <a:defRPr sz="1500">
                <a:solidFill>
                  <a:srgbClr val="343D58"/>
                </a:solidFill>
                <a:latin typeface="Campton Book" panose="020B0004020102020203" pitchFamily="34" charset="0"/>
              </a:defRPr>
            </a:lvl1pPr>
          </a:lstStyle>
          <a:p>
            <a:r>
              <a:rPr lang="fi-FI"/>
              <a:t>Lisää kuva klikkaamalla ikonia</a:t>
            </a:r>
          </a:p>
        </p:txBody>
      </p:sp>
    </p:spTree>
    <p:extLst>
      <p:ext uri="{BB962C8B-B14F-4D97-AF65-F5344CB8AC3E}">
        <p14:creationId xmlns:p14="http://schemas.microsoft.com/office/powerpoint/2010/main" val="209883024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Kaksi kuvaa A">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BF5ADAA-0DB7-458F-84D0-947B5788B8F6}"/>
              </a:ext>
            </a:extLst>
          </p:cNvPr>
          <p:cNvSpPr txBox="1"/>
          <p:nvPr userDrawn="1"/>
        </p:nvSpPr>
        <p:spPr>
          <a:xfrm>
            <a:off x="11307816" y="6562498"/>
            <a:ext cx="698909" cy="138499"/>
          </a:xfrm>
          <a:prstGeom prst="rect">
            <a:avLst/>
          </a:prstGeom>
          <a:noFill/>
        </p:spPr>
        <p:txBody>
          <a:bodyPr wrap="none" lIns="0" tIns="0" rIns="0" bIns="0" rtlCol="0">
            <a:spAutoFit/>
          </a:bodyPr>
          <a:lstStyle/>
          <a:p>
            <a:pPr algn="r"/>
            <a:r>
              <a:rPr lang="en-US" sz="900" b="1">
                <a:solidFill>
                  <a:srgbClr val="343D58"/>
                </a:solidFill>
                <a:latin typeface="Campton Book" panose="020B0004020102020203" pitchFamily="34" charset="0"/>
              </a:rPr>
              <a:t>linkdesign.fi</a:t>
            </a:r>
            <a:endParaRPr lang="fi-FI" sz="900" b="1">
              <a:solidFill>
                <a:srgbClr val="343D58"/>
              </a:solidFill>
              <a:latin typeface="Campton Book" panose="020B0004020102020203" pitchFamily="34" charset="0"/>
            </a:endParaRPr>
          </a:p>
        </p:txBody>
      </p:sp>
      <p:sp>
        <p:nvSpPr>
          <p:cNvPr id="6" name="Picture Placeholder 5">
            <a:extLst>
              <a:ext uri="{FF2B5EF4-FFF2-40B4-BE49-F238E27FC236}">
                <a16:creationId xmlns:a16="http://schemas.microsoft.com/office/drawing/2014/main" id="{06619D18-C88D-4E73-81E6-AD7EA7ADB626}"/>
              </a:ext>
            </a:extLst>
          </p:cNvPr>
          <p:cNvSpPr>
            <a:spLocks noGrp="1"/>
          </p:cNvSpPr>
          <p:nvPr>
            <p:ph type="pic" sz="quarter" idx="10" hasCustomPrompt="1"/>
          </p:nvPr>
        </p:nvSpPr>
        <p:spPr>
          <a:xfrm>
            <a:off x="623888" y="1137037"/>
            <a:ext cx="6613525" cy="4955788"/>
          </a:xfrm>
          <a:prstGeom prst="rect">
            <a:avLst/>
          </a:prstGeom>
          <a:solidFill>
            <a:schemeClr val="bg1">
              <a:lumMod val="85000"/>
            </a:schemeClr>
          </a:solidFill>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500"/>
            </a:lvl1pPr>
          </a:lstStyle>
          <a:p>
            <a:r>
              <a:rPr lang="fi-FI"/>
              <a:t>Lisää kuva klikkaamalla ikonia</a:t>
            </a:r>
          </a:p>
        </p:txBody>
      </p:sp>
      <p:sp>
        <p:nvSpPr>
          <p:cNvPr id="5" name="Picture Placeholder 5">
            <a:extLst>
              <a:ext uri="{FF2B5EF4-FFF2-40B4-BE49-F238E27FC236}">
                <a16:creationId xmlns:a16="http://schemas.microsoft.com/office/drawing/2014/main" id="{3F86761E-A15F-4BAF-8818-432281B22D0E}"/>
              </a:ext>
            </a:extLst>
          </p:cNvPr>
          <p:cNvSpPr>
            <a:spLocks noGrp="1"/>
          </p:cNvSpPr>
          <p:nvPr>
            <p:ph type="pic" sz="quarter" idx="11" hasCustomPrompt="1"/>
          </p:nvPr>
        </p:nvSpPr>
        <p:spPr>
          <a:xfrm>
            <a:off x="7319963" y="1137037"/>
            <a:ext cx="4256087" cy="4955788"/>
          </a:xfrm>
          <a:prstGeom prst="rect">
            <a:avLst/>
          </a:prstGeom>
          <a:solidFill>
            <a:schemeClr val="bg1">
              <a:lumMod val="85000"/>
            </a:schemeClr>
          </a:solidFill>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500"/>
            </a:lvl1pPr>
          </a:lstStyle>
          <a:p>
            <a:r>
              <a:rPr lang="fi-FI"/>
              <a:t>Lisää kuva klikkaamalla ikonia</a:t>
            </a:r>
          </a:p>
        </p:txBody>
      </p:sp>
      <p:sp>
        <p:nvSpPr>
          <p:cNvPr id="37" name="Text Placeholder 9">
            <a:extLst>
              <a:ext uri="{FF2B5EF4-FFF2-40B4-BE49-F238E27FC236}">
                <a16:creationId xmlns:a16="http://schemas.microsoft.com/office/drawing/2014/main" id="{296D14D4-345A-49B5-A595-CE74910BC0F6}"/>
              </a:ext>
            </a:extLst>
          </p:cNvPr>
          <p:cNvSpPr>
            <a:spLocks noGrp="1"/>
          </p:cNvSpPr>
          <p:nvPr>
            <p:ph type="body" sz="quarter" idx="13" hasCustomPrompt="1"/>
          </p:nvPr>
        </p:nvSpPr>
        <p:spPr>
          <a:xfrm>
            <a:off x="612116" y="747003"/>
            <a:ext cx="2447925" cy="317878"/>
          </a:xfrm>
          <a:prstGeom prst="rect">
            <a:avLst/>
          </a:prstGeom>
        </p:spPr>
        <p:txBody>
          <a:bodyPr lIns="0" tIns="0" rIns="0" bIns="0"/>
          <a:lstStyle>
            <a:lvl1pPr marL="0" indent="0">
              <a:buNone/>
              <a:defRPr sz="1500" b="1">
                <a:solidFill>
                  <a:srgbClr val="ED3B56"/>
                </a:solidFill>
              </a:defRPr>
            </a:lvl1pPr>
          </a:lstStyle>
          <a:p>
            <a:pPr lvl="0"/>
            <a:r>
              <a:rPr lang="fi-FI"/>
              <a:t>01 OSION NIMI</a:t>
            </a:r>
          </a:p>
        </p:txBody>
      </p:sp>
      <p:sp>
        <p:nvSpPr>
          <p:cNvPr id="7" name="TextBox 6">
            <a:extLst>
              <a:ext uri="{FF2B5EF4-FFF2-40B4-BE49-F238E27FC236}">
                <a16:creationId xmlns:a16="http://schemas.microsoft.com/office/drawing/2014/main" id="{1747D1FA-3509-49A8-B15D-23A89B3B199D}"/>
              </a:ext>
            </a:extLst>
          </p:cNvPr>
          <p:cNvSpPr txBox="1"/>
          <p:nvPr userDrawn="1"/>
        </p:nvSpPr>
        <p:spPr>
          <a:xfrm>
            <a:off x="182817" y="6562498"/>
            <a:ext cx="1025922" cy="138499"/>
          </a:xfrm>
          <a:prstGeom prst="rect">
            <a:avLst/>
          </a:prstGeom>
          <a:noFill/>
        </p:spPr>
        <p:txBody>
          <a:bodyPr wrap="none" lIns="0" tIns="0" rIns="0" bIns="0" rtlCol="0">
            <a:spAutoFit/>
          </a:bodyPr>
          <a:lstStyle/>
          <a:p>
            <a:pPr algn="l"/>
            <a:r>
              <a:rPr lang="en-US" sz="900" b="1">
                <a:solidFill>
                  <a:srgbClr val="343D58"/>
                </a:solidFill>
                <a:latin typeface="Campton Book" panose="020B0004020102020203" pitchFamily="34" charset="0"/>
              </a:rPr>
              <a:t>For the real world.</a:t>
            </a:r>
            <a:endParaRPr lang="fi-FI" sz="900" b="1">
              <a:solidFill>
                <a:srgbClr val="343D58"/>
              </a:solidFill>
              <a:latin typeface="Campton Book" panose="020B0004020102020203" pitchFamily="34" charset="0"/>
            </a:endParaRPr>
          </a:p>
        </p:txBody>
      </p:sp>
    </p:spTree>
    <p:extLst>
      <p:ext uri="{BB962C8B-B14F-4D97-AF65-F5344CB8AC3E}">
        <p14:creationId xmlns:p14="http://schemas.microsoft.com/office/powerpoint/2010/main" val="387283230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Kaksi kuvaa kuvatekstillä A">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BF5ADAA-0DB7-458F-84D0-947B5788B8F6}"/>
              </a:ext>
            </a:extLst>
          </p:cNvPr>
          <p:cNvSpPr txBox="1"/>
          <p:nvPr userDrawn="1"/>
        </p:nvSpPr>
        <p:spPr>
          <a:xfrm>
            <a:off x="11307816" y="6562498"/>
            <a:ext cx="698909" cy="138499"/>
          </a:xfrm>
          <a:prstGeom prst="rect">
            <a:avLst/>
          </a:prstGeom>
          <a:noFill/>
        </p:spPr>
        <p:txBody>
          <a:bodyPr wrap="none" lIns="0" tIns="0" rIns="0" bIns="0" rtlCol="0">
            <a:spAutoFit/>
          </a:bodyPr>
          <a:lstStyle/>
          <a:p>
            <a:pPr algn="r"/>
            <a:r>
              <a:rPr lang="en-US" sz="900" b="1">
                <a:solidFill>
                  <a:srgbClr val="343D58"/>
                </a:solidFill>
                <a:latin typeface="Campton Book" panose="020B0004020102020203" pitchFamily="34" charset="0"/>
              </a:rPr>
              <a:t>linkdesign.fi</a:t>
            </a:r>
            <a:endParaRPr lang="fi-FI" sz="900" b="1">
              <a:solidFill>
                <a:srgbClr val="343D58"/>
              </a:solidFill>
              <a:latin typeface="Campton Book" panose="020B0004020102020203" pitchFamily="34" charset="0"/>
            </a:endParaRPr>
          </a:p>
        </p:txBody>
      </p:sp>
      <p:sp>
        <p:nvSpPr>
          <p:cNvPr id="6" name="Picture Placeholder 5">
            <a:extLst>
              <a:ext uri="{FF2B5EF4-FFF2-40B4-BE49-F238E27FC236}">
                <a16:creationId xmlns:a16="http://schemas.microsoft.com/office/drawing/2014/main" id="{06619D18-C88D-4E73-81E6-AD7EA7ADB626}"/>
              </a:ext>
            </a:extLst>
          </p:cNvPr>
          <p:cNvSpPr>
            <a:spLocks noGrp="1"/>
          </p:cNvSpPr>
          <p:nvPr>
            <p:ph type="pic" sz="quarter" idx="10" hasCustomPrompt="1"/>
          </p:nvPr>
        </p:nvSpPr>
        <p:spPr>
          <a:xfrm>
            <a:off x="623888" y="1137037"/>
            <a:ext cx="6613525" cy="4577959"/>
          </a:xfrm>
          <a:prstGeom prst="rect">
            <a:avLst/>
          </a:prstGeom>
          <a:solidFill>
            <a:schemeClr val="bg1">
              <a:lumMod val="85000"/>
            </a:schemeClr>
          </a:solidFill>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500"/>
            </a:lvl1pPr>
          </a:lstStyle>
          <a:p>
            <a:r>
              <a:rPr lang="fi-FI"/>
              <a:t>Lisää kuva klikkaamalla ikonia</a:t>
            </a:r>
          </a:p>
        </p:txBody>
      </p:sp>
      <p:sp>
        <p:nvSpPr>
          <p:cNvPr id="37" name="Text Placeholder 9">
            <a:extLst>
              <a:ext uri="{FF2B5EF4-FFF2-40B4-BE49-F238E27FC236}">
                <a16:creationId xmlns:a16="http://schemas.microsoft.com/office/drawing/2014/main" id="{296D14D4-345A-49B5-A595-CE74910BC0F6}"/>
              </a:ext>
            </a:extLst>
          </p:cNvPr>
          <p:cNvSpPr>
            <a:spLocks noGrp="1"/>
          </p:cNvSpPr>
          <p:nvPr>
            <p:ph type="body" sz="quarter" idx="13" hasCustomPrompt="1"/>
          </p:nvPr>
        </p:nvSpPr>
        <p:spPr>
          <a:xfrm>
            <a:off x="612116" y="747003"/>
            <a:ext cx="2447925" cy="317878"/>
          </a:xfrm>
          <a:prstGeom prst="rect">
            <a:avLst/>
          </a:prstGeom>
        </p:spPr>
        <p:txBody>
          <a:bodyPr lIns="0" tIns="0" rIns="0" bIns="0"/>
          <a:lstStyle>
            <a:lvl1pPr marL="0" indent="0">
              <a:buNone/>
              <a:defRPr sz="1500" b="1">
                <a:solidFill>
                  <a:srgbClr val="ED3B56"/>
                </a:solidFill>
              </a:defRPr>
            </a:lvl1pPr>
          </a:lstStyle>
          <a:p>
            <a:pPr lvl="0"/>
            <a:r>
              <a:rPr lang="fi-FI"/>
              <a:t>01 OSION NIMI</a:t>
            </a:r>
          </a:p>
        </p:txBody>
      </p:sp>
      <p:sp>
        <p:nvSpPr>
          <p:cNvPr id="34" name="Picture Placeholder 5">
            <a:extLst>
              <a:ext uri="{FF2B5EF4-FFF2-40B4-BE49-F238E27FC236}">
                <a16:creationId xmlns:a16="http://schemas.microsoft.com/office/drawing/2014/main" id="{FE0E42F5-622B-4543-A48B-CB75AC0F6A59}"/>
              </a:ext>
            </a:extLst>
          </p:cNvPr>
          <p:cNvSpPr>
            <a:spLocks noGrp="1"/>
          </p:cNvSpPr>
          <p:nvPr>
            <p:ph type="pic" sz="quarter" idx="14" hasCustomPrompt="1"/>
          </p:nvPr>
        </p:nvSpPr>
        <p:spPr>
          <a:xfrm>
            <a:off x="7319963" y="1137037"/>
            <a:ext cx="4256087" cy="4577960"/>
          </a:xfrm>
          <a:prstGeom prst="rect">
            <a:avLst/>
          </a:prstGeom>
          <a:solidFill>
            <a:schemeClr val="bg1">
              <a:lumMod val="85000"/>
            </a:schemeClr>
          </a:solidFill>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500"/>
            </a:lvl1pPr>
          </a:lstStyle>
          <a:p>
            <a:r>
              <a:rPr lang="fi-FI"/>
              <a:t>Lisää kuva klikkaamalla ikonia</a:t>
            </a:r>
          </a:p>
        </p:txBody>
      </p:sp>
      <p:sp>
        <p:nvSpPr>
          <p:cNvPr id="9" name="TextBox 8">
            <a:extLst>
              <a:ext uri="{FF2B5EF4-FFF2-40B4-BE49-F238E27FC236}">
                <a16:creationId xmlns:a16="http://schemas.microsoft.com/office/drawing/2014/main" id="{0566AD03-B390-4CBF-9829-4BB23BA49220}"/>
              </a:ext>
            </a:extLst>
          </p:cNvPr>
          <p:cNvSpPr txBox="1"/>
          <p:nvPr userDrawn="1"/>
        </p:nvSpPr>
        <p:spPr>
          <a:xfrm>
            <a:off x="182817" y="6562498"/>
            <a:ext cx="1025922" cy="138499"/>
          </a:xfrm>
          <a:prstGeom prst="rect">
            <a:avLst/>
          </a:prstGeom>
          <a:noFill/>
        </p:spPr>
        <p:txBody>
          <a:bodyPr wrap="none" lIns="0" tIns="0" rIns="0" bIns="0" rtlCol="0">
            <a:spAutoFit/>
          </a:bodyPr>
          <a:lstStyle/>
          <a:p>
            <a:pPr algn="l"/>
            <a:r>
              <a:rPr lang="en-US" sz="900" b="1">
                <a:solidFill>
                  <a:srgbClr val="343D58"/>
                </a:solidFill>
                <a:latin typeface="Campton Book" panose="020B0004020102020203" pitchFamily="34" charset="0"/>
              </a:rPr>
              <a:t>For the real world.</a:t>
            </a:r>
            <a:endParaRPr lang="fi-FI" sz="900" b="1">
              <a:solidFill>
                <a:srgbClr val="343D58"/>
              </a:solidFill>
              <a:latin typeface="Campton Book" panose="020B0004020102020203" pitchFamily="34" charset="0"/>
            </a:endParaRPr>
          </a:p>
        </p:txBody>
      </p:sp>
      <p:sp>
        <p:nvSpPr>
          <p:cNvPr id="10" name="Text Placeholder 9">
            <a:extLst>
              <a:ext uri="{FF2B5EF4-FFF2-40B4-BE49-F238E27FC236}">
                <a16:creationId xmlns:a16="http://schemas.microsoft.com/office/drawing/2014/main" id="{A37EDB77-DE05-4E1D-A8B9-666F19A2AC4D}"/>
              </a:ext>
            </a:extLst>
          </p:cNvPr>
          <p:cNvSpPr>
            <a:spLocks noGrp="1"/>
          </p:cNvSpPr>
          <p:nvPr>
            <p:ph type="body" sz="quarter" idx="18" hasCustomPrompt="1"/>
          </p:nvPr>
        </p:nvSpPr>
        <p:spPr>
          <a:xfrm>
            <a:off x="623887" y="5798072"/>
            <a:ext cx="5472113" cy="312925"/>
          </a:xfrm>
          <a:prstGeom prst="rect">
            <a:avLst/>
          </a:prstGeom>
        </p:spPr>
        <p:txBody>
          <a:bodyPr lIns="0" tIns="0" rIns="0" bIns="0" numCol="1" spcCol="360000"/>
          <a:lstStyle>
            <a:lvl1pPr marL="0" indent="0">
              <a:lnSpc>
                <a:spcPct val="110000"/>
              </a:lnSpc>
              <a:spcBef>
                <a:spcPts val="0"/>
              </a:spcBef>
              <a:spcAft>
                <a:spcPts val="0"/>
              </a:spcAft>
              <a:buNone/>
              <a:defRPr sz="1000" b="0"/>
            </a:lvl1pPr>
          </a:lstStyle>
          <a:p>
            <a:pPr lvl="0"/>
            <a:r>
              <a:rPr lang="en-US"/>
              <a:t>Lorem ipsum dolor sit </a:t>
            </a:r>
            <a:r>
              <a:rPr lang="en-US" err="1"/>
              <a:t>amet</a:t>
            </a:r>
            <a:r>
              <a:rPr lang="en-US"/>
              <a:t>, </a:t>
            </a:r>
            <a:r>
              <a:rPr lang="en-US" err="1"/>
              <a:t>adipiscing</a:t>
            </a:r>
            <a:r>
              <a:rPr lang="en-US"/>
              <a:t>.</a:t>
            </a:r>
          </a:p>
        </p:txBody>
      </p:sp>
      <p:sp>
        <p:nvSpPr>
          <p:cNvPr id="11" name="Text Placeholder 9">
            <a:extLst>
              <a:ext uri="{FF2B5EF4-FFF2-40B4-BE49-F238E27FC236}">
                <a16:creationId xmlns:a16="http://schemas.microsoft.com/office/drawing/2014/main" id="{E8320E6F-F935-4420-838D-ACCC1E9A680F}"/>
              </a:ext>
            </a:extLst>
          </p:cNvPr>
          <p:cNvSpPr>
            <a:spLocks noGrp="1"/>
          </p:cNvSpPr>
          <p:nvPr>
            <p:ph type="body" sz="quarter" idx="22" hasCustomPrompt="1"/>
          </p:nvPr>
        </p:nvSpPr>
        <p:spPr>
          <a:xfrm>
            <a:off x="7319963" y="5798072"/>
            <a:ext cx="3453784" cy="312925"/>
          </a:xfrm>
          <a:prstGeom prst="rect">
            <a:avLst/>
          </a:prstGeom>
        </p:spPr>
        <p:txBody>
          <a:bodyPr lIns="0" tIns="0" rIns="0" bIns="0" numCol="1" spcCol="360000"/>
          <a:lstStyle>
            <a:lvl1pPr marL="0" indent="0">
              <a:lnSpc>
                <a:spcPct val="110000"/>
              </a:lnSpc>
              <a:spcBef>
                <a:spcPts val="0"/>
              </a:spcBef>
              <a:spcAft>
                <a:spcPts val="0"/>
              </a:spcAft>
              <a:buNone/>
              <a:defRPr sz="1000" b="0"/>
            </a:lvl1pPr>
          </a:lstStyle>
          <a:p>
            <a:pPr lvl="0"/>
            <a:r>
              <a:rPr lang="en-US"/>
              <a:t>Lorem ipsum dolor sit </a:t>
            </a:r>
            <a:r>
              <a:rPr lang="en-US" err="1"/>
              <a:t>amet</a:t>
            </a:r>
            <a:r>
              <a:rPr lang="en-US"/>
              <a:t>, </a:t>
            </a:r>
            <a:r>
              <a:rPr lang="en-US" err="1"/>
              <a:t>adipiscing</a:t>
            </a:r>
            <a:r>
              <a:rPr lang="en-US"/>
              <a:t>.</a:t>
            </a:r>
          </a:p>
        </p:txBody>
      </p:sp>
    </p:spTree>
    <p:extLst>
      <p:ext uri="{BB962C8B-B14F-4D97-AF65-F5344CB8AC3E}">
        <p14:creationId xmlns:p14="http://schemas.microsoft.com/office/powerpoint/2010/main" val="151703487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Kaksi kuvaa B">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BF5ADAA-0DB7-458F-84D0-947B5788B8F6}"/>
              </a:ext>
            </a:extLst>
          </p:cNvPr>
          <p:cNvSpPr txBox="1"/>
          <p:nvPr userDrawn="1"/>
        </p:nvSpPr>
        <p:spPr>
          <a:xfrm>
            <a:off x="11307816" y="6562498"/>
            <a:ext cx="698909" cy="138499"/>
          </a:xfrm>
          <a:prstGeom prst="rect">
            <a:avLst/>
          </a:prstGeom>
          <a:noFill/>
        </p:spPr>
        <p:txBody>
          <a:bodyPr wrap="none" lIns="0" tIns="0" rIns="0" bIns="0" rtlCol="0">
            <a:spAutoFit/>
          </a:bodyPr>
          <a:lstStyle/>
          <a:p>
            <a:pPr algn="r"/>
            <a:r>
              <a:rPr lang="en-US" sz="900" b="1">
                <a:solidFill>
                  <a:srgbClr val="343D58"/>
                </a:solidFill>
                <a:latin typeface="Campton Book" panose="020B0004020102020203" pitchFamily="34" charset="0"/>
              </a:rPr>
              <a:t>linkdesign.fi</a:t>
            </a:r>
            <a:endParaRPr lang="fi-FI" sz="900" b="1">
              <a:solidFill>
                <a:srgbClr val="343D58"/>
              </a:solidFill>
              <a:latin typeface="Campton Book" panose="020B0004020102020203" pitchFamily="34" charset="0"/>
            </a:endParaRPr>
          </a:p>
        </p:txBody>
      </p:sp>
      <p:sp>
        <p:nvSpPr>
          <p:cNvPr id="6" name="Picture Placeholder 5">
            <a:extLst>
              <a:ext uri="{FF2B5EF4-FFF2-40B4-BE49-F238E27FC236}">
                <a16:creationId xmlns:a16="http://schemas.microsoft.com/office/drawing/2014/main" id="{06619D18-C88D-4E73-81E6-AD7EA7ADB626}"/>
              </a:ext>
            </a:extLst>
          </p:cNvPr>
          <p:cNvSpPr>
            <a:spLocks noGrp="1"/>
          </p:cNvSpPr>
          <p:nvPr>
            <p:ph type="pic" sz="quarter" idx="10" hasCustomPrompt="1"/>
          </p:nvPr>
        </p:nvSpPr>
        <p:spPr>
          <a:xfrm>
            <a:off x="623888" y="1137036"/>
            <a:ext cx="5430837" cy="4955788"/>
          </a:xfrm>
          <a:prstGeom prst="rect">
            <a:avLst/>
          </a:prstGeom>
          <a:solidFill>
            <a:schemeClr val="bg1">
              <a:lumMod val="85000"/>
            </a:schemeClr>
          </a:solidFill>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500"/>
            </a:lvl1pPr>
          </a:lstStyle>
          <a:p>
            <a:r>
              <a:rPr lang="fi-FI"/>
              <a:t>Lisää kuva klikkaamalla ikonia</a:t>
            </a:r>
          </a:p>
        </p:txBody>
      </p:sp>
      <p:sp>
        <p:nvSpPr>
          <p:cNvPr id="5" name="Picture Placeholder 5">
            <a:extLst>
              <a:ext uri="{FF2B5EF4-FFF2-40B4-BE49-F238E27FC236}">
                <a16:creationId xmlns:a16="http://schemas.microsoft.com/office/drawing/2014/main" id="{3F86761E-A15F-4BAF-8818-432281B22D0E}"/>
              </a:ext>
            </a:extLst>
          </p:cNvPr>
          <p:cNvSpPr>
            <a:spLocks noGrp="1"/>
          </p:cNvSpPr>
          <p:nvPr>
            <p:ph type="pic" sz="quarter" idx="11" hasCustomPrompt="1"/>
          </p:nvPr>
        </p:nvSpPr>
        <p:spPr>
          <a:xfrm>
            <a:off x="6137275" y="1137035"/>
            <a:ext cx="5430838" cy="4955789"/>
          </a:xfrm>
          <a:prstGeom prst="rect">
            <a:avLst/>
          </a:prstGeom>
          <a:solidFill>
            <a:schemeClr val="bg1">
              <a:lumMod val="85000"/>
            </a:schemeClr>
          </a:solidFill>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500"/>
            </a:lvl1pPr>
          </a:lstStyle>
          <a:p>
            <a:r>
              <a:rPr lang="fi-FI"/>
              <a:t>Lisää kuva klikkaamalla ikonia</a:t>
            </a:r>
          </a:p>
        </p:txBody>
      </p:sp>
      <p:sp>
        <p:nvSpPr>
          <p:cNvPr id="11" name="Text Placeholder 9">
            <a:extLst>
              <a:ext uri="{FF2B5EF4-FFF2-40B4-BE49-F238E27FC236}">
                <a16:creationId xmlns:a16="http://schemas.microsoft.com/office/drawing/2014/main" id="{9A092527-757E-4EB8-8D9E-93F1B404EA18}"/>
              </a:ext>
            </a:extLst>
          </p:cNvPr>
          <p:cNvSpPr>
            <a:spLocks noGrp="1"/>
          </p:cNvSpPr>
          <p:nvPr>
            <p:ph type="body" sz="quarter" idx="13" hasCustomPrompt="1"/>
          </p:nvPr>
        </p:nvSpPr>
        <p:spPr>
          <a:xfrm>
            <a:off x="612116" y="747003"/>
            <a:ext cx="2447925" cy="317878"/>
          </a:xfrm>
          <a:prstGeom prst="rect">
            <a:avLst/>
          </a:prstGeom>
        </p:spPr>
        <p:txBody>
          <a:bodyPr lIns="0" tIns="0" rIns="0" bIns="0"/>
          <a:lstStyle>
            <a:lvl1pPr marL="0" indent="0">
              <a:buNone/>
              <a:defRPr sz="1500" b="1">
                <a:solidFill>
                  <a:srgbClr val="ED3B56"/>
                </a:solidFill>
              </a:defRPr>
            </a:lvl1pPr>
          </a:lstStyle>
          <a:p>
            <a:pPr lvl="0"/>
            <a:r>
              <a:rPr lang="fi-FI"/>
              <a:t>01 OSION NIMI</a:t>
            </a:r>
          </a:p>
        </p:txBody>
      </p:sp>
      <p:sp>
        <p:nvSpPr>
          <p:cNvPr id="7" name="TextBox 6">
            <a:extLst>
              <a:ext uri="{FF2B5EF4-FFF2-40B4-BE49-F238E27FC236}">
                <a16:creationId xmlns:a16="http://schemas.microsoft.com/office/drawing/2014/main" id="{8EB32EB9-156C-4C8A-AC81-8ED150EA914E}"/>
              </a:ext>
            </a:extLst>
          </p:cNvPr>
          <p:cNvSpPr txBox="1"/>
          <p:nvPr userDrawn="1"/>
        </p:nvSpPr>
        <p:spPr>
          <a:xfrm>
            <a:off x="182817" y="6562498"/>
            <a:ext cx="1025922" cy="138499"/>
          </a:xfrm>
          <a:prstGeom prst="rect">
            <a:avLst/>
          </a:prstGeom>
          <a:noFill/>
        </p:spPr>
        <p:txBody>
          <a:bodyPr wrap="none" lIns="0" tIns="0" rIns="0" bIns="0" rtlCol="0">
            <a:spAutoFit/>
          </a:bodyPr>
          <a:lstStyle/>
          <a:p>
            <a:pPr algn="l"/>
            <a:r>
              <a:rPr lang="en-US" sz="900" b="1">
                <a:solidFill>
                  <a:srgbClr val="343D58"/>
                </a:solidFill>
                <a:latin typeface="Campton Book" panose="020B0004020102020203" pitchFamily="34" charset="0"/>
              </a:rPr>
              <a:t>For the real world.</a:t>
            </a:r>
            <a:endParaRPr lang="fi-FI" sz="900" b="1">
              <a:solidFill>
                <a:srgbClr val="343D58"/>
              </a:solidFill>
              <a:latin typeface="Campton Book" panose="020B0004020102020203" pitchFamily="34" charset="0"/>
            </a:endParaRPr>
          </a:p>
        </p:txBody>
      </p:sp>
    </p:spTree>
    <p:extLst>
      <p:ext uri="{BB962C8B-B14F-4D97-AF65-F5344CB8AC3E}">
        <p14:creationId xmlns:p14="http://schemas.microsoft.com/office/powerpoint/2010/main" val="210848763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Kaksi kuvaa kuvatekstillä B">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BF5ADAA-0DB7-458F-84D0-947B5788B8F6}"/>
              </a:ext>
            </a:extLst>
          </p:cNvPr>
          <p:cNvSpPr txBox="1"/>
          <p:nvPr userDrawn="1"/>
        </p:nvSpPr>
        <p:spPr>
          <a:xfrm>
            <a:off x="11307816" y="6562498"/>
            <a:ext cx="698909" cy="138499"/>
          </a:xfrm>
          <a:prstGeom prst="rect">
            <a:avLst/>
          </a:prstGeom>
          <a:noFill/>
        </p:spPr>
        <p:txBody>
          <a:bodyPr wrap="none" lIns="0" tIns="0" rIns="0" bIns="0" rtlCol="0">
            <a:spAutoFit/>
          </a:bodyPr>
          <a:lstStyle/>
          <a:p>
            <a:pPr algn="r"/>
            <a:r>
              <a:rPr lang="en-US" sz="900" b="1">
                <a:solidFill>
                  <a:srgbClr val="343D58"/>
                </a:solidFill>
                <a:latin typeface="Campton Book" panose="020B0004020102020203" pitchFamily="34" charset="0"/>
              </a:rPr>
              <a:t>linkdesign.fi</a:t>
            </a:r>
            <a:endParaRPr lang="fi-FI" sz="900" b="1">
              <a:solidFill>
                <a:srgbClr val="343D58"/>
              </a:solidFill>
              <a:latin typeface="Campton Book" panose="020B0004020102020203" pitchFamily="34" charset="0"/>
            </a:endParaRPr>
          </a:p>
        </p:txBody>
      </p:sp>
      <p:sp>
        <p:nvSpPr>
          <p:cNvPr id="6" name="Picture Placeholder 5">
            <a:extLst>
              <a:ext uri="{FF2B5EF4-FFF2-40B4-BE49-F238E27FC236}">
                <a16:creationId xmlns:a16="http://schemas.microsoft.com/office/drawing/2014/main" id="{06619D18-C88D-4E73-81E6-AD7EA7ADB626}"/>
              </a:ext>
            </a:extLst>
          </p:cNvPr>
          <p:cNvSpPr>
            <a:spLocks noGrp="1"/>
          </p:cNvSpPr>
          <p:nvPr>
            <p:ph type="pic" sz="quarter" idx="10" hasCustomPrompt="1"/>
          </p:nvPr>
        </p:nvSpPr>
        <p:spPr>
          <a:xfrm>
            <a:off x="623888" y="1137036"/>
            <a:ext cx="5430837" cy="4577959"/>
          </a:xfrm>
          <a:prstGeom prst="rect">
            <a:avLst/>
          </a:prstGeom>
          <a:solidFill>
            <a:schemeClr val="bg1">
              <a:lumMod val="85000"/>
            </a:schemeClr>
          </a:solidFill>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500"/>
            </a:lvl1pPr>
          </a:lstStyle>
          <a:p>
            <a:r>
              <a:rPr lang="fi-FI"/>
              <a:t>Lisää kuva klikkaamalla ikonia</a:t>
            </a:r>
          </a:p>
        </p:txBody>
      </p:sp>
      <p:sp>
        <p:nvSpPr>
          <p:cNvPr id="5" name="Picture Placeholder 5">
            <a:extLst>
              <a:ext uri="{FF2B5EF4-FFF2-40B4-BE49-F238E27FC236}">
                <a16:creationId xmlns:a16="http://schemas.microsoft.com/office/drawing/2014/main" id="{3F86761E-A15F-4BAF-8818-432281B22D0E}"/>
              </a:ext>
            </a:extLst>
          </p:cNvPr>
          <p:cNvSpPr>
            <a:spLocks noGrp="1"/>
          </p:cNvSpPr>
          <p:nvPr>
            <p:ph type="pic" sz="quarter" idx="11" hasCustomPrompt="1"/>
          </p:nvPr>
        </p:nvSpPr>
        <p:spPr>
          <a:xfrm>
            <a:off x="6137275" y="1137036"/>
            <a:ext cx="5430838" cy="4577960"/>
          </a:xfrm>
          <a:prstGeom prst="rect">
            <a:avLst/>
          </a:prstGeom>
          <a:solidFill>
            <a:schemeClr val="bg1">
              <a:lumMod val="85000"/>
            </a:schemeClr>
          </a:solidFill>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500"/>
            </a:lvl1pPr>
          </a:lstStyle>
          <a:p>
            <a:r>
              <a:rPr lang="fi-FI"/>
              <a:t>Lisää kuva klikkaamalla ikonia</a:t>
            </a:r>
          </a:p>
        </p:txBody>
      </p:sp>
      <p:sp>
        <p:nvSpPr>
          <p:cNvPr id="11" name="Text Placeholder 9">
            <a:extLst>
              <a:ext uri="{FF2B5EF4-FFF2-40B4-BE49-F238E27FC236}">
                <a16:creationId xmlns:a16="http://schemas.microsoft.com/office/drawing/2014/main" id="{9A092527-757E-4EB8-8D9E-93F1B404EA18}"/>
              </a:ext>
            </a:extLst>
          </p:cNvPr>
          <p:cNvSpPr>
            <a:spLocks noGrp="1"/>
          </p:cNvSpPr>
          <p:nvPr>
            <p:ph type="body" sz="quarter" idx="13" hasCustomPrompt="1"/>
          </p:nvPr>
        </p:nvSpPr>
        <p:spPr>
          <a:xfrm>
            <a:off x="612116" y="747003"/>
            <a:ext cx="2447925" cy="317878"/>
          </a:xfrm>
          <a:prstGeom prst="rect">
            <a:avLst/>
          </a:prstGeom>
        </p:spPr>
        <p:txBody>
          <a:bodyPr lIns="0" tIns="0" rIns="0" bIns="0"/>
          <a:lstStyle>
            <a:lvl1pPr marL="0" indent="0">
              <a:buNone/>
              <a:defRPr sz="1500" b="1">
                <a:solidFill>
                  <a:srgbClr val="ED3B56"/>
                </a:solidFill>
              </a:defRPr>
            </a:lvl1pPr>
          </a:lstStyle>
          <a:p>
            <a:pPr lvl="0"/>
            <a:r>
              <a:rPr lang="fi-FI"/>
              <a:t>01 OSION NIMI</a:t>
            </a:r>
          </a:p>
        </p:txBody>
      </p:sp>
      <p:sp>
        <p:nvSpPr>
          <p:cNvPr id="9" name="TextBox 8">
            <a:extLst>
              <a:ext uri="{FF2B5EF4-FFF2-40B4-BE49-F238E27FC236}">
                <a16:creationId xmlns:a16="http://schemas.microsoft.com/office/drawing/2014/main" id="{55523677-DD30-4187-B3DB-34827C391414}"/>
              </a:ext>
            </a:extLst>
          </p:cNvPr>
          <p:cNvSpPr txBox="1"/>
          <p:nvPr userDrawn="1"/>
        </p:nvSpPr>
        <p:spPr>
          <a:xfrm>
            <a:off x="182817" y="6562498"/>
            <a:ext cx="1025922" cy="138499"/>
          </a:xfrm>
          <a:prstGeom prst="rect">
            <a:avLst/>
          </a:prstGeom>
          <a:noFill/>
        </p:spPr>
        <p:txBody>
          <a:bodyPr wrap="none" lIns="0" tIns="0" rIns="0" bIns="0" rtlCol="0">
            <a:spAutoFit/>
          </a:bodyPr>
          <a:lstStyle/>
          <a:p>
            <a:pPr algn="l"/>
            <a:r>
              <a:rPr lang="en-US" sz="900" b="1">
                <a:solidFill>
                  <a:srgbClr val="343D58"/>
                </a:solidFill>
                <a:latin typeface="Campton Book" panose="020B0004020102020203" pitchFamily="34" charset="0"/>
              </a:rPr>
              <a:t>For the real world.</a:t>
            </a:r>
            <a:endParaRPr lang="fi-FI" sz="900" b="1">
              <a:solidFill>
                <a:srgbClr val="343D58"/>
              </a:solidFill>
              <a:latin typeface="Campton Book" panose="020B0004020102020203" pitchFamily="34" charset="0"/>
            </a:endParaRPr>
          </a:p>
        </p:txBody>
      </p:sp>
      <p:sp>
        <p:nvSpPr>
          <p:cNvPr id="10" name="Text Placeholder 9">
            <a:extLst>
              <a:ext uri="{FF2B5EF4-FFF2-40B4-BE49-F238E27FC236}">
                <a16:creationId xmlns:a16="http://schemas.microsoft.com/office/drawing/2014/main" id="{F5025C10-8D56-4E94-AFD6-043273C4A02C}"/>
              </a:ext>
            </a:extLst>
          </p:cNvPr>
          <p:cNvSpPr>
            <a:spLocks noGrp="1"/>
          </p:cNvSpPr>
          <p:nvPr>
            <p:ph type="body" sz="quarter" idx="18" hasCustomPrompt="1"/>
          </p:nvPr>
        </p:nvSpPr>
        <p:spPr>
          <a:xfrm>
            <a:off x="623888" y="5798072"/>
            <a:ext cx="3130989" cy="294753"/>
          </a:xfrm>
          <a:prstGeom prst="rect">
            <a:avLst/>
          </a:prstGeom>
        </p:spPr>
        <p:txBody>
          <a:bodyPr lIns="0" tIns="0" rIns="0" bIns="0" numCol="1" spcCol="360000"/>
          <a:lstStyle>
            <a:lvl1pPr marL="0" indent="0">
              <a:lnSpc>
                <a:spcPct val="110000"/>
              </a:lnSpc>
              <a:spcBef>
                <a:spcPts val="0"/>
              </a:spcBef>
              <a:spcAft>
                <a:spcPts val="0"/>
              </a:spcAft>
              <a:buNone/>
              <a:defRPr sz="1000" b="0"/>
            </a:lvl1pPr>
          </a:lstStyle>
          <a:p>
            <a:pPr lvl="0"/>
            <a:r>
              <a:rPr lang="en-US"/>
              <a:t>Lorem ipsum dolor sit </a:t>
            </a:r>
            <a:r>
              <a:rPr lang="en-US" err="1"/>
              <a:t>amet</a:t>
            </a:r>
            <a:r>
              <a:rPr lang="en-US"/>
              <a:t>, </a:t>
            </a:r>
            <a:r>
              <a:rPr lang="en-US" err="1"/>
              <a:t>adipiscing</a:t>
            </a:r>
            <a:r>
              <a:rPr lang="en-US"/>
              <a:t>.</a:t>
            </a:r>
          </a:p>
        </p:txBody>
      </p:sp>
      <p:sp>
        <p:nvSpPr>
          <p:cNvPr id="14" name="Text Placeholder 9">
            <a:extLst>
              <a:ext uri="{FF2B5EF4-FFF2-40B4-BE49-F238E27FC236}">
                <a16:creationId xmlns:a16="http://schemas.microsoft.com/office/drawing/2014/main" id="{F7C06236-55FF-4A31-B77A-FF312607793F}"/>
              </a:ext>
            </a:extLst>
          </p:cNvPr>
          <p:cNvSpPr>
            <a:spLocks noGrp="1"/>
          </p:cNvSpPr>
          <p:nvPr>
            <p:ph type="body" sz="quarter" idx="19" hasCustomPrompt="1"/>
          </p:nvPr>
        </p:nvSpPr>
        <p:spPr>
          <a:xfrm>
            <a:off x="6137275" y="5798072"/>
            <a:ext cx="3130989" cy="294753"/>
          </a:xfrm>
          <a:prstGeom prst="rect">
            <a:avLst/>
          </a:prstGeom>
        </p:spPr>
        <p:txBody>
          <a:bodyPr lIns="0" tIns="0" rIns="0" bIns="0" numCol="1" spcCol="360000"/>
          <a:lstStyle>
            <a:lvl1pPr marL="0" indent="0">
              <a:lnSpc>
                <a:spcPct val="110000"/>
              </a:lnSpc>
              <a:spcBef>
                <a:spcPts val="0"/>
              </a:spcBef>
              <a:spcAft>
                <a:spcPts val="0"/>
              </a:spcAft>
              <a:buNone/>
              <a:defRPr sz="1000" b="0"/>
            </a:lvl1pPr>
          </a:lstStyle>
          <a:p>
            <a:pPr lvl="0"/>
            <a:r>
              <a:rPr lang="en-US"/>
              <a:t>Lorem ipsum dolor sit </a:t>
            </a:r>
            <a:r>
              <a:rPr lang="en-US" err="1"/>
              <a:t>amet</a:t>
            </a:r>
            <a:r>
              <a:rPr lang="en-US"/>
              <a:t>, </a:t>
            </a:r>
            <a:r>
              <a:rPr lang="en-US" err="1"/>
              <a:t>adipiscing</a:t>
            </a:r>
            <a:r>
              <a:rPr lang="en-US"/>
              <a:t>.</a:t>
            </a:r>
          </a:p>
        </p:txBody>
      </p:sp>
    </p:spTree>
    <p:extLst>
      <p:ext uri="{BB962C8B-B14F-4D97-AF65-F5344CB8AC3E}">
        <p14:creationId xmlns:p14="http://schemas.microsoft.com/office/powerpoint/2010/main" val="155126759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Yksi kuva kuvatekstillä">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BF5ADAA-0DB7-458F-84D0-947B5788B8F6}"/>
              </a:ext>
            </a:extLst>
          </p:cNvPr>
          <p:cNvSpPr txBox="1"/>
          <p:nvPr userDrawn="1"/>
        </p:nvSpPr>
        <p:spPr>
          <a:xfrm>
            <a:off x="11307816" y="6562498"/>
            <a:ext cx="698909" cy="138499"/>
          </a:xfrm>
          <a:prstGeom prst="rect">
            <a:avLst/>
          </a:prstGeom>
          <a:noFill/>
        </p:spPr>
        <p:txBody>
          <a:bodyPr wrap="none" lIns="0" tIns="0" rIns="0" bIns="0" rtlCol="0">
            <a:spAutoFit/>
          </a:bodyPr>
          <a:lstStyle/>
          <a:p>
            <a:pPr algn="r"/>
            <a:r>
              <a:rPr lang="en-US" sz="900" b="1">
                <a:solidFill>
                  <a:srgbClr val="343D58"/>
                </a:solidFill>
                <a:latin typeface="Campton Book" panose="020B0004020102020203" pitchFamily="34" charset="0"/>
              </a:rPr>
              <a:t>linkdesign.fi</a:t>
            </a:r>
            <a:endParaRPr lang="fi-FI" sz="900" b="1">
              <a:solidFill>
                <a:srgbClr val="343D58"/>
              </a:solidFill>
              <a:latin typeface="Campton Book" panose="020B0004020102020203" pitchFamily="34" charset="0"/>
            </a:endParaRPr>
          </a:p>
        </p:txBody>
      </p:sp>
      <p:sp>
        <p:nvSpPr>
          <p:cNvPr id="33" name="Picture Placeholder 5">
            <a:extLst>
              <a:ext uri="{FF2B5EF4-FFF2-40B4-BE49-F238E27FC236}">
                <a16:creationId xmlns:a16="http://schemas.microsoft.com/office/drawing/2014/main" id="{EABA41EE-C1EB-4070-ACD7-F66C64ADFAAA}"/>
              </a:ext>
            </a:extLst>
          </p:cNvPr>
          <p:cNvSpPr>
            <a:spLocks noGrp="1"/>
          </p:cNvSpPr>
          <p:nvPr>
            <p:ph type="pic" sz="quarter" idx="12" hasCustomPrompt="1"/>
          </p:nvPr>
        </p:nvSpPr>
        <p:spPr>
          <a:xfrm>
            <a:off x="3643200" y="765175"/>
            <a:ext cx="7924913" cy="5327651"/>
          </a:xfrm>
          <a:prstGeom prst="rect">
            <a:avLst/>
          </a:prstGeom>
          <a:solidFill>
            <a:schemeClr val="bg1">
              <a:lumMod val="85000"/>
            </a:schemeClr>
          </a:solidFill>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500"/>
            </a:lvl1pPr>
          </a:lstStyle>
          <a:p>
            <a:r>
              <a:rPr lang="fi-FI"/>
              <a:t>Lisää kuva klikkaamalla ikonia</a:t>
            </a:r>
          </a:p>
        </p:txBody>
      </p:sp>
      <p:sp>
        <p:nvSpPr>
          <p:cNvPr id="34" name="Text Placeholder 9">
            <a:extLst>
              <a:ext uri="{FF2B5EF4-FFF2-40B4-BE49-F238E27FC236}">
                <a16:creationId xmlns:a16="http://schemas.microsoft.com/office/drawing/2014/main" id="{FAF78C05-DCAA-48F5-BAB8-F1D0A5E2C568}"/>
              </a:ext>
            </a:extLst>
          </p:cNvPr>
          <p:cNvSpPr>
            <a:spLocks noGrp="1"/>
          </p:cNvSpPr>
          <p:nvPr>
            <p:ph type="body" sz="quarter" idx="13" hasCustomPrompt="1"/>
          </p:nvPr>
        </p:nvSpPr>
        <p:spPr>
          <a:xfrm>
            <a:off x="612116" y="735782"/>
            <a:ext cx="2447925" cy="317878"/>
          </a:xfrm>
          <a:prstGeom prst="rect">
            <a:avLst/>
          </a:prstGeom>
        </p:spPr>
        <p:txBody>
          <a:bodyPr lIns="0" tIns="0" rIns="0" bIns="0"/>
          <a:lstStyle>
            <a:lvl1pPr marL="0" indent="0">
              <a:buNone/>
              <a:defRPr sz="2000" b="1">
                <a:solidFill>
                  <a:srgbClr val="ED3B56"/>
                </a:solidFill>
              </a:defRPr>
            </a:lvl1pPr>
          </a:lstStyle>
          <a:p>
            <a:pPr lvl="0"/>
            <a:r>
              <a:rPr lang="fi-FI"/>
              <a:t>01 OSION NIMI</a:t>
            </a:r>
          </a:p>
        </p:txBody>
      </p:sp>
      <p:sp>
        <p:nvSpPr>
          <p:cNvPr id="7" name="TextBox 6">
            <a:extLst>
              <a:ext uri="{FF2B5EF4-FFF2-40B4-BE49-F238E27FC236}">
                <a16:creationId xmlns:a16="http://schemas.microsoft.com/office/drawing/2014/main" id="{B4B05893-02D7-4770-89DA-9EECAF1EDE25}"/>
              </a:ext>
            </a:extLst>
          </p:cNvPr>
          <p:cNvSpPr txBox="1"/>
          <p:nvPr userDrawn="1"/>
        </p:nvSpPr>
        <p:spPr>
          <a:xfrm>
            <a:off x="182817" y="6562498"/>
            <a:ext cx="1025922" cy="138499"/>
          </a:xfrm>
          <a:prstGeom prst="rect">
            <a:avLst/>
          </a:prstGeom>
          <a:noFill/>
        </p:spPr>
        <p:txBody>
          <a:bodyPr wrap="none" lIns="0" tIns="0" rIns="0" bIns="0" rtlCol="0">
            <a:spAutoFit/>
          </a:bodyPr>
          <a:lstStyle/>
          <a:p>
            <a:pPr algn="l"/>
            <a:r>
              <a:rPr lang="en-US" sz="900" b="1">
                <a:solidFill>
                  <a:srgbClr val="343D58"/>
                </a:solidFill>
                <a:latin typeface="Campton Book" panose="020B0004020102020203" pitchFamily="34" charset="0"/>
              </a:rPr>
              <a:t>For the real world.</a:t>
            </a:r>
            <a:endParaRPr lang="fi-FI" sz="900" b="1">
              <a:solidFill>
                <a:srgbClr val="343D58"/>
              </a:solidFill>
              <a:latin typeface="Campton Book" panose="020B0004020102020203" pitchFamily="34" charset="0"/>
            </a:endParaRPr>
          </a:p>
        </p:txBody>
      </p:sp>
      <p:sp>
        <p:nvSpPr>
          <p:cNvPr id="8" name="Text Placeholder 9">
            <a:extLst>
              <a:ext uri="{FF2B5EF4-FFF2-40B4-BE49-F238E27FC236}">
                <a16:creationId xmlns:a16="http://schemas.microsoft.com/office/drawing/2014/main" id="{1390ACAF-C36B-4697-8166-1811B12A09B9}"/>
              </a:ext>
            </a:extLst>
          </p:cNvPr>
          <p:cNvSpPr>
            <a:spLocks noGrp="1"/>
          </p:cNvSpPr>
          <p:nvPr>
            <p:ph type="body" sz="quarter" idx="14" hasCustomPrompt="1"/>
          </p:nvPr>
        </p:nvSpPr>
        <p:spPr>
          <a:xfrm>
            <a:off x="612116" y="5300531"/>
            <a:ext cx="2447925" cy="843992"/>
          </a:xfrm>
          <a:prstGeom prst="rect">
            <a:avLst/>
          </a:prstGeom>
        </p:spPr>
        <p:txBody>
          <a:bodyPr lIns="0" tIns="0" rIns="0" bIns="0" numCol="1" spcCol="360000"/>
          <a:lstStyle>
            <a:lvl1pPr marL="0" indent="0">
              <a:lnSpc>
                <a:spcPct val="110000"/>
              </a:lnSpc>
              <a:spcBef>
                <a:spcPts val="0"/>
              </a:spcBef>
              <a:spcAft>
                <a:spcPts val="0"/>
              </a:spcAft>
              <a:buNone/>
              <a:defRPr sz="1000" b="0"/>
            </a:lvl1pPr>
          </a:lstStyle>
          <a:p>
            <a:pPr lvl="0"/>
            <a:r>
              <a:rPr lang="en-US" err="1"/>
              <a:t>Rajaa</a:t>
            </a:r>
            <a:r>
              <a:rPr lang="en-US"/>
              <a:t> </a:t>
            </a:r>
            <a:r>
              <a:rPr lang="en-US" err="1"/>
              <a:t>teksti</a:t>
            </a:r>
            <a:r>
              <a:rPr lang="en-US"/>
              <a:t> </a:t>
            </a:r>
            <a:r>
              <a:rPr lang="en-US" err="1"/>
              <a:t>kuvan</a:t>
            </a:r>
            <a:r>
              <a:rPr lang="en-US"/>
              <a:t> </a:t>
            </a:r>
            <a:r>
              <a:rPr lang="en-US" err="1"/>
              <a:t>alareunan</a:t>
            </a:r>
            <a:r>
              <a:rPr lang="en-US"/>
              <a:t> </a:t>
            </a:r>
            <a:r>
              <a:rPr lang="en-US" err="1"/>
              <a:t>tasalle</a:t>
            </a:r>
            <a:r>
              <a:rPr lang="en-US"/>
              <a:t>. Lorem ipsum dolor sit </a:t>
            </a:r>
            <a:r>
              <a:rPr lang="en-US" err="1"/>
              <a:t>amet</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volutpveniam</a:t>
            </a:r>
            <a:r>
              <a:rPr lang="en-US"/>
              <a:t>, </a:t>
            </a:r>
            <a:r>
              <a:rPr lang="en-US" err="1"/>
              <a:t>quis</a:t>
            </a:r>
            <a:r>
              <a:rPr lang="en-US"/>
              <a:t>.</a:t>
            </a:r>
          </a:p>
        </p:txBody>
      </p:sp>
    </p:spTree>
    <p:extLst>
      <p:ext uri="{BB962C8B-B14F-4D97-AF65-F5344CB8AC3E}">
        <p14:creationId xmlns:p14="http://schemas.microsoft.com/office/powerpoint/2010/main" val="322841214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Kolme kuvaa kuvatekstillä A">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BF5ADAA-0DB7-458F-84D0-947B5788B8F6}"/>
              </a:ext>
            </a:extLst>
          </p:cNvPr>
          <p:cNvSpPr txBox="1"/>
          <p:nvPr userDrawn="1"/>
        </p:nvSpPr>
        <p:spPr>
          <a:xfrm>
            <a:off x="11307816" y="6562498"/>
            <a:ext cx="698909" cy="138499"/>
          </a:xfrm>
          <a:prstGeom prst="rect">
            <a:avLst/>
          </a:prstGeom>
          <a:noFill/>
        </p:spPr>
        <p:txBody>
          <a:bodyPr wrap="none" lIns="0" tIns="0" rIns="0" bIns="0" rtlCol="0">
            <a:spAutoFit/>
          </a:bodyPr>
          <a:lstStyle/>
          <a:p>
            <a:pPr algn="r"/>
            <a:r>
              <a:rPr lang="en-US" sz="900" b="1">
                <a:solidFill>
                  <a:srgbClr val="343D58"/>
                </a:solidFill>
                <a:latin typeface="Campton Book" panose="020B0004020102020203" pitchFamily="34" charset="0"/>
              </a:rPr>
              <a:t>linkdesign.fi</a:t>
            </a:r>
            <a:endParaRPr lang="fi-FI" sz="900" b="1">
              <a:solidFill>
                <a:srgbClr val="343D58"/>
              </a:solidFill>
              <a:latin typeface="Campton Book" panose="020B0004020102020203" pitchFamily="34" charset="0"/>
            </a:endParaRPr>
          </a:p>
        </p:txBody>
      </p:sp>
      <p:sp>
        <p:nvSpPr>
          <p:cNvPr id="6" name="Picture Placeholder 5">
            <a:extLst>
              <a:ext uri="{FF2B5EF4-FFF2-40B4-BE49-F238E27FC236}">
                <a16:creationId xmlns:a16="http://schemas.microsoft.com/office/drawing/2014/main" id="{06619D18-C88D-4E73-81E6-AD7EA7ADB626}"/>
              </a:ext>
            </a:extLst>
          </p:cNvPr>
          <p:cNvSpPr>
            <a:spLocks noGrp="1"/>
          </p:cNvSpPr>
          <p:nvPr>
            <p:ph type="pic" sz="quarter" idx="10" hasCustomPrompt="1"/>
          </p:nvPr>
        </p:nvSpPr>
        <p:spPr>
          <a:xfrm>
            <a:off x="7640958" y="765174"/>
            <a:ext cx="3927156" cy="2622550"/>
          </a:xfrm>
          <a:prstGeom prst="rect">
            <a:avLst/>
          </a:prstGeom>
          <a:solidFill>
            <a:schemeClr val="bg1">
              <a:lumMod val="85000"/>
            </a:schemeClr>
          </a:solidFill>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500"/>
            </a:lvl1pPr>
          </a:lstStyle>
          <a:p>
            <a:r>
              <a:rPr lang="fi-FI"/>
              <a:t>Lisää kuva klikkaamalla ikonia</a:t>
            </a:r>
          </a:p>
        </p:txBody>
      </p:sp>
      <p:sp>
        <p:nvSpPr>
          <p:cNvPr id="5" name="Picture Placeholder 5">
            <a:extLst>
              <a:ext uri="{FF2B5EF4-FFF2-40B4-BE49-F238E27FC236}">
                <a16:creationId xmlns:a16="http://schemas.microsoft.com/office/drawing/2014/main" id="{3F86761E-A15F-4BAF-8818-432281B22D0E}"/>
              </a:ext>
            </a:extLst>
          </p:cNvPr>
          <p:cNvSpPr>
            <a:spLocks noGrp="1"/>
          </p:cNvSpPr>
          <p:nvPr>
            <p:ph type="pic" sz="quarter" idx="11" hasCustomPrompt="1"/>
          </p:nvPr>
        </p:nvSpPr>
        <p:spPr>
          <a:xfrm>
            <a:off x="3643200" y="765175"/>
            <a:ext cx="3915208" cy="2622550"/>
          </a:xfrm>
          <a:prstGeom prst="rect">
            <a:avLst/>
          </a:prstGeom>
          <a:solidFill>
            <a:schemeClr val="bg1">
              <a:lumMod val="85000"/>
            </a:schemeClr>
          </a:solidFill>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500"/>
            </a:lvl1pPr>
          </a:lstStyle>
          <a:p>
            <a:r>
              <a:rPr lang="fi-FI"/>
              <a:t>Lisää kuva klikkaamalla ikonia</a:t>
            </a:r>
          </a:p>
        </p:txBody>
      </p:sp>
      <p:sp>
        <p:nvSpPr>
          <p:cNvPr id="33" name="Picture Placeholder 5">
            <a:extLst>
              <a:ext uri="{FF2B5EF4-FFF2-40B4-BE49-F238E27FC236}">
                <a16:creationId xmlns:a16="http://schemas.microsoft.com/office/drawing/2014/main" id="{EABA41EE-C1EB-4070-ACD7-F66C64ADFAAA}"/>
              </a:ext>
            </a:extLst>
          </p:cNvPr>
          <p:cNvSpPr>
            <a:spLocks noGrp="1"/>
          </p:cNvSpPr>
          <p:nvPr>
            <p:ph type="pic" sz="quarter" idx="12" hasCustomPrompt="1"/>
          </p:nvPr>
        </p:nvSpPr>
        <p:spPr>
          <a:xfrm>
            <a:off x="3643200" y="3470276"/>
            <a:ext cx="7924913" cy="2622550"/>
          </a:xfrm>
          <a:prstGeom prst="rect">
            <a:avLst/>
          </a:prstGeom>
          <a:solidFill>
            <a:schemeClr val="bg1">
              <a:lumMod val="85000"/>
            </a:schemeClr>
          </a:solidFill>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500"/>
            </a:lvl1pPr>
          </a:lstStyle>
          <a:p>
            <a:r>
              <a:rPr lang="fi-FI"/>
              <a:t>Lisää kuva klikkaamalla ikonia</a:t>
            </a:r>
          </a:p>
        </p:txBody>
      </p:sp>
      <p:sp>
        <p:nvSpPr>
          <p:cNvPr id="34" name="Text Placeholder 9">
            <a:extLst>
              <a:ext uri="{FF2B5EF4-FFF2-40B4-BE49-F238E27FC236}">
                <a16:creationId xmlns:a16="http://schemas.microsoft.com/office/drawing/2014/main" id="{FAF78C05-DCAA-48F5-BAB8-F1D0A5E2C568}"/>
              </a:ext>
            </a:extLst>
          </p:cNvPr>
          <p:cNvSpPr>
            <a:spLocks noGrp="1"/>
          </p:cNvSpPr>
          <p:nvPr>
            <p:ph type="body" sz="quarter" idx="13" hasCustomPrompt="1"/>
          </p:nvPr>
        </p:nvSpPr>
        <p:spPr>
          <a:xfrm>
            <a:off x="612116" y="735782"/>
            <a:ext cx="2447925" cy="317878"/>
          </a:xfrm>
          <a:prstGeom prst="rect">
            <a:avLst/>
          </a:prstGeom>
        </p:spPr>
        <p:txBody>
          <a:bodyPr lIns="0" tIns="0" rIns="0" bIns="0"/>
          <a:lstStyle>
            <a:lvl1pPr marL="0" indent="0">
              <a:buNone/>
              <a:defRPr sz="2000" b="1">
                <a:solidFill>
                  <a:srgbClr val="ED3B56"/>
                </a:solidFill>
              </a:defRPr>
            </a:lvl1pPr>
          </a:lstStyle>
          <a:p>
            <a:pPr lvl="0"/>
            <a:r>
              <a:rPr lang="fi-FI"/>
              <a:t>01 OSION NIMI</a:t>
            </a:r>
          </a:p>
        </p:txBody>
      </p:sp>
      <p:sp>
        <p:nvSpPr>
          <p:cNvPr id="9" name="TextBox 8">
            <a:extLst>
              <a:ext uri="{FF2B5EF4-FFF2-40B4-BE49-F238E27FC236}">
                <a16:creationId xmlns:a16="http://schemas.microsoft.com/office/drawing/2014/main" id="{BEE6F68D-F2BE-4047-A6D7-9540C879C722}"/>
              </a:ext>
            </a:extLst>
          </p:cNvPr>
          <p:cNvSpPr txBox="1"/>
          <p:nvPr userDrawn="1"/>
        </p:nvSpPr>
        <p:spPr>
          <a:xfrm>
            <a:off x="182817" y="6562498"/>
            <a:ext cx="1025922" cy="138499"/>
          </a:xfrm>
          <a:prstGeom prst="rect">
            <a:avLst/>
          </a:prstGeom>
          <a:noFill/>
        </p:spPr>
        <p:txBody>
          <a:bodyPr wrap="none" lIns="0" tIns="0" rIns="0" bIns="0" rtlCol="0">
            <a:spAutoFit/>
          </a:bodyPr>
          <a:lstStyle/>
          <a:p>
            <a:pPr algn="l"/>
            <a:r>
              <a:rPr lang="en-US" sz="900" b="1">
                <a:solidFill>
                  <a:srgbClr val="343D58"/>
                </a:solidFill>
                <a:latin typeface="Campton Book" panose="020B0004020102020203" pitchFamily="34" charset="0"/>
              </a:rPr>
              <a:t>For the real world.</a:t>
            </a:r>
            <a:endParaRPr lang="fi-FI" sz="900" b="1">
              <a:solidFill>
                <a:srgbClr val="343D58"/>
              </a:solidFill>
              <a:latin typeface="Campton Book" panose="020B0004020102020203" pitchFamily="34" charset="0"/>
            </a:endParaRPr>
          </a:p>
        </p:txBody>
      </p:sp>
      <p:sp>
        <p:nvSpPr>
          <p:cNvPr id="10" name="Text Placeholder 9">
            <a:extLst>
              <a:ext uri="{FF2B5EF4-FFF2-40B4-BE49-F238E27FC236}">
                <a16:creationId xmlns:a16="http://schemas.microsoft.com/office/drawing/2014/main" id="{199FE5B4-967B-434F-8C91-DDBE305842F6}"/>
              </a:ext>
            </a:extLst>
          </p:cNvPr>
          <p:cNvSpPr>
            <a:spLocks noGrp="1"/>
          </p:cNvSpPr>
          <p:nvPr>
            <p:ph type="body" sz="quarter" idx="14" hasCustomPrompt="1"/>
          </p:nvPr>
        </p:nvSpPr>
        <p:spPr>
          <a:xfrm>
            <a:off x="612116" y="5300531"/>
            <a:ext cx="2447925" cy="843992"/>
          </a:xfrm>
          <a:prstGeom prst="rect">
            <a:avLst/>
          </a:prstGeom>
        </p:spPr>
        <p:txBody>
          <a:bodyPr lIns="0" tIns="0" rIns="0" bIns="0" numCol="1" spcCol="360000"/>
          <a:lstStyle>
            <a:lvl1pPr marL="0" indent="0">
              <a:lnSpc>
                <a:spcPct val="110000"/>
              </a:lnSpc>
              <a:spcBef>
                <a:spcPts val="0"/>
              </a:spcBef>
              <a:spcAft>
                <a:spcPts val="0"/>
              </a:spcAft>
              <a:buNone/>
              <a:defRPr sz="1000" b="0"/>
            </a:lvl1pPr>
          </a:lstStyle>
          <a:p>
            <a:pPr lvl="0"/>
            <a:r>
              <a:rPr lang="en-US" err="1"/>
              <a:t>Rajaa</a:t>
            </a:r>
            <a:r>
              <a:rPr lang="en-US"/>
              <a:t> </a:t>
            </a:r>
            <a:r>
              <a:rPr lang="en-US" err="1"/>
              <a:t>teksti</a:t>
            </a:r>
            <a:r>
              <a:rPr lang="en-US"/>
              <a:t> </a:t>
            </a:r>
            <a:r>
              <a:rPr lang="en-US" err="1"/>
              <a:t>kuvan</a:t>
            </a:r>
            <a:r>
              <a:rPr lang="en-US"/>
              <a:t> </a:t>
            </a:r>
            <a:r>
              <a:rPr lang="en-US" err="1"/>
              <a:t>alareunan</a:t>
            </a:r>
            <a:r>
              <a:rPr lang="en-US"/>
              <a:t> </a:t>
            </a:r>
            <a:r>
              <a:rPr lang="en-US" err="1"/>
              <a:t>tasalle</a:t>
            </a:r>
            <a:r>
              <a:rPr lang="en-US"/>
              <a:t>. Lorem ipsum dolor sit </a:t>
            </a:r>
            <a:r>
              <a:rPr lang="en-US" err="1"/>
              <a:t>amet</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volutpveniam</a:t>
            </a:r>
            <a:r>
              <a:rPr lang="en-US"/>
              <a:t>, </a:t>
            </a:r>
            <a:r>
              <a:rPr lang="en-US" err="1"/>
              <a:t>quis</a:t>
            </a:r>
            <a:r>
              <a:rPr lang="en-US"/>
              <a:t>.</a:t>
            </a:r>
          </a:p>
        </p:txBody>
      </p:sp>
    </p:spTree>
    <p:extLst>
      <p:ext uri="{BB962C8B-B14F-4D97-AF65-F5344CB8AC3E}">
        <p14:creationId xmlns:p14="http://schemas.microsoft.com/office/powerpoint/2010/main" val="364087614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_Kolme kuvaa kuvatekstillä A">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BF5ADAA-0DB7-458F-84D0-947B5788B8F6}"/>
              </a:ext>
            </a:extLst>
          </p:cNvPr>
          <p:cNvSpPr txBox="1"/>
          <p:nvPr userDrawn="1"/>
        </p:nvSpPr>
        <p:spPr>
          <a:xfrm>
            <a:off x="11307816" y="6562498"/>
            <a:ext cx="698909" cy="138499"/>
          </a:xfrm>
          <a:prstGeom prst="rect">
            <a:avLst/>
          </a:prstGeom>
          <a:noFill/>
        </p:spPr>
        <p:txBody>
          <a:bodyPr wrap="none" lIns="0" tIns="0" rIns="0" bIns="0" rtlCol="0">
            <a:spAutoFit/>
          </a:bodyPr>
          <a:lstStyle/>
          <a:p>
            <a:pPr algn="r"/>
            <a:r>
              <a:rPr lang="en-US" sz="900" b="1">
                <a:solidFill>
                  <a:srgbClr val="343D58"/>
                </a:solidFill>
                <a:latin typeface="Campton Book" panose="020B0004020102020203" pitchFamily="34" charset="0"/>
              </a:rPr>
              <a:t>linkdesign.fi</a:t>
            </a:r>
            <a:endParaRPr lang="fi-FI" sz="900" b="1">
              <a:solidFill>
                <a:srgbClr val="343D58"/>
              </a:solidFill>
              <a:latin typeface="Campton Book" panose="020B0004020102020203" pitchFamily="34" charset="0"/>
            </a:endParaRPr>
          </a:p>
        </p:txBody>
      </p:sp>
      <p:sp>
        <p:nvSpPr>
          <p:cNvPr id="6" name="Picture Placeholder 5">
            <a:extLst>
              <a:ext uri="{FF2B5EF4-FFF2-40B4-BE49-F238E27FC236}">
                <a16:creationId xmlns:a16="http://schemas.microsoft.com/office/drawing/2014/main" id="{06619D18-C88D-4E73-81E6-AD7EA7ADB626}"/>
              </a:ext>
            </a:extLst>
          </p:cNvPr>
          <p:cNvSpPr>
            <a:spLocks noGrp="1"/>
          </p:cNvSpPr>
          <p:nvPr>
            <p:ph type="pic" sz="quarter" idx="10" hasCustomPrompt="1"/>
          </p:nvPr>
        </p:nvSpPr>
        <p:spPr>
          <a:xfrm>
            <a:off x="4621646" y="765174"/>
            <a:ext cx="3927156" cy="2622550"/>
          </a:xfrm>
          <a:prstGeom prst="rect">
            <a:avLst/>
          </a:prstGeom>
          <a:solidFill>
            <a:schemeClr val="bg1">
              <a:lumMod val="85000"/>
            </a:schemeClr>
          </a:solidFill>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500"/>
            </a:lvl1pPr>
          </a:lstStyle>
          <a:p>
            <a:r>
              <a:rPr lang="fi-FI"/>
              <a:t>Lisää kuva klikkaamalla ikonia</a:t>
            </a:r>
          </a:p>
        </p:txBody>
      </p:sp>
      <p:sp>
        <p:nvSpPr>
          <p:cNvPr id="5" name="Picture Placeholder 5">
            <a:extLst>
              <a:ext uri="{FF2B5EF4-FFF2-40B4-BE49-F238E27FC236}">
                <a16:creationId xmlns:a16="http://schemas.microsoft.com/office/drawing/2014/main" id="{3F86761E-A15F-4BAF-8818-432281B22D0E}"/>
              </a:ext>
            </a:extLst>
          </p:cNvPr>
          <p:cNvSpPr>
            <a:spLocks noGrp="1"/>
          </p:cNvSpPr>
          <p:nvPr>
            <p:ph type="pic" sz="quarter" idx="11" hasCustomPrompt="1"/>
          </p:nvPr>
        </p:nvSpPr>
        <p:spPr>
          <a:xfrm>
            <a:off x="623888" y="765175"/>
            <a:ext cx="3915208" cy="2622550"/>
          </a:xfrm>
          <a:prstGeom prst="rect">
            <a:avLst/>
          </a:prstGeom>
          <a:solidFill>
            <a:schemeClr val="bg1">
              <a:lumMod val="85000"/>
            </a:schemeClr>
          </a:solidFill>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500"/>
            </a:lvl1pPr>
          </a:lstStyle>
          <a:p>
            <a:r>
              <a:rPr lang="fi-FI"/>
              <a:t>Lisää kuva klikkaamalla ikonia</a:t>
            </a:r>
          </a:p>
        </p:txBody>
      </p:sp>
      <p:sp>
        <p:nvSpPr>
          <p:cNvPr id="33" name="Picture Placeholder 5">
            <a:extLst>
              <a:ext uri="{FF2B5EF4-FFF2-40B4-BE49-F238E27FC236}">
                <a16:creationId xmlns:a16="http://schemas.microsoft.com/office/drawing/2014/main" id="{EABA41EE-C1EB-4070-ACD7-F66C64ADFAAA}"/>
              </a:ext>
            </a:extLst>
          </p:cNvPr>
          <p:cNvSpPr>
            <a:spLocks noGrp="1"/>
          </p:cNvSpPr>
          <p:nvPr>
            <p:ph type="pic" sz="quarter" idx="12" hasCustomPrompt="1"/>
          </p:nvPr>
        </p:nvSpPr>
        <p:spPr>
          <a:xfrm>
            <a:off x="623888" y="3470276"/>
            <a:ext cx="7924913" cy="2622550"/>
          </a:xfrm>
          <a:prstGeom prst="rect">
            <a:avLst/>
          </a:prstGeom>
          <a:solidFill>
            <a:schemeClr val="bg1">
              <a:lumMod val="85000"/>
            </a:schemeClr>
          </a:solidFill>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500"/>
            </a:lvl1pPr>
          </a:lstStyle>
          <a:p>
            <a:r>
              <a:rPr lang="fi-FI"/>
              <a:t>Lisää kuva klikkaamalla ikonia</a:t>
            </a:r>
          </a:p>
        </p:txBody>
      </p:sp>
      <p:sp>
        <p:nvSpPr>
          <p:cNvPr id="34" name="Text Placeholder 9">
            <a:extLst>
              <a:ext uri="{FF2B5EF4-FFF2-40B4-BE49-F238E27FC236}">
                <a16:creationId xmlns:a16="http://schemas.microsoft.com/office/drawing/2014/main" id="{FAF78C05-DCAA-48F5-BAB8-F1D0A5E2C568}"/>
              </a:ext>
            </a:extLst>
          </p:cNvPr>
          <p:cNvSpPr>
            <a:spLocks noGrp="1"/>
          </p:cNvSpPr>
          <p:nvPr>
            <p:ph type="body" sz="quarter" idx="13" hasCustomPrompt="1"/>
          </p:nvPr>
        </p:nvSpPr>
        <p:spPr>
          <a:xfrm>
            <a:off x="8843705" y="735782"/>
            <a:ext cx="2447925" cy="317878"/>
          </a:xfrm>
          <a:prstGeom prst="rect">
            <a:avLst/>
          </a:prstGeom>
        </p:spPr>
        <p:txBody>
          <a:bodyPr lIns="0" tIns="0" rIns="0" bIns="0"/>
          <a:lstStyle>
            <a:lvl1pPr marL="0" indent="0">
              <a:buNone/>
              <a:defRPr sz="2000" b="1">
                <a:solidFill>
                  <a:srgbClr val="ED3B56"/>
                </a:solidFill>
              </a:defRPr>
            </a:lvl1pPr>
          </a:lstStyle>
          <a:p>
            <a:pPr lvl="0"/>
            <a:r>
              <a:rPr lang="fi-FI"/>
              <a:t>01 OSION NIMI</a:t>
            </a:r>
          </a:p>
        </p:txBody>
      </p:sp>
      <p:sp>
        <p:nvSpPr>
          <p:cNvPr id="9" name="TextBox 8">
            <a:extLst>
              <a:ext uri="{FF2B5EF4-FFF2-40B4-BE49-F238E27FC236}">
                <a16:creationId xmlns:a16="http://schemas.microsoft.com/office/drawing/2014/main" id="{50321307-6816-4710-87B8-667D7C1A1098}"/>
              </a:ext>
            </a:extLst>
          </p:cNvPr>
          <p:cNvSpPr txBox="1"/>
          <p:nvPr userDrawn="1"/>
        </p:nvSpPr>
        <p:spPr>
          <a:xfrm>
            <a:off x="182817" y="6562498"/>
            <a:ext cx="1025922" cy="138499"/>
          </a:xfrm>
          <a:prstGeom prst="rect">
            <a:avLst/>
          </a:prstGeom>
          <a:noFill/>
        </p:spPr>
        <p:txBody>
          <a:bodyPr wrap="none" lIns="0" tIns="0" rIns="0" bIns="0" rtlCol="0">
            <a:spAutoFit/>
          </a:bodyPr>
          <a:lstStyle/>
          <a:p>
            <a:pPr algn="l"/>
            <a:r>
              <a:rPr lang="en-US" sz="900" b="1">
                <a:solidFill>
                  <a:srgbClr val="343D58"/>
                </a:solidFill>
                <a:latin typeface="Campton Book" panose="020B0004020102020203" pitchFamily="34" charset="0"/>
              </a:rPr>
              <a:t>For the real world.</a:t>
            </a:r>
            <a:endParaRPr lang="fi-FI" sz="900" b="1">
              <a:solidFill>
                <a:srgbClr val="343D58"/>
              </a:solidFill>
              <a:latin typeface="Campton Book" panose="020B0004020102020203" pitchFamily="34" charset="0"/>
            </a:endParaRPr>
          </a:p>
        </p:txBody>
      </p:sp>
      <p:sp>
        <p:nvSpPr>
          <p:cNvPr id="10" name="Text Placeholder 9">
            <a:extLst>
              <a:ext uri="{FF2B5EF4-FFF2-40B4-BE49-F238E27FC236}">
                <a16:creationId xmlns:a16="http://schemas.microsoft.com/office/drawing/2014/main" id="{B3435F9E-B5C3-4B84-AF11-231F39C67561}"/>
              </a:ext>
            </a:extLst>
          </p:cNvPr>
          <p:cNvSpPr>
            <a:spLocks noGrp="1"/>
          </p:cNvSpPr>
          <p:nvPr>
            <p:ph type="body" sz="quarter" idx="14" hasCustomPrompt="1"/>
          </p:nvPr>
        </p:nvSpPr>
        <p:spPr>
          <a:xfrm>
            <a:off x="8845832" y="5300531"/>
            <a:ext cx="2447925" cy="843992"/>
          </a:xfrm>
          <a:prstGeom prst="rect">
            <a:avLst/>
          </a:prstGeom>
        </p:spPr>
        <p:txBody>
          <a:bodyPr lIns="0" tIns="0" rIns="0" bIns="0" numCol="1" spcCol="360000"/>
          <a:lstStyle>
            <a:lvl1pPr marL="0" indent="0">
              <a:lnSpc>
                <a:spcPct val="110000"/>
              </a:lnSpc>
              <a:spcBef>
                <a:spcPts val="0"/>
              </a:spcBef>
              <a:spcAft>
                <a:spcPts val="0"/>
              </a:spcAft>
              <a:buNone/>
              <a:defRPr sz="1000" b="0"/>
            </a:lvl1pPr>
          </a:lstStyle>
          <a:p>
            <a:pPr lvl="0"/>
            <a:r>
              <a:rPr lang="en-US" err="1"/>
              <a:t>Rajaa</a:t>
            </a:r>
            <a:r>
              <a:rPr lang="en-US"/>
              <a:t> </a:t>
            </a:r>
            <a:r>
              <a:rPr lang="en-US" err="1"/>
              <a:t>teksti</a:t>
            </a:r>
            <a:r>
              <a:rPr lang="en-US"/>
              <a:t> </a:t>
            </a:r>
            <a:r>
              <a:rPr lang="en-US" err="1"/>
              <a:t>kuvan</a:t>
            </a:r>
            <a:r>
              <a:rPr lang="en-US"/>
              <a:t> </a:t>
            </a:r>
            <a:r>
              <a:rPr lang="en-US" err="1"/>
              <a:t>alareunan</a:t>
            </a:r>
            <a:r>
              <a:rPr lang="en-US"/>
              <a:t> </a:t>
            </a:r>
            <a:r>
              <a:rPr lang="en-US" err="1"/>
              <a:t>tasalle</a:t>
            </a:r>
            <a:r>
              <a:rPr lang="en-US"/>
              <a:t>. Lorem ipsum dolor sit </a:t>
            </a:r>
            <a:r>
              <a:rPr lang="en-US" err="1"/>
              <a:t>amet</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volutpveniam</a:t>
            </a:r>
            <a:r>
              <a:rPr lang="en-US"/>
              <a:t>, </a:t>
            </a:r>
            <a:r>
              <a:rPr lang="en-US" err="1"/>
              <a:t>quis</a:t>
            </a:r>
            <a:r>
              <a:rPr lang="en-US"/>
              <a:t>.</a:t>
            </a:r>
          </a:p>
        </p:txBody>
      </p:sp>
    </p:spTree>
    <p:extLst>
      <p:ext uri="{BB962C8B-B14F-4D97-AF65-F5344CB8AC3E}">
        <p14:creationId xmlns:p14="http://schemas.microsoft.com/office/powerpoint/2010/main" val="156604849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Kolme kuvaa B">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BF5ADAA-0DB7-458F-84D0-947B5788B8F6}"/>
              </a:ext>
            </a:extLst>
          </p:cNvPr>
          <p:cNvSpPr txBox="1"/>
          <p:nvPr userDrawn="1"/>
        </p:nvSpPr>
        <p:spPr>
          <a:xfrm>
            <a:off x="11307816" y="6562498"/>
            <a:ext cx="698909" cy="138499"/>
          </a:xfrm>
          <a:prstGeom prst="rect">
            <a:avLst/>
          </a:prstGeom>
          <a:noFill/>
        </p:spPr>
        <p:txBody>
          <a:bodyPr wrap="none" lIns="0" tIns="0" rIns="0" bIns="0" rtlCol="0">
            <a:spAutoFit/>
          </a:bodyPr>
          <a:lstStyle/>
          <a:p>
            <a:pPr algn="r"/>
            <a:r>
              <a:rPr lang="en-US" sz="900" b="1">
                <a:solidFill>
                  <a:srgbClr val="343D58"/>
                </a:solidFill>
                <a:latin typeface="Campton Book" panose="020B0004020102020203" pitchFamily="34" charset="0"/>
              </a:rPr>
              <a:t>linkdesign.fi</a:t>
            </a:r>
            <a:endParaRPr lang="fi-FI" sz="900" b="1">
              <a:solidFill>
                <a:srgbClr val="343D58"/>
              </a:solidFill>
              <a:latin typeface="Campton Book" panose="020B0004020102020203" pitchFamily="34" charset="0"/>
            </a:endParaRPr>
          </a:p>
        </p:txBody>
      </p:sp>
      <p:sp>
        <p:nvSpPr>
          <p:cNvPr id="6" name="Picture Placeholder 5">
            <a:extLst>
              <a:ext uri="{FF2B5EF4-FFF2-40B4-BE49-F238E27FC236}">
                <a16:creationId xmlns:a16="http://schemas.microsoft.com/office/drawing/2014/main" id="{06619D18-C88D-4E73-81E6-AD7EA7ADB626}"/>
              </a:ext>
            </a:extLst>
          </p:cNvPr>
          <p:cNvSpPr>
            <a:spLocks noGrp="1"/>
          </p:cNvSpPr>
          <p:nvPr>
            <p:ph type="pic" sz="quarter" idx="10" hasCustomPrompt="1"/>
          </p:nvPr>
        </p:nvSpPr>
        <p:spPr>
          <a:xfrm>
            <a:off x="623888" y="1137037"/>
            <a:ext cx="6613525" cy="4955788"/>
          </a:xfrm>
          <a:prstGeom prst="rect">
            <a:avLst/>
          </a:prstGeom>
          <a:solidFill>
            <a:schemeClr val="bg1">
              <a:lumMod val="85000"/>
            </a:schemeClr>
          </a:solidFill>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500"/>
            </a:lvl1pPr>
          </a:lstStyle>
          <a:p>
            <a:r>
              <a:rPr lang="fi-FI"/>
              <a:t>Lisää kuva klikkaamalla ikonia</a:t>
            </a:r>
          </a:p>
        </p:txBody>
      </p:sp>
      <p:sp>
        <p:nvSpPr>
          <p:cNvPr id="5" name="Picture Placeholder 5">
            <a:extLst>
              <a:ext uri="{FF2B5EF4-FFF2-40B4-BE49-F238E27FC236}">
                <a16:creationId xmlns:a16="http://schemas.microsoft.com/office/drawing/2014/main" id="{3F86761E-A15F-4BAF-8818-432281B22D0E}"/>
              </a:ext>
            </a:extLst>
          </p:cNvPr>
          <p:cNvSpPr>
            <a:spLocks noGrp="1"/>
          </p:cNvSpPr>
          <p:nvPr>
            <p:ph type="pic" sz="quarter" idx="11" hasCustomPrompt="1"/>
          </p:nvPr>
        </p:nvSpPr>
        <p:spPr>
          <a:xfrm>
            <a:off x="7319963" y="1137037"/>
            <a:ext cx="4256087" cy="2436619"/>
          </a:xfrm>
          <a:prstGeom prst="rect">
            <a:avLst/>
          </a:prstGeom>
          <a:solidFill>
            <a:schemeClr val="bg1">
              <a:lumMod val="85000"/>
            </a:schemeClr>
          </a:solidFill>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500"/>
            </a:lvl1pPr>
          </a:lstStyle>
          <a:p>
            <a:r>
              <a:rPr lang="fi-FI"/>
              <a:t>Lisää kuva klikkaamalla ikonia</a:t>
            </a:r>
          </a:p>
        </p:txBody>
      </p:sp>
      <p:sp>
        <p:nvSpPr>
          <p:cNvPr id="37" name="Text Placeholder 9">
            <a:extLst>
              <a:ext uri="{FF2B5EF4-FFF2-40B4-BE49-F238E27FC236}">
                <a16:creationId xmlns:a16="http://schemas.microsoft.com/office/drawing/2014/main" id="{296D14D4-345A-49B5-A595-CE74910BC0F6}"/>
              </a:ext>
            </a:extLst>
          </p:cNvPr>
          <p:cNvSpPr>
            <a:spLocks noGrp="1"/>
          </p:cNvSpPr>
          <p:nvPr>
            <p:ph type="body" sz="quarter" idx="13" hasCustomPrompt="1"/>
          </p:nvPr>
        </p:nvSpPr>
        <p:spPr>
          <a:xfrm>
            <a:off x="612116" y="747003"/>
            <a:ext cx="2447925" cy="317878"/>
          </a:xfrm>
          <a:prstGeom prst="rect">
            <a:avLst/>
          </a:prstGeom>
        </p:spPr>
        <p:txBody>
          <a:bodyPr lIns="0" tIns="0" rIns="0" bIns="0"/>
          <a:lstStyle>
            <a:lvl1pPr marL="0" indent="0">
              <a:buNone/>
              <a:defRPr sz="1500" b="1">
                <a:solidFill>
                  <a:srgbClr val="ED3B56"/>
                </a:solidFill>
              </a:defRPr>
            </a:lvl1pPr>
          </a:lstStyle>
          <a:p>
            <a:pPr lvl="0"/>
            <a:r>
              <a:rPr lang="fi-FI"/>
              <a:t>01 OSION NIMI</a:t>
            </a:r>
          </a:p>
        </p:txBody>
      </p:sp>
      <p:sp>
        <p:nvSpPr>
          <p:cNvPr id="34" name="Picture Placeholder 5">
            <a:extLst>
              <a:ext uri="{FF2B5EF4-FFF2-40B4-BE49-F238E27FC236}">
                <a16:creationId xmlns:a16="http://schemas.microsoft.com/office/drawing/2014/main" id="{FE0E42F5-622B-4543-A48B-CB75AC0F6A59}"/>
              </a:ext>
            </a:extLst>
          </p:cNvPr>
          <p:cNvSpPr>
            <a:spLocks noGrp="1"/>
          </p:cNvSpPr>
          <p:nvPr>
            <p:ph type="pic" sz="quarter" idx="14" hasCustomPrompt="1"/>
          </p:nvPr>
        </p:nvSpPr>
        <p:spPr>
          <a:xfrm>
            <a:off x="7319963" y="3660969"/>
            <a:ext cx="4256087" cy="2436619"/>
          </a:xfrm>
          <a:prstGeom prst="rect">
            <a:avLst/>
          </a:prstGeom>
          <a:solidFill>
            <a:schemeClr val="bg1">
              <a:lumMod val="85000"/>
            </a:schemeClr>
          </a:solidFill>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500"/>
            </a:lvl1pPr>
          </a:lstStyle>
          <a:p>
            <a:r>
              <a:rPr lang="fi-FI"/>
              <a:t>Lisää kuva klikkaamalla ikonia</a:t>
            </a:r>
          </a:p>
        </p:txBody>
      </p:sp>
      <p:sp>
        <p:nvSpPr>
          <p:cNvPr id="8" name="TextBox 7">
            <a:extLst>
              <a:ext uri="{FF2B5EF4-FFF2-40B4-BE49-F238E27FC236}">
                <a16:creationId xmlns:a16="http://schemas.microsoft.com/office/drawing/2014/main" id="{AD78FAA7-F675-43BE-8F72-735108DF1402}"/>
              </a:ext>
            </a:extLst>
          </p:cNvPr>
          <p:cNvSpPr txBox="1"/>
          <p:nvPr userDrawn="1"/>
        </p:nvSpPr>
        <p:spPr>
          <a:xfrm>
            <a:off x="182817" y="6562498"/>
            <a:ext cx="1025922" cy="138499"/>
          </a:xfrm>
          <a:prstGeom prst="rect">
            <a:avLst/>
          </a:prstGeom>
          <a:noFill/>
        </p:spPr>
        <p:txBody>
          <a:bodyPr wrap="none" lIns="0" tIns="0" rIns="0" bIns="0" rtlCol="0">
            <a:spAutoFit/>
          </a:bodyPr>
          <a:lstStyle/>
          <a:p>
            <a:pPr algn="l"/>
            <a:r>
              <a:rPr lang="en-US" sz="900" b="1">
                <a:solidFill>
                  <a:srgbClr val="343D58"/>
                </a:solidFill>
                <a:latin typeface="Campton Book" panose="020B0004020102020203" pitchFamily="34" charset="0"/>
              </a:rPr>
              <a:t>For the real world.</a:t>
            </a:r>
            <a:endParaRPr lang="fi-FI" sz="900" b="1">
              <a:solidFill>
                <a:srgbClr val="343D58"/>
              </a:solidFill>
              <a:latin typeface="Campton Book" panose="020B0004020102020203" pitchFamily="34" charset="0"/>
            </a:endParaRPr>
          </a:p>
        </p:txBody>
      </p:sp>
    </p:spTree>
    <p:extLst>
      <p:ext uri="{BB962C8B-B14F-4D97-AF65-F5344CB8AC3E}">
        <p14:creationId xmlns:p14="http://schemas.microsoft.com/office/powerpoint/2010/main" val="85399667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Kolme kuvaa kuvatekstillä B">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BF5ADAA-0DB7-458F-84D0-947B5788B8F6}"/>
              </a:ext>
            </a:extLst>
          </p:cNvPr>
          <p:cNvSpPr txBox="1"/>
          <p:nvPr userDrawn="1"/>
        </p:nvSpPr>
        <p:spPr>
          <a:xfrm>
            <a:off x="11307816" y="6562498"/>
            <a:ext cx="698909" cy="138499"/>
          </a:xfrm>
          <a:prstGeom prst="rect">
            <a:avLst/>
          </a:prstGeom>
          <a:noFill/>
        </p:spPr>
        <p:txBody>
          <a:bodyPr wrap="none" lIns="0" tIns="0" rIns="0" bIns="0" rtlCol="0">
            <a:spAutoFit/>
          </a:bodyPr>
          <a:lstStyle/>
          <a:p>
            <a:pPr algn="r"/>
            <a:r>
              <a:rPr lang="en-US" sz="900" b="1">
                <a:solidFill>
                  <a:srgbClr val="343D58"/>
                </a:solidFill>
                <a:latin typeface="Campton Book" panose="020B0004020102020203" pitchFamily="34" charset="0"/>
              </a:rPr>
              <a:t>linkdesign.fi</a:t>
            </a:r>
            <a:endParaRPr lang="fi-FI" sz="900" b="1">
              <a:solidFill>
                <a:srgbClr val="343D58"/>
              </a:solidFill>
              <a:latin typeface="Campton Book" panose="020B0004020102020203" pitchFamily="34" charset="0"/>
            </a:endParaRPr>
          </a:p>
        </p:txBody>
      </p:sp>
      <p:sp>
        <p:nvSpPr>
          <p:cNvPr id="6" name="Picture Placeholder 5">
            <a:extLst>
              <a:ext uri="{FF2B5EF4-FFF2-40B4-BE49-F238E27FC236}">
                <a16:creationId xmlns:a16="http://schemas.microsoft.com/office/drawing/2014/main" id="{06619D18-C88D-4E73-81E6-AD7EA7ADB626}"/>
              </a:ext>
            </a:extLst>
          </p:cNvPr>
          <p:cNvSpPr>
            <a:spLocks noGrp="1"/>
          </p:cNvSpPr>
          <p:nvPr>
            <p:ph type="pic" sz="quarter" idx="10" hasCustomPrompt="1"/>
          </p:nvPr>
        </p:nvSpPr>
        <p:spPr>
          <a:xfrm>
            <a:off x="623888" y="1137037"/>
            <a:ext cx="6613525" cy="4577959"/>
          </a:xfrm>
          <a:prstGeom prst="rect">
            <a:avLst/>
          </a:prstGeom>
          <a:solidFill>
            <a:schemeClr val="bg1">
              <a:lumMod val="85000"/>
            </a:schemeClr>
          </a:solidFill>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500"/>
            </a:lvl1pPr>
          </a:lstStyle>
          <a:p>
            <a:r>
              <a:rPr lang="fi-FI"/>
              <a:t>Lisää kuva klikkaamalla ikonia</a:t>
            </a:r>
          </a:p>
        </p:txBody>
      </p:sp>
      <p:sp>
        <p:nvSpPr>
          <p:cNvPr id="5" name="Picture Placeholder 5">
            <a:extLst>
              <a:ext uri="{FF2B5EF4-FFF2-40B4-BE49-F238E27FC236}">
                <a16:creationId xmlns:a16="http://schemas.microsoft.com/office/drawing/2014/main" id="{3F86761E-A15F-4BAF-8818-432281B22D0E}"/>
              </a:ext>
            </a:extLst>
          </p:cNvPr>
          <p:cNvSpPr>
            <a:spLocks noGrp="1"/>
          </p:cNvSpPr>
          <p:nvPr>
            <p:ph type="pic" sz="quarter" idx="11" hasCustomPrompt="1"/>
          </p:nvPr>
        </p:nvSpPr>
        <p:spPr>
          <a:xfrm>
            <a:off x="7319963" y="1137038"/>
            <a:ext cx="4256087" cy="2247704"/>
          </a:xfrm>
          <a:prstGeom prst="rect">
            <a:avLst/>
          </a:prstGeom>
          <a:solidFill>
            <a:schemeClr val="bg1">
              <a:lumMod val="85000"/>
            </a:schemeClr>
          </a:solidFill>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500"/>
            </a:lvl1pPr>
          </a:lstStyle>
          <a:p>
            <a:r>
              <a:rPr lang="fi-FI"/>
              <a:t>Lisää kuva klikkaamalla ikonia</a:t>
            </a:r>
          </a:p>
        </p:txBody>
      </p:sp>
      <p:sp>
        <p:nvSpPr>
          <p:cNvPr id="37" name="Text Placeholder 9">
            <a:extLst>
              <a:ext uri="{FF2B5EF4-FFF2-40B4-BE49-F238E27FC236}">
                <a16:creationId xmlns:a16="http://schemas.microsoft.com/office/drawing/2014/main" id="{296D14D4-345A-49B5-A595-CE74910BC0F6}"/>
              </a:ext>
            </a:extLst>
          </p:cNvPr>
          <p:cNvSpPr>
            <a:spLocks noGrp="1"/>
          </p:cNvSpPr>
          <p:nvPr>
            <p:ph type="body" sz="quarter" idx="13" hasCustomPrompt="1"/>
          </p:nvPr>
        </p:nvSpPr>
        <p:spPr>
          <a:xfrm>
            <a:off x="612116" y="747003"/>
            <a:ext cx="2447925" cy="317878"/>
          </a:xfrm>
          <a:prstGeom prst="rect">
            <a:avLst/>
          </a:prstGeom>
        </p:spPr>
        <p:txBody>
          <a:bodyPr lIns="0" tIns="0" rIns="0" bIns="0"/>
          <a:lstStyle>
            <a:lvl1pPr marL="0" indent="0">
              <a:buNone/>
              <a:defRPr sz="1500" b="1">
                <a:solidFill>
                  <a:srgbClr val="ED3B56"/>
                </a:solidFill>
              </a:defRPr>
            </a:lvl1pPr>
          </a:lstStyle>
          <a:p>
            <a:pPr lvl="0"/>
            <a:r>
              <a:rPr lang="fi-FI"/>
              <a:t>01 OSION NIMI</a:t>
            </a:r>
          </a:p>
        </p:txBody>
      </p:sp>
      <p:sp>
        <p:nvSpPr>
          <p:cNvPr id="34" name="Picture Placeholder 5">
            <a:extLst>
              <a:ext uri="{FF2B5EF4-FFF2-40B4-BE49-F238E27FC236}">
                <a16:creationId xmlns:a16="http://schemas.microsoft.com/office/drawing/2014/main" id="{FE0E42F5-622B-4543-A48B-CB75AC0F6A59}"/>
              </a:ext>
            </a:extLst>
          </p:cNvPr>
          <p:cNvSpPr>
            <a:spLocks noGrp="1"/>
          </p:cNvSpPr>
          <p:nvPr>
            <p:ph type="pic" sz="quarter" idx="14" hasCustomPrompt="1"/>
          </p:nvPr>
        </p:nvSpPr>
        <p:spPr>
          <a:xfrm>
            <a:off x="7319963" y="3467291"/>
            <a:ext cx="4256087" cy="2247705"/>
          </a:xfrm>
          <a:prstGeom prst="rect">
            <a:avLst/>
          </a:prstGeom>
          <a:solidFill>
            <a:schemeClr val="bg1">
              <a:lumMod val="85000"/>
            </a:schemeClr>
          </a:solidFill>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500"/>
            </a:lvl1pPr>
          </a:lstStyle>
          <a:p>
            <a:r>
              <a:rPr lang="fi-FI"/>
              <a:t>Lisää kuva klikkaamalla ikonia</a:t>
            </a:r>
          </a:p>
        </p:txBody>
      </p:sp>
      <p:sp>
        <p:nvSpPr>
          <p:cNvPr id="10" name="TextBox 9">
            <a:extLst>
              <a:ext uri="{FF2B5EF4-FFF2-40B4-BE49-F238E27FC236}">
                <a16:creationId xmlns:a16="http://schemas.microsoft.com/office/drawing/2014/main" id="{F730ADE0-5C12-4383-8290-8C853D91FC8A}"/>
              </a:ext>
            </a:extLst>
          </p:cNvPr>
          <p:cNvSpPr txBox="1"/>
          <p:nvPr userDrawn="1"/>
        </p:nvSpPr>
        <p:spPr>
          <a:xfrm>
            <a:off x="182817" y="6562498"/>
            <a:ext cx="1025922" cy="138499"/>
          </a:xfrm>
          <a:prstGeom prst="rect">
            <a:avLst/>
          </a:prstGeom>
          <a:noFill/>
        </p:spPr>
        <p:txBody>
          <a:bodyPr wrap="none" lIns="0" tIns="0" rIns="0" bIns="0" rtlCol="0">
            <a:spAutoFit/>
          </a:bodyPr>
          <a:lstStyle/>
          <a:p>
            <a:pPr algn="l"/>
            <a:r>
              <a:rPr lang="en-US" sz="900" b="1">
                <a:solidFill>
                  <a:srgbClr val="343D58"/>
                </a:solidFill>
                <a:latin typeface="Campton Book" panose="020B0004020102020203" pitchFamily="34" charset="0"/>
              </a:rPr>
              <a:t>For the real world.</a:t>
            </a:r>
            <a:endParaRPr lang="fi-FI" sz="900" b="1">
              <a:solidFill>
                <a:srgbClr val="343D58"/>
              </a:solidFill>
              <a:latin typeface="Campton Book" panose="020B0004020102020203" pitchFamily="34" charset="0"/>
            </a:endParaRPr>
          </a:p>
        </p:txBody>
      </p:sp>
      <p:sp>
        <p:nvSpPr>
          <p:cNvPr id="11" name="Text Placeholder 9">
            <a:extLst>
              <a:ext uri="{FF2B5EF4-FFF2-40B4-BE49-F238E27FC236}">
                <a16:creationId xmlns:a16="http://schemas.microsoft.com/office/drawing/2014/main" id="{B9AA4251-BAF7-4723-9A60-289B3C660A93}"/>
              </a:ext>
            </a:extLst>
          </p:cNvPr>
          <p:cNvSpPr>
            <a:spLocks noGrp="1"/>
          </p:cNvSpPr>
          <p:nvPr>
            <p:ph type="body" sz="quarter" idx="18" hasCustomPrompt="1"/>
          </p:nvPr>
        </p:nvSpPr>
        <p:spPr>
          <a:xfrm>
            <a:off x="620253" y="5798072"/>
            <a:ext cx="5668580" cy="366352"/>
          </a:xfrm>
          <a:prstGeom prst="rect">
            <a:avLst/>
          </a:prstGeom>
        </p:spPr>
        <p:txBody>
          <a:bodyPr lIns="0" tIns="0" rIns="0" bIns="0" numCol="1" spcCol="360000"/>
          <a:lstStyle>
            <a:lvl1pPr marL="0" indent="0">
              <a:lnSpc>
                <a:spcPct val="110000"/>
              </a:lnSpc>
              <a:spcBef>
                <a:spcPts val="0"/>
              </a:spcBef>
              <a:spcAft>
                <a:spcPts val="0"/>
              </a:spcAft>
              <a:buNone/>
              <a:defRPr sz="1000" b="0"/>
            </a:lvl1pPr>
          </a:lstStyle>
          <a:p>
            <a:pPr lvl="0"/>
            <a:r>
              <a:rPr lang="en-US"/>
              <a:t>Lorem ipsum dolor sit </a:t>
            </a:r>
            <a:r>
              <a:rPr lang="en-US" err="1"/>
              <a:t>amet</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endParaRPr lang="en-US"/>
          </a:p>
        </p:txBody>
      </p:sp>
      <p:sp>
        <p:nvSpPr>
          <p:cNvPr id="12" name="Text Placeholder 9">
            <a:extLst>
              <a:ext uri="{FF2B5EF4-FFF2-40B4-BE49-F238E27FC236}">
                <a16:creationId xmlns:a16="http://schemas.microsoft.com/office/drawing/2014/main" id="{B577654A-8D9C-469A-AFED-673ED8D46ACA}"/>
              </a:ext>
            </a:extLst>
          </p:cNvPr>
          <p:cNvSpPr>
            <a:spLocks noGrp="1"/>
          </p:cNvSpPr>
          <p:nvPr>
            <p:ph type="body" sz="quarter" idx="19" hasCustomPrompt="1"/>
          </p:nvPr>
        </p:nvSpPr>
        <p:spPr>
          <a:xfrm>
            <a:off x="7319963" y="5798072"/>
            <a:ext cx="3466555" cy="366352"/>
          </a:xfrm>
          <a:prstGeom prst="rect">
            <a:avLst/>
          </a:prstGeom>
        </p:spPr>
        <p:txBody>
          <a:bodyPr lIns="0" tIns="0" rIns="0" bIns="0" numCol="1" spcCol="360000"/>
          <a:lstStyle>
            <a:lvl1pPr marL="0" indent="0">
              <a:lnSpc>
                <a:spcPct val="110000"/>
              </a:lnSpc>
              <a:spcBef>
                <a:spcPts val="0"/>
              </a:spcBef>
              <a:spcAft>
                <a:spcPts val="0"/>
              </a:spcAft>
              <a:buNone/>
              <a:defRPr sz="1000" b="0"/>
            </a:lvl1pPr>
          </a:lstStyle>
          <a:p>
            <a:pPr lvl="0"/>
            <a:r>
              <a:rPr lang="en-US"/>
              <a:t>Lorem ipsum dolor sit </a:t>
            </a:r>
            <a:r>
              <a:rPr lang="en-US" err="1"/>
              <a:t>amet</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endParaRPr lang="en-US"/>
          </a:p>
        </p:txBody>
      </p:sp>
    </p:spTree>
    <p:extLst>
      <p:ext uri="{BB962C8B-B14F-4D97-AF65-F5344CB8AC3E}">
        <p14:creationId xmlns:p14="http://schemas.microsoft.com/office/powerpoint/2010/main" val="94717720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Kolme kuvaa C">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BF5ADAA-0DB7-458F-84D0-947B5788B8F6}"/>
              </a:ext>
            </a:extLst>
          </p:cNvPr>
          <p:cNvSpPr txBox="1"/>
          <p:nvPr userDrawn="1"/>
        </p:nvSpPr>
        <p:spPr>
          <a:xfrm>
            <a:off x="11307816" y="6562498"/>
            <a:ext cx="698909" cy="138499"/>
          </a:xfrm>
          <a:prstGeom prst="rect">
            <a:avLst/>
          </a:prstGeom>
          <a:noFill/>
        </p:spPr>
        <p:txBody>
          <a:bodyPr wrap="none" lIns="0" tIns="0" rIns="0" bIns="0" rtlCol="0">
            <a:spAutoFit/>
          </a:bodyPr>
          <a:lstStyle/>
          <a:p>
            <a:pPr algn="r"/>
            <a:r>
              <a:rPr lang="en-US" sz="900" b="1">
                <a:solidFill>
                  <a:srgbClr val="343D58"/>
                </a:solidFill>
                <a:latin typeface="Campton Book" panose="020B0004020102020203" pitchFamily="34" charset="0"/>
              </a:rPr>
              <a:t>linkdesign.fi</a:t>
            </a:r>
            <a:endParaRPr lang="fi-FI" sz="900" b="1">
              <a:solidFill>
                <a:srgbClr val="343D58"/>
              </a:solidFill>
              <a:latin typeface="Campton Book" panose="020B0004020102020203" pitchFamily="34" charset="0"/>
            </a:endParaRPr>
          </a:p>
        </p:txBody>
      </p:sp>
      <p:sp>
        <p:nvSpPr>
          <p:cNvPr id="11" name="Text Placeholder 9">
            <a:extLst>
              <a:ext uri="{FF2B5EF4-FFF2-40B4-BE49-F238E27FC236}">
                <a16:creationId xmlns:a16="http://schemas.microsoft.com/office/drawing/2014/main" id="{6FFD7331-BBFD-4FB4-A350-98FA11D14EED}"/>
              </a:ext>
            </a:extLst>
          </p:cNvPr>
          <p:cNvSpPr>
            <a:spLocks noGrp="1"/>
          </p:cNvSpPr>
          <p:nvPr>
            <p:ph type="body" sz="quarter" idx="13" hasCustomPrompt="1"/>
          </p:nvPr>
        </p:nvSpPr>
        <p:spPr>
          <a:xfrm>
            <a:off x="623888" y="747003"/>
            <a:ext cx="2447925" cy="317878"/>
          </a:xfrm>
          <a:prstGeom prst="rect">
            <a:avLst/>
          </a:prstGeom>
        </p:spPr>
        <p:txBody>
          <a:bodyPr lIns="0" tIns="0" rIns="0" bIns="0"/>
          <a:lstStyle>
            <a:lvl1pPr marL="0" indent="0">
              <a:buNone/>
              <a:defRPr sz="1500" b="1">
                <a:solidFill>
                  <a:srgbClr val="ED3B56"/>
                </a:solidFill>
              </a:defRPr>
            </a:lvl1pPr>
          </a:lstStyle>
          <a:p>
            <a:pPr lvl="0"/>
            <a:r>
              <a:rPr lang="fi-FI"/>
              <a:t>01 OSION NIMI</a:t>
            </a:r>
          </a:p>
        </p:txBody>
      </p:sp>
      <p:sp>
        <p:nvSpPr>
          <p:cNvPr id="22" name="Picture Placeholder 5">
            <a:extLst>
              <a:ext uri="{FF2B5EF4-FFF2-40B4-BE49-F238E27FC236}">
                <a16:creationId xmlns:a16="http://schemas.microsoft.com/office/drawing/2014/main" id="{72D7AA57-6F7A-4234-85C0-B23503F253BC}"/>
              </a:ext>
            </a:extLst>
          </p:cNvPr>
          <p:cNvSpPr>
            <a:spLocks noGrp="1"/>
          </p:cNvSpPr>
          <p:nvPr>
            <p:ph type="pic" sz="quarter" idx="20" hasCustomPrompt="1"/>
          </p:nvPr>
        </p:nvSpPr>
        <p:spPr>
          <a:xfrm>
            <a:off x="623887" y="1137035"/>
            <a:ext cx="3594101" cy="4955790"/>
          </a:xfrm>
          <a:prstGeom prst="rect">
            <a:avLst/>
          </a:prstGeom>
          <a:solidFill>
            <a:schemeClr val="bg1">
              <a:lumMod val="85000"/>
            </a:schemeClr>
          </a:solidFill>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500"/>
            </a:lvl1pPr>
          </a:lstStyle>
          <a:p>
            <a:r>
              <a:rPr lang="fi-FI"/>
              <a:t>Lisää kuva klikkaamalla ikonia</a:t>
            </a:r>
          </a:p>
        </p:txBody>
      </p:sp>
      <p:sp>
        <p:nvSpPr>
          <p:cNvPr id="23" name="Picture Placeholder 5">
            <a:extLst>
              <a:ext uri="{FF2B5EF4-FFF2-40B4-BE49-F238E27FC236}">
                <a16:creationId xmlns:a16="http://schemas.microsoft.com/office/drawing/2014/main" id="{124A1292-60AD-48B0-9634-BFB9BF5A339A}"/>
              </a:ext>
            </a:extLst>
          </p:cNvPr>
          <p:cNvSpPr>
            <a:spLocks noGrp="1"/>
          </p:cNvSpPr>
          <p:nvPr>
            <p:ph type="pic" sz="quarter" idx="11" hasCustomPrompt="1"/>
          </p:nvPr>
        </p:nvSpPr>
        <p:spPr>
          <a:xfrm>
            <a:off x="7974012" y="1137035"/>
            <a:ext cx="3594101" cy="4955790"/>
          </a:xfrm>
          <a:prstGeom prst="rect">
            <a:avLst/>
          </a:prstGeom>
          <a:solidFill>
            <a:schemeClr val="bg1">
              <a:lumMod val="85000"/>
            </a:schemeClr>
          </a:solidFill>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500"/>
            </a:lvl1pPr>
          </a:lstStyle>
          <a:p>
            <a:r>
              <a:rPr lang="fi-FI"/>
              <a:t>Lisää kuva klikkaamalla ikonia</a:t>
            </a:r>
          </a:p>
        </p:txBody>
      </p:sp>
      <p:sp>
        <p:nvSpPr>
          <p:cNvPr id="24" name="Picture Placeholder 5">
            <a:extLst>
              <a:ext uri="{FF2B5EF4-FFF2-40B4-BE49-F238E27FC236}">
                <a16:creationId xmlns:a16="http://schemas.microsoft.com/office/drawing/2014/main" id="{9F900BE2-1EC3-44B7-B3E5-A42B44ED84E1}"/>
              </a:ext>
            </a:extLst>
          </p:cNvPr>
          <p:cNvSpPr>
            <a:spLocks noGrp="1"/>
          </p:cNvSpPr>
          <p:nvPr>
            <p:ph type="pic" sz="quarter" idx="12" hasCustomPrompt="1"/>
          </p:nvPr>
        </p:nvSpPr>
        <p:spPr>
          <a:xfrm>
            <a:off x="4298950" y="1137035"/>
            <a:ext cx="3594101" cy="4955790"/>
          </a:xfrm>
          <a:prstGeom prst="rect">
            <a:avLst/>
          </a:prstGeom>
          <a:solidFill>
            <a:schemeClr val="bg1">
              <a:lumMod val="85000"/>
            </a:schemeClr>
          </a:solidFill>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500"/>
            </a:lvl1pPr>
          </a:lstStyle>
          <a:p>
            <a:r>
              <a:rPr lang="fi-FI"/>
              <a:t>Lisää kuva klikkaamalla ikonia</a:t>
            </a:r>
          </a:p>
        </p:txBody>
      </p:sp>
      <p:sp>
        <p:nvSpPr>
          <p:cNvPr id="8" name="TextBox 7">
            <a:extLst>
              <a:ext uri="{FF2B5EF4-FFF2-40B4-BE49-F238E27FC236}">
                <a16:creationId xmlns:a16="http://schemas.microsoft.com/office/drawing/2014/main" id="{10866C21-B9B4-414F-BFA7-D9E7C8681447}"/>
              </a:ext>
            </a:extLst>
          </p:cNvPr>
          <p:cNvSpPr txBox="1"/>
          <p:nvPr userDrawn="1"/>
        </p:nvSpPr>
        <p:spPr>
          <a:xfrm>
            <a:off x="182817" y="6562498"/>
            <a:ext cx="1025922" cy="138499"/>
          </a:xfrm>
          <a:prstGeom prst="rect">
            <a:avLst/>
          </a:prstGeom>
          <a:noFill/>
        </p:spPr>
        <p:txBody>
          <a:bodyPr wrap="none" lIns="0" tIns="0" rIns="0" bIns="0" rtlCol="0">
            <a:spAutoFit/>
          </a:bodyPr>
          <a:lstStyle/>
          <a:p>
            <a:pPr algn="l"/>
            <a:r>
              <a:rPr lang="en-US" sz="900" b="1">
                <a:solidFill>
                  <a:srgbClr val="343D58"/>
                </a:solidFill>
                <a:latin typeface="Campton Book" panose="020B0004020102020203" pitchFamily="34" charset="0"/>
              </a:rPr>
              <a:t>For the real world.</a:t>
            </a:r>
            <a:endParaRPr lang="fi-FI" sz="900" b="1">
              <a:solidFill>
                <a:srgbClr val="343D58"/>
              </a:solidFill>
              <a:latin typeface="Campton Book" panose="020B0004020102020203" pitchFamily="34" charset="0"/>
            </a:endParaRPr>
          </a:p>
        </p:txBody>
      </p:sp>
    </p:spTree>
    <p:extLst>
      <p:ext uri="{BB962C8B-B14F-4D97-AF65-F5344CB8AC3E}">
        <p14:creationId xmlns:p14="http://schemas.microsoft.com/office/powerpoint/2010/main" val="335889593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Kolme kuvaa kuvatekstillä C">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BF5ADAA-0DB7-458F-84D0-947B5788B8F6}"/>
              </a:ext>
            </a:extLst>
          </p:cNvPr>
          <p:cNvSpPr txBox="1"/>
          <p:nvPr userDrawn="1"/>
        </p:nvSpPr>
        <p:spPr>
          <a:xfrm>
            <a:off x="11307816" y="6562498"/>
            <a:ext cx="698909" cy="138499"/>
          </a:xfrm>
          <a:prstGeom prst="rect">
            <a:avLst/>
          </a:prstGeom>
          <a:noFill/>
        </p:spPr>
        <p:txBody>
          <a:bodyPr wrap="none" lIns="0" tIns="0" rIns="0" bIns="0" rtlCol="0">
            <a:spAutoFit/>
          </a:bodyPr>
          <a:lstStyle/>
          <a:p>
            <a:pPr algn="r"/>
            <a:r>
              <a:rPr lang="en-US" sz="900" b="1">
                <a:solidFill>
                  <a:srgbClr val="343D58"/>
                </a:solidFill>
                <a:latin typeface="Campton Book" panose="020B0004020102020203" pitchFamily="34" charset="0"/>
              </a:rPr>
              <a:t>linkdesign.fi</a:t>
            </a:r>
            <a:endParaRPr lang="fi-FI" sz="900" b="1">
              <a:solidFill>
                <a:srgbClr val="343D58"/>
              </a:solidFill>
              <a:latin typeface="Campton Book" panose="020B0004020102020203" pitchFamily="34" charset="0"/>
            </a:endParaRPr>
          </a:p>
        </p:txBody>
      </p:sp>
      <p:sp>
        <p:nvSpPr>
          <p:cNvPr id="11" name="Text Placeholder 9">
            <a:extLst>
              <a:ext uri="{FF2B5EF4-FFF2-40B4-BE49-F238E27FC236}">
                <a16:creationId xmlns:a16="http://schemas.microsoft.com/office/drawing/2014/main" id="{6FFD7331-BBFD-4FB4-A350-98FA11D14EED}"/>
              </a:ext>
            </a:extLst>
          </p:cNvPr>
          <p:cNvSpPr>
            <a:spLocks noGrp="1"/>
          </p:cNvSpPr>
          <p:nvPr>
            <p:ph type="body" sz="quarter" idx="13" hasCustomPrompt="1"/>
          </p:nvPr>
        </p:nvSpPr>
        <p:spPr>
          <a:xfrm>
            <a:off x="623888" y="747003"/>
            <a:ext cx="2447925" cy="317878"/>
          </a:xfrm>
          <a:prstGeom prst="rect">
            <a:avLst/>
          </a:prstGeom>
        </p:spPr>
        <p:txBody>
          <a:bodyPr lIns="0" tIns="0" rIns="0" bIns="0"/>
          <a:lstStyle>
            <a:lvl1pPr marL="0" indent="0">
              <a:buNone/>
              <a:defRPr sz="1500" b="1">
                <a:solidFill>
                  <a:srgbClr val="ED3B56"/>
                </a:solidFill>
              </a:defRPr>
            </a:lvl1pPr>
          </a:lstStyle>
          <a:p>
            <a:pPr lvl="0"/>
            <a:r>
              <a:rPr lang="fi-FI"/>
              <a:t>01 OSION NIMI</a:t>
            </a:r>
          </a:p>
        </p:txBody>
      </p:sp>
      <p:sp>
        <p:nvSpPr>
          <p:cNvPr id="22" name="Picture Placeholder 5">
            <a:extLst>
              <a:ext uri="{FF2B5EF4-FFF2-40B4-BE49-F238E27FC236}">
                <a16:creationId xmlns:a16="http://schemas.microsoft.com/office/drawing/2014/main" id="{72D7AA57-6F7A-4234-85C0-B23503F253BC}"/>
              </a:ext>
            </a:extLst>
          </p:cNvPr>
          <p:cNvSpPr>
            <a:spLocks noGrp="1"/>
          </p:cNvSpPr>
          <p:nvPr>
            <p:ph type="pic" sz="quarter" idx="20" hasCustomPrompt="1"/>
          </p:nvPr>
        </p:nvSpPr>
        <p:spPr>
          <a:xfrm>
            <a:off x="623887" y="1137036"/>
            <a:ext cx="3594101" cy="4577960"/>
          </a:xfrm>
          <a:prstGeom prst="rect">
            <a:avLst/>
          </a:prstGeom>
          <a:solidFill>
            <a:schemeClr val="bg1">
              <a:lumMod val="85000"/>
            </a:schemeClr>
          </a:solidFill>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500"/>
            </a:lvl1pPr>
          </a:lstStyle>
          <a:p>
            <a:r>
              <a:rPr lang="fi-FI"/>
              <a:t>Lisää kuva klikkaamalla ikonia</a:t>
            </a:r>
          </a:p>
        </p:txBody>
      </p:sp>
      <p:sp>
        <p:nvSpPr>
          <p:cNvPr id="23" name="Picture Placeholder 5">
            <a:extLst>
              <a:ext uri="{FF2B5EF4-FFF2-40B4-BE49-F238E27FC236}">
                <a16:creationId xmlns:a16="http://schemas.microsoft.com/office/drawing/2014/main" id="{124A1292-60AD-48B0-9634-BFB9BF5A339A}"/>
              </a:ext>
            </a:extLst>
          </p:cNvPr>
          <p:cNvSpPr>
            <a:spLocks noGrp="1"/>
          </p:cNvSpPr>
          <p:nvPr>
            <p:ph type="pic" sz="quarter" idx="11" hasCustomPrompt="1"/>
          </p:nvPr>
        </p:nvSpPr>
        <p:spPr>
          <a:xfrm>
            <a:off x="7974012" y="1137036"/>
            <a:ext cx="3594101" cy="4577960"/>
          </a:xfrm>
          <a:prstGeom prst="rect">
            <a:avLst/>
          </a:prstGeom>
          <a:solidFill>
            <a:schemeClr val="bg1">
              <a:lumMod val="85000"/>
            </a:schemeClr>
          </a:solidFill>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500"/>
            </a:lvl1pPr>
          </a:lstStyle>
          <a:p>
            <a:r>
              <a:rPr lang="fi-FI"/>
              <a:t>Lisää kuva klikkaamalla ikonia</a:t>
            </a:r>
          </a:p>
        </p:txBody>
      </p:sp>
      <p:sp>
        <p:nvSpPr>
          <p:cNvPr id="24" name="Picture Placeholder 5">
            <a:extLst>
              <a:ext uri="{FF2B5EF4-FFF2-40B4-BE49-F238E27FC236}">
                <a16:creationId xmlns:a16="http://schemas.microsoft.com/office/drawing/2014/main" id="{9F900BE2-1EC3-44B7-B3E5-A42B44ED84E1}"/>
              </a:ext>
            </a:extLst>
          </p:cNvPr>
          <p:cNvSpPr>
            <a:spLocks noGrp="1"/>
          </p:cNvSpPr>
          <p:nvPr>
            <p:ph type="pic" sz="quarter" idx="12" hasCustomPrompt="1"/>
          </p:nvPr>
        </p:nvSpPr>
        <p:spPr>
          <a:xfrm>
            <a:off x="4298950" y="1137036"/>
            <a:ext cx="3594101" cy="4577960"/>
          </a:xfrm>
          <a:prstGeom prst="rect">
            <a:avLst/>
          </a:prstGeom>
          <a:solidFill>
            <a:schemeClr val="bg1">
              <a:lumMod val="85000"/>
            </a:schemeClr>
          </a:solidFill>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500"/>
            </a:lvl1pPr>
          </a:lstStyle>
          <a:p>
            <a:r>
              <a:rPr lang="fi-FI"/>
              <a:t>Lisää kuva klikkaamalla ikonia</a:t>
            </a:r>
          </a:p>
        </p:txBody>
      </p:sp>
      <p:sp>
        <p:nvSpPr>
          <p:cNvPr id="12" name="TextBox 11">
            <a:extLst>
              <a:ext uri="{FF2B5EF4-FFF2-40B4-BE49-F238E27FC236}">
                <a16:creationId xmlns:a16="http://schemas.microsoft.com/office/drawing/2014/main" id="{405C253A-8C93-4B41-836D-3B75AB6C4987}"/>
              </a:ext>
            </a:extLst>
          </p:cNvPr>
          <p:cNvSpPr txBox="1"/>
          <p:nvPr userDrawn="1"/>
        </p:nvSpPr>
        <p:spPr>
          <a:xfrm>
            <a:off x="182817" y="6562498"/>
            <a:ext cx="1025922" cy="138499"/>
          </a:xfrm>
          <a:prstGeom prst="rect">
            <a:avLst/>
          </a:prstGeom>
          <a:noFill/>
        </p:spPr>
        <p:txBody>
          <a:bodyPr wrap="none" lIns="0" tIns="0" rIns="0" bIns="0" rtlCol="0">
            <a:spAutoFit/>
          </a:bodyPr>
          <a:lstStyle/>
          <a:p>
            <a:pPr algn="l"/>
            <a:r>
              <a:rPr lang="en-US" sz="900" b="1">
                <a:solidFill>
                  <a:srgbClr val="343D58"/>
                </a:solidFill>
                <a:latin typeface="Campton Book" panose="020B0004020102020203" pitchFamily="34" charset="0"/>
              </a:rPr>
              <a:t>For the real world.</a:t>
            </a:r>
            <a:endParaRPr lang="fi-FI" sz="900" b="1">
              <a:solidFill>
                <a:srgbClr val="343D58"/>
              </a:solidFill>
              <a:latin typeface="Campton Book" panose="020B0004020102020203" pitchFamily="34" charset="0"/>
            </a:endParaRPr>
          </a:p>
        </p:txBody>
      </p:sp>
      <p:sp>
        <p:nvSpPr>
          <p:cNvPr id="13" name="Text Placeholder 9">
            <a:extLst>
              <a:ext uri="{FF2B5EF4-FFF2-40B4-BE49-F238E27FC236}">
                <a16:creationId xmlns:a16="http://schemas.microsoft.com/office/drawing/2014/main" id="{9917D4AC-6DB7-4DE2-A06D-935FC76EACE0}"/>
              </a:ext>
            </a:extLst>
          </p:cNvPr>
          <p:cNvSpPr>
            <a:spLocks noGrp="1"/>
          </p:cNvSpPr>
          <p:nvPr>
            <p:ph type="body" sz="quarter" idx="18" hasCustomPrompt="1"/>
          </p:nvPr>
        </p:nvSpPr>
        <p:spPr>
          <a:xfrm>
            <a:off x="623887" y="5798072"/>
            <a:ext cx="3130989" cy="294753"/>
          </a:xfrm>
          <a:prstGeom prst="rect">
            <a:avLst/>
          </a:prstGeom>
        </p:spPr>
        <p:txBody>
          <a:bodyPr lIns="0" tIns="0" rIns="0" bIns="0" numCol="1" spcCol="360000"/>
          <a:lstStyle>
            <a:lvl1pPr marL="0" indent="0">
              <a:lnSpc>
                <a:spcPct val="110000"/>
              </a:lnSpc>
              <a:spcBef>
                <a:spcPts val="0"/>
              </a:spcBef>
              <a:spcAft>
                <a:spcPts val="0"/>
              </a:spcAft>
              <a:buNone/>
              <a:defRPr sz="1000" b="0"/>
            </a:lvl1pPr>
          </a:lstStyle>
          <a:p>
            <a:pPr lvl="0"/>
            <a:r>
              <a:rPr lang="en-US"/>
              <a:t>Lorem ipsum dolor sit </a:t>
            </a:r>
            <a:r>
              <a:rPr lang="en-US" err="1"/>
              <a:t>amet</a:t>
            </a:r>
            <a:r>
              <a:rPr lang="en-US"/>
              <a:t>, </a:t>
            </a:r>
            <a:r>
              <a:rPr lang="en-US" err="1"/>
              <a:t>adipiscing</a:t>
            </a:r>
            <a:r>
              <a:rPr lang="en-US"/>
              <a:t>.</a:t>
            </a:r>
          </a:p>
        </p:txBody>
      </p:sp>
      <p:sp>
        <p:nvSpPr>
          <p:cNvPr id="15" name="Text Placeholder 9">
            <a:extLst>
              <a:ext uri="{FF2B5EF4-FFF2-40B4-BE49-F238E27FC236}">
                <a16:creationId xmlns:a16="http://schemas.microsoft.com/office/drawing/2014/main" id="{A670F776-EDC7-4E34-B32B-54F903CF7ED6}"/>
              </a:ext>
            </a:extLst>
          </p:cNvPr>
          <p:cNvSpPr>
            <a:spLocks noGrp="1"/>
          </p:cNvSpPr>
          <p:nvPr>
            <p:ph type="body" sz="quarter" idx="21" hasCustomPrompt="1"/>
          </p:nvPr>
        </p:nvSpPr>
        <p:spPr>
          <a:xfrm>
            <a:off x="4298950" y="5798072"/>
            <a:ext cx="3130989" cy="294753"/>
          </a:xfrm>
          <a:prstGeom prst="rect">
            <a:avLst/>
          </a:prstGeom>
        </p:spPr>
        <p:txBody>
          <a:bodyPr lIns="0" tIns="0" rIns="0" bIns="0" numCol="1" spcCol="360000"/>
          <a:lstStyle>
            <a:lvl1pPr marL="0" indent="0">
              <a:lnSpc>
                <a:spcPct val="110000"/>
              </a:lnSpc>
              <a:spcBef>
                <a:spcPts val="0"/>
              </a:spcBef>
              <a:spcAft>
                <a:spcPts val="0"/>
              </a:spcAft>
              <a:buNone/>
              <a:defRPr sz="1000" b="0"/>
            </a:lvl1pPr>
          </a:lstStyle>
          <a:p>
            <a:pPr lvl="0"/>
            <a:r>
              <a:rPr lang="en-US"/>
              <a:t>Lorem ipsum dolor sit </a:t>
            </a:r>
            <a:r>
              <a:rPr lang="en-US" err="1"/>
              <a:t>amet</a:t>
            </a:r>
            <a:r>
              <a:rPr lang="en-US"/>
              <a:t>, </a:t>
            </a:r>
            <a:r>
              <a:rPr lang="en-US" err="1"/>
              <a:t>adipiscing</a:t>
            </a:r>
            <a:r>
              <a:rPr lang="en-US"/>
              <a:t>.</a:t>
            </a:r>
          </a:p>
        </p:txBody>
      </p:sp>
      <p:sp>
        <p:nvSpPr>
          <p:cNvPr id="16" name="Text Placeholder 9">
            <a:extLst>
              <a:ext uri="{FF2B5EF4-FFF2-40B4-BE49-F238E27FC236}">
                <a16:creationId xmlns:a16="http://schemas.microsoft.com/office/drawing/2014/main" id="{8A8D0666-7B08-41E5-81BF-315D1FB47BBE}"/>
              </a:ext>
            </a:extLst>
          </p:cNvPr>
          <p:cNvSpPr>
            <a:spLocks noGrp="1"/>
          </p:cNvSpPr>
          <p:nvPr>
            <p:ph type="body" sz="quarter" idx="22" hasCustomPrompt="1"/>
          </p:nvPr>
        </p:nvSpPr>
        <p:spPr>
          <a:xfrm>
            <a:off x="7974012" y="5798072"/>
            <a:ext cx="3130989" cy="301103"/>
          </a:xfrm>
          <a:prstGeom prst="rect">
            <a:avLst/>
          </a:prstGeom>
        </p:spPr>
        <p:txBody>
          <a:bodyPr lIns="0" tIns="0" rIns="0" bIns="0" numCol="1" spcCol="360000"/>
          <a:lstStyle>
            <a:lvl1pPr marL="0" indent="0">
              <a:lnSpc>
                <a:spcPct val="110000"/>
              </a:lnSpc>
              <a:spcBef>
                <a:spcPts val="0"/>
              </a:spcBef>
              <a:spcAft>
                <a:spcPts val="0"/>
              </a:spcAft>
              <a:buNone/>
              <a:defRPr sz="1000" b="0"/>
            </a:lvl1pPr>
          </a:lstStyle>
          <a:p>
            <a:pPr lvl="0"/>
            <a:r>
              <a:rPr lang="en-US"/>
              <a:t>Lorem ipsum dolor sit </a:t>
            </a:r>
            <a:r>
              <a:rPr lang="en-US" err="1"/>
              <a:t>amet</a:t>
            </a:r>
            <a:r>
              <a:rPr lang="en-US"/>
              <a:t>, </a:t>
            </a:r>
            <a:r>
              <a:rPr lang="en-US" err="1"/>
              <a:t>adipiscing</a:t>
            </a:r>
            <a:r>
              <a:rPr lang="en-US"/>
              <a:t>.</a:t>
            </a:r>
          </a:p>
        </p:txBody>
      </p:sp>
    </p:spTree>
    <p:extLst>
      <p:ext uri="{BB962C8B-B14F-4D97-AF65-F5344CB8AC3E}">
        <p14:creationId xmlns:p14="http://schemas.microsoft.com/office/powerpoint/2010/main" val="12625857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Pystykuva ja puhekupla A">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BF1BF34-49F1-4682-903C-E292CA5C9E37}"/>
              </a:ext>
            </a:extLst>
          </p:cNvPr>
          <p:cNvSpPr txBox="1"/>
          <p:nvPr userDrawn="1"/>
        </p:nvSpPr>
        <p:spPr>
          <a:xfrm>
            <a:off x="182817" y="6562498"/>
            <a:ext cx="1086836" cy="138499"/>
          </a:xfrm>
          <a:prstGeom prst="rect">
            <a:avLst/>
          </a:prstGeom>
          <a:noFill/>
        </p:spPr>
        <p:txBody>
          <a:bodyPr wrap="none" lIns="0" tIns="0" rIns="0" bIns="0" rtlCol="0">
            <a:spAutoFit/>
          </a:bodyPr>
          <a:lstStyle/>
          <a:p>
            <a:pPr algn="l"/>
            <a:r>
              <a:rPr lang="en-US" sz="900" b="1">
                <a:solidFill>
                  <a:srgbClr val="343D58"/>
                </a:solidFill>
                <a:latin typeface="Campton Book" panose="020B0004020102020203" pitchFamily="34" charset="0"/>
              </a:rPr>
              <a:t>For the Real World.</a:t>
            </a:r>
            <a:endParaRPr lang="fi-FI" sz="900" b="1">
              <a:solidFill>
                <a:srgbClr val="343D58"/>
              </a:solidFill>
              <a:latin typeface="Campton Book" panose="020B0004020102020203" pitchFamily="34" charset="0"/>
            </a:endParaRPr>
          </a:p>
        </p:txBody>
      </p:sp>
      <p:sp>
        <p:nvSpPr>
          <p:cNvPr id="5" name="TextBox 4">
            <a:extLst>
              <a:ext uri="{FF2B5EF4-FFF2-40B4-BE49-F238E27FC236}">
                <a16:creationId xmlns:a16="http://schemas.microsoft.com/office/drawing/2014/main" id="{9D2664F5-DFDF-4389-9268-663789F4F9C3}"/>
              </a:ext>
            </a:extLst>
          </p:cNvPr>
          <p:cNvSpPr txBox="1"/>
          <p:nvPr userDrawn="1"/>
        </p:nvSpPr>
        <p:spPr>
          <a:xfrm>
            <a:off x="11307816" y="6562498"/>
            <a:ext cx="698909" cy="138499"/>
          </a:xfrm>
          <a:prstGeom prst="rect">
            <a:avLst/>
          </a:prstGeom>
          <a:noFill/>
        </p:spPr>
        <p:txBody>
          <a:bodyPr wrap="none" lIns="0" tIns="0" rIns="0" bIns="0" rtlCol="0">
            <a:spAutoFit/>
          </a:bodyPr>
          <a:lstStyle/>
          <a:p>
            <a:pPr algn="r"/>
            <a:r>
              <a:rPr lang="en-US" sz="900" b="1">
                <a:solidFill>
                  <a:srgbClr val="343D58"/>
                </a:solidFill>
                <a:latin typeface="Campton Book" panose="020B0004020102020203" pitchFamily="34" charset="0"/>
              </a:rPr>
              <a:t>linkdesign.fi</a:t>
            </a:r>
            <a:endParaRPr lang="fi-FI" sz="900" b="1">
              <a:solidFill>
                <a:srgbClr val="343D58"/>
              </a:solidFill>
              <a:latin typeface="Campton Book" panose="020B0004020102020203" pitchFamily="34" charset="0"/>
            </a:endParaRPr>
          </a:p>
        </p:txBody>
      </p:sp>
      <p:sp>
        <p:nvSpPr>
          <p:cNvPr id="15" name="Picture Placeholder 14">
            <a:extLst>
              <a:ext uri="{FF2B5EF4-FFF2-40B4-BE49-F238E27FC236}">
                <a16:creationId xmlns:a16="http://schemas.microsoft.com/office/drawing/2014/main" id="{AB3CB15B-5221-4F7D-8D82-3E8241C467F3}"/>
              </a:ext>
            </a:extLst>
          </p:cNvPr>
          <p:cNvSpPr>
            <a:spLocks noGrp="1"/>
          </p:cNvSpPr>
          <p:nvPr>
            <p:ph type="pic" sz="quarter" idx="18" hasCustomPrompt="1"/>
          </p:nvPr>
        </p:nvSpPr>
        <p:spPr>
          <a:xfrm>
            <a:off x="1" y="0"/>
            <a:ext cx="4872037" cy="6858000"/>
          </a:xfrm>
          <a:custGeom>
            <a:avLst/>
            <a:gdLst>
              <a:gd name="connsiteX0" fmla="*/ 0 w 4872037"/>
              <a:gd name="connsiteY0" fmla="*/ 0 h 6858000"/>
              <a:gd name="connsiteX1" fmla="*/ 2389187 w 4872037"/>
              <a:gd name="connsiteY1" fmla="*/ 0 h 6858000"/>
              <a:gd name="connsiteX2" fmla="*/ 2707757 w 4872037"/>
              <a:gd name="connsiteY2" fmla="*/ 0 h 6858000"/>
              <a:gd name="connsiteX3" fmla="*/ 4872037 w 4872037"/>
              <a:gd name="connsiteY3" fmla="*/ 0 h 6858000"/>
              <a:gd name="connsiteX4" fmla="*/ 4872037 w 4872037"/>
              <a:gd name="connsiteY4" fmla="*/ 3429000 h 6858000"/>
              <a:gd name="connsiteX5" fmla="*/ 3729037 w 4872037"/>
              <a:gd name="connsiteY5" fmla="*/ 4572000 h 6858000"/>
              <a:gd name="connsiteX6" fmla="*/ 4872037 w 4872037"/>
              <a:gd name="connsiteY6" fmla="*/ 5715000 h 6858000"/>
              <a:gd name="connsiteX7" fmla="*/ 4872037 w 4872037"/>
              <a:gd name="connsiteY7" fmla="*/ 6858000 h 6858000"/>
              <a:gd name="connsiteX8" fmla="*/ 2707757 w 4872037"/>
              <a:gd name="connsiteY8" fmla="*/ 6858000 h 6858000"/>
              <a:gd name="connsiteX9" fmla="*/ 2389187 w 4872037"/>
              <a:gd name="connsiteY9" fmla="*/ 6858000 h 6858000"/>
              <a:gd name="connsiteX10" fmla="*/ 0 w 4872037"/>
              <a:gd name="connsiteY1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872037" h="6858000">
                <a:moveTo>
                  <a:pt x="0" y="0"/>
                </a:moveTo>
                <a:lnTo>
                  <a:pt x="2389187" y="0"/>
                </a:lnTo>
                <a:lnTo>
                  <a:pt x="2707757" y="0"/>
                </a:lnTo>
                <a:lnTo>
                  <a:pt x="4872037" y="0"/>
                </a:lnTo>
                <a:lnTo>
                  <a:pt x="4872037" y="3429000"/>
                </a:lnTo>
                <a:cubicBezTo>
                  <a:pt x="4872037" y="4060190"/>
                  <a:pt x="4360227" y="4572000"/>
                  <a:pt x="3729037" y="4572000"/>
                </a:cubicBezTo>
                <a:cubicBezTo>
                  <a:pt x="4360227" y="4572000"/>
                  <a:pt x="4872037" y="5083810"/>
                  <a:pt x="4872037" y="5715000"/>
                </a:cubicBezTo>
                <a:lnTo>
                  <a:pt x="4872037" y="6858000"/>
                </a:lnTo>
                <a:lnTo>
                  <a:pt x="2707757" y="6858000"/>
                </a:lnTo>
                <a:lnTo>
                  <a:pt x="2389187" y="6858000"/>
                </a:lnTo>
                <a:lnTo>
                  <a:pt x="0" y="6858000"/>
                </a:lnTo>
                <a:close/>
              </a:path>
            </a:pathLst>
          </a:custGeom>
          <a:solidFill>
            <a:schemeClr val="bg1">
              <a:lumMod val="85000"/>
            </a:schemeClr>
          </a:solidFill>
        </p:spPr>
        <p:txBody>
          <a:bodyPr wrap="square">
            <a:noAutofit/>
          </a:bodyPr>
          <a:lstStyle>
            <a:lvl1pPr marL="0" indent="0">
              <a:buNone/>
              <a:defRPr sz="1500"/>
            </a:lvl1pPr>
          </a:lstStyle>
          <a:p>
            <a:r>
              <a:rPr lang="fi-FI"/>
              <a:t>Lisää kuva klikkaamalla ikonia</a:t>
            </a:r>
          </a:p>
        </p:txBody>
      </p:sp>
    </p:spTree>
    <p:extLst>
      <p:ext uri="{BB962C8B-B14F-4D97-AF65-F5344CB8AC3E}">
        <p14:creationId xmlns:p14="http://schemas.microsoft.com/office/powerpoint/2010/main" val="199975136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Pystykuva ja puhekupla B">
    <p:spTree>
      <p:nvGrpSpPr>
        <p:cNvPr id="1" name=""/>
        <p:cNvGrpSpPr/>
        <p:nvPr/>
      </p:nvGrpSpPr>
      <p:grpSpPr>
        <a:xfrm>
          <a:off x="0" y="0"/>
          <a:ext cx="0" cy="0"/>
          <a:chOff x="0" y="0"/>
          <a:chExt cx="0" cy="0"/>
        </a:xfrm>
      </p:grpSpPr>
      <p:sp>
        <p:nvSpPr>
          <p:cNvPr id="10" name="Picture Placeholder 9">
            <a:extLst>
              <a:ext uri="{FF2B5EF4-FFF2-40B4-BE49-F238E27FC236}">
                <a16:creationId xmlns:a16="http://schemas.microsoft.com/office/drawing/2014/main" id="{EFAE8889-D13F-468C-AACD-0B504D904484}"/>
              </a:ext>
            </a:extLst>
          </p:cNvPr>
          <p:cNvSpPr>
            <a:spLocks noGrp="1"/>
          </p:cNvSpPr>
          <p:nvPr>
            <p:ph type="pic" sz="quarter" idx="19" hasCustomPrompt="1"/>
          </p:nvPr>
        </p:nvSpPr>
        <p:spPr>
          <a:xfrm>
            <a:off x="-11906" y="-1"/>
            <a:ext cx="4880769" cy="6858000"/>
          </a:xfrm>
          <a:custGeom>
            <a:avLst/>
            <a:gdLst>
              <a:gd name="connsiteX0" fmla="*/ 1813719 w 4880769"/>
              <a:gd name="connsiteY0" fmla="*/ 0 h 6858000"/>
              <a:gd name="connsiteX1" fmla="*/ 4880769 w 4880769"/>
              <a:gd name="connsiteY1" fmla="*/ 0 h 6858000"/>
              <a:gd name="connsiteX2" fmla="*/ 4880769 w 4880769"/>
              <a:gd name="connsiteY2" fmla="*/ 1143000 h 6858000"/>
              <a:gd name="connsiteX3" fmla="*/ 3737769 w 4880769"/>
              <a:gd name="connsiteY3" fmla="*/ 2286000 h 6858000"/>
              <a:gd name="connsiteX4" fmla="*/ 4880769 w 4880769"/>
              <a:gd name="connsiteY4" fmla="*/ 3429000 h 6858000"/>
              <a:gd name="connsiteX5" fmla="*/ 4880769 w 4880769"/>
              <a:gd name="connsiteY5" fmla="*/ 6858000 h 6858000"/>
              <a:gd name="connsiteX6" fmla="*/ 2081711 w 4880769"/>
              <a:gd name="connsiteY6" fmla="*/ 6858000 h 6858000"/>
              <a:gd name="connsiteX7" fmla="*/ 1813719 w 4880769"/>
              <a:gd name="connsiteY7" fmla="*/ 6858000 h 6858000"/>
              <a:gd name="connsiteX8" fmla="*/ 1 w 4880769"/>
              <a:gd name="connsiteY8" fmla="*/ 6858000 h 6858000"/>
              <a:gd name="connsiteX9" fmla="*/ 1 w 4880769"/>
              <a:gd name="connsiteY9" fmla="*/ 4718808 h 6858000"/>
              <a:gd name="connsiteX10" fmla="*/ 0 w 4880769"/>
              <a:gd name="connsiteY10" fmla="*/ 4718808 h 6858000"/>
              <a:gd name="connsiteX11" fmla="*/ 0 w 4880769"/>
              <a:gd name="connsiteY11" fmla="*/ 1 h 6858000"/>
              <a:gd name="connsiteX12" fmla="*/ 1813719 w 4880769"/>
              <a:gd name="connsiteY12" fmla="*/ 1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880769" h="6858000">
                <a:moveTo>
                  <a:pt x="1813719" y="0"/>
                </a:moveTo>
                <a:lnTo>
                  <a:pt x="4880769" y="0"/>
                </a:lnTo>
                <a:lnTo>
                  <a:pt x="4880769" y="1143000"/>
                </a:lnTo>
                <a:cubicBezTo>
                  <a:pt x="4880769" y="1774190"/>
                  <a:pt x="4368959" y="2286000"/>
                  <a:pt x="3737769" y="2286000"/>
                </a:cubicBezTo>
                <a:cubicBezTo>
                  <a:pt x="4368959" y="2286000"/>
                  <a:pt x="4880769" y="2797810"/>
                  <a:pt x="4880769" y="3429000"/>
                </a:cubicBezTo>
                <a:lnTo>
                  <a:pt x="4880769" y="6858000"/>
                </a:lnTo>
                <a:lnTo>
                  <a:pt x="2081711" y="6858000"/>
                </a:lnTo>
                <a:lnTo>
                  <a:pt x="1813719" y="6858000"/>
                </a:lnTo>
                <a:lnTo>
                  <a:pt x="1" y="6858000"/>
                </a:lnTo>
                <a:lnTo>
                  <a:pt x="1" y="4718808"/>
                </a:lnTo>
                <a:lnTo>
                  <a:pt x="0" y="4718808"/>
                </a:lnTo>
                <a:lnTo>
                  <a:pt x="0" y="1"/>
                </a:lnTo>
                <a:lnTo>
                  <a:pt x="1813719" y="1"/>
                </a:lnTo>
                <a:close/>
              </a:path>
            </a:pathLst>
          </a:custGeom>
          <a:solidFill>
            <a:schemeClr val="bg1">
              <a:lumMod val="85000"/>
            </a:schemeClr>
          </a:solidFill>
        </p:spPr>
        <p:txBody>
          <a:bodyPr wrap="square">
            <a:noAutofit/>
          </a:bodyPr>
          <a:lstStyle>
            <a:lvl1pPr marL="0" indent="0">
              <a:buNone/>
              <a:defRPr sz="1500"/>
            </a:lvl1pPr>
          </a:lstStyle>
          <a:p>
            <a:r>
              <a:rPr lang="en-US" err="1"/>
              <a:t>Lisää</a:t>
            </a:r>
            <a:r>
              <a:rPr lang="en-US"/>
              <a:t> </a:t>
            </a:r>
            <a:r>
              <a:rPr lang="en-US" err="1"/>
              <a:t>kuva</a:t>
            </a:r>
            <a:r>
              <a:rPr lang="en-US"/>
              <a:t> </a:t>
            </a:r>
            <a:r>
              <a:rPr lang="en-US" err="1"/>
              <a:t>klikkaamalla</a:t>
            </a:r>
            <a:r>
              <a:rPr lang="en-US"/>
              <a:t> </a:t>
            </a:r>
            <a:r>
              <a:rPr lang="en-US" err="1"/>
              <a:t>ikonia</a:t>
            </a:r>
            <a:endParaRPr lang="fi-FI"/>
          </a:p>
        </p:txBody>
      </p:sp>
      <p:sp>
        <p:nvSpPr>
          <p:cNvPr id="5" name="TextBox 4">
            <a:extLst>
              <a:ext uri="{FF2B5EF4-FFF2-40B4-BE49-F238E27FC236}">
                <a16:creationId xmlns:a16="http://schemas.microsoft.com/office/drawing/2014/main" id="{9D2664F5-DFDF-4389-9268-663789F4F9C3}"/>
              </a:ext>
            </a:extLst>
          </p:cNvPr>
          <p:cNvSpPr txBox="1"/>
          <p:nvPr userDrawn="1"/>
        </p:nvSpPr>
        <p:spPr>
          <a:xfrm>
            <a:off x="11307816" y="6562498"/>
            <a:ext cx="698909" cy="138499"/>
          </a:xfrm>
          <a:prstGeom prst="rect">
            <a:avLst/>
          </a:prstGeom>
          <a:noFill/>
        </p:spPr>
        <p:txBody>
          <a:bodyPr wrap="none" lIns="0" tIns="0" rIns="0" bIns="0" rtlCol="0">
            <a:spAutoFit/>
          </a:bodyPr>
          <a:lstStyle/>
          <a:p>
            <a:pPr algn="r"/>
            <a:r>
              <a:rPr lang="en-US" sz="900" b="1">
                <a:solidFill>
                  <a:srgbClr val="343D58"/>
                </a:solidFill>
                <a:latin typeface="Campton Book" panose="020B0004020102020203" pitchFamily="34" charset="0"/>
              </a:rPr>
              <a:t>linkdesign.fi</a:t>
            </a:r>
            <a:endParaRPr lang="fi-FI" sz="900" b="1">
              <a:solidFill>
                <a:srgbClr val="343D58"/>
              </a:solidFill>
              <a:latin typeface="Campton Book" panose="020B0004020102020203" pitchFamily="34" charset="0"/>
            </a:endParaRPr>
          </a:p>
        </p:txBody>
      </p:sp>
      <p:sp>
        <p:nvSpPr>
          <p:cNvPr id="6" name="TextBox 5">
            <a:extLst>
              <a:ext uri="{FF2B5EF4-FFF2-40B4-BE49-F238E27FC236}">
                <a16:creationId xmlns:a16="http://schemas.microsoft.com/office/drawing/2014/main" id="{9FE7946F-834B-44CC-B021-C3425D8FB513}"/>
              </a:ext>
            </a:extLst>
          </p:cNvPr>
          <p:cNvSpPr txBox="1"/>
          <p:nvPr userDrawn="1"/>
        </p:nvSpPr>
        <p:spPr>
          <a:xfrm>
            <a:off x="182817" y="6562498"/>
            <a:ext cx="1025922" cy="138499"/>
          </a:xfrm>
          <a:prstGeom prst="rect">
            <a:avLst/>
          </a:prstGeom>
          <a:noFill/>
        </p:spPr>
        <p:txBody>
          <a:bodyPr wrap="none" lIns="0" tIns="0" rIns="0" bIns="0" rtlCol="0">
            <a:spAutoFit/>
          </a:bodyPr>
          <a:lstStyle/>
          <a:p>
            <a:pPr algn="l"/>
            <a:r>
              <a:rPr lang="en-US" sz="900" b="1">
                <a:solidFill>
                  <a:srgbClr val="343D58"/>
                </a:solidFill>
                <a:latin typeface="Campton Book" panose="020B0004020102020203" pitchFamily="34" charset="0"/>
              </a:rPr>
              <a:t>For the real world.</a:t>
            </a:r>
            <a:endParaRPr lang="fi-FI" sz="900" b="1">
              <a:solidFill>
                <a:srgbClr val="343D58"/>
              </a:solidFill>
              <a:latin typeface="Campton Book" panose="020B0004020102020203" pitchFamily="34" charset="0"/>
            </a:endParaRPr>
          </a:p>
        </p:txBody>
      </p:sp>
    </p:spTree>
    <p:extLst>
      <p:ext uri="{BB962C8B-B14F-4D97-AF65-F5344CB8AC3E}">
        <p14:creationId xmlns:p14="http://schemas.microsoft.com/office/powerpoint/2010/main" val="103711819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Vaakakuva ja puhekupla A">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BF1BF34-49F1-4682-903C-E292CA5C9E37}"/>
              </a:ext>
            </a:extLst>
          </p:cNvPr>
          <p:cNvSpPr txBox="1"/>
          <p:nvPr userDrawn="1"/>
        </p:nvSpPr>
        <p:spPr>
          <a:xfrm>
            <a:off x="182817" y="6562498"/>
            <a:ext cx="1086836" cy="138499"/>
          </a:xfrm>
          <a:prstGeom prst="rect">
            <a:avLst/>
          </a:prstGeom>
          <a:noFill/>
        </p:spPr>
        <p:txBody>
          <a:bodyPr wrap="none" lIns="0" tIns="0" rIns="0" bIns="0" rtlCol="0">
            <a:spAutoFit/>
          </a:bodyPr>
          <a:lstStyle/>
          <a:p>
            <a:pPr algn="l"/>
            <a:r>
              <a:rPr lang="en-US" sz="900" b="1">
                <a:solidFill>
                  <a:srgbClr val="343D58"/>
                </a:solidFill>
                <a:latin typeface="Campton Book" panose="020B0004020102020203" pitchFamily="34" charset="0"/>
              </a:rPr>
              <a:t>For the Real World.</a:t>
            </a:r>
            <a:endParaRPr lang="fi-FI" sz="900" b="1">
              <a:solidFill>
                <a:srgbClr val="343D58"/>
              </a:solidFill>
              <a:latin typeface="Campton Book" panose="020B0004020102020203" pitchFamily="34" charset="0"/>
            </a:endParaRPr>
          </a:p>
        </p:txBody>
      </p:sp>
      <p:sp>
        <p:nvSpPr>
          <p:cNvPr id="5" name="TextBox 4">
            <a:extLst>
              <a:ext uri="{FF2B5EF4-FFF2-40B4-BE49-F238E27FC236}">
                <a16:creationId xmlns:a16="http://schemas.microsoft.com/office/drawing/2014/main" id="{9D2664F5-DFDF-4389-9268-663789F4F9C3}"/>
              </a:ext>
            </a:extLst>
          </p:cNvPr>
          <p:cNvSpPr txBox="1"/>
          <p:nvPr userDrawn="1"/>
        </p:nvSpPr>
        <p:spPr>
          <a:xfrm>
            <a:off x="11307816" y="6562498"/>
            <a:ext cx="698909" cy="138499"/>
          </a:xfrm>
          <a:prstGeom prst="rect">
            <a:avLst/>
          </a:prstGeom>
          <a:noFill/>
        </p:spPr>
        <p:txBody>
          <a:bodyPr wrap="none" lIns="0" tIns="0" rIns="0" bIns="0" rtlCol="0">
            <a:spAutoFit/>
          </a:bodyPr>
          <a:lstStyle/>
          <a:p>
            <a:pPr algn="r"/>
            <a:r>
              <a:rPr lang="en-US" sz="900" b="1">
                <a:solidFill>
                  <a:srgbClr val="343D58"/>
                </a:solidFill>
                <a:latin typeface="Campton Book" panose="020B0004020102020203" pitchFamily="34" charset="0"/>
              </a:rPr>
              <a:t>linkdesign.fi</a:t>
            </a:r>
            <a:endParaRPr lang="fi-FI" sz="900" b="1">
              <a:solidFill>
                <a:srgbClr val="343D58"/>
              </a:solidFill>
              <a:latin typeface="Campton Book" panose="020B0004020102020203" pitchFamily="34" charset="0"/>
            </a:endParaRPr>
          </a:p>
        </p:txBody>
      </p:sp>
      <p:sp>
        <p:nvSpPr>
          <p:cNvPr id="10" name="Picture Placeholder 9">
            <a:extLst>
              <a:ext uri="{FF2B5EF4-FFF2-40B4-BE49-F238E27FC236}">
                <a16:creationId xmlns:a16="http://schemas.microsoft.com/office/drawing/2014/main" id="{4D930D66-C7EF-4619-B41D-83B6C725B1C6}"/>
              </a:ext>
            </a:extLst>
          </p:cNvPr>
          <p:cNvSpPr>
            <a:spLocks noGrp="1"/>
          </p:cNvSpPr>
          <p:nvPr>
            <p:ph type="pic" sz="quarter" idx="18" hasCustomPrompt="1"/>
          </p:nvPr>
        </p:nvSpPr>
        <p:spPr>
          <a:xfrm>
            <a:off x="0" y="0"/>
            <a:ext cx="7319963" cy="6858000"/>
          </a:xfrm>
          <a:custGeom>
            <a:avLst/>
            <a:gdLst>
              <a:gd name="connsiteX0" fmla="*/ 0 w 7319963"/>
              <a:gd name="connsiteY0" fmla="*/ 0 h 6858000"/>
              <a:gd name="connsiteX1" fmla="*/ 2447926 w 7319963"/>
              <a:gd name="connsiteY1" fmla="*/ 0 h 6858000"/>
              <a:gd name="connsiteX2" fmla="*/ 2449513 w 7319963"/>
              <a:gd name="connsiteY2" fmla="*/ 0 h 6858000"/>
              <a:gd name="connsiteX3" fmla="*/ 2863702 w 7319963"/>
              <a:gd name="connsiteY3" fmla="*/ 0 h 6858000"/>
              <a:gd name="connsiteX4" fmla="*/ 7319963 w 7319963"/>
              <a:gd name="connsiteY4" fmla="*/ 0 h 6858000"/>
              <a:gd name="connsiteX5" fmla="*/ 7319963 w 7319963"/>
              <a:gd name="connsiteY5" fmla="*/ 3435350 h 6858000"/>
              <a:gd name="connsiteX6" fmla="*/ 6176963 w 7319963"/>
              <a:gd name="connsiteY6" fmla="*/ 4578350 h 6858000"/>
              <a:gd name="connsiteX7" fmla="*/ 7319963 w 7319963"/>
              <a:gd name="connsiteY7" fmla="*/ 5721350 h 6858000"/>
              <a:gd name="connsiteX8" fmla="*/ 7319963 w 7319963"/>
              <a:gd name="connsiteY8" fmla="*/ 6858000 h 6858000"/>
              <a:gd name="connsiteX9" fmla="*/ 2863702 w 7319963"/>
              <a:gd name="connsiteY9" fmla="*/ 6858000 h 6858000"/>
              <a:gd name="connsiteX10" fmla="*/ 2449513 w 7319963"/>
              <a:gd name="connsiteY10" fmla="*/ 6858000 h 6858000"/>
              <a:gd name="connsiteX11" fmla="*/ 2447926 w 7319963"/>
              <a:gd name="connsiteY11" fmla="*/ 6858000 h 6858000"/>
              <a:gd name="connsiteX12" fmla="*/ 0 w 7319963"/>
              <a:gd name="connsiteY12"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319963" h="6858000">
                <a:moveTo>
                  <a:pt x="0" y="0"/>
                </a:moveTo>
                <a:lnTo>
                  <a:pt x="2447926" y="0"/>
                </a:lnTo>
                <a:lnTo>
                  <a:pt x="2449513" y="0"/>
                </a:lnTo>
                <a:lnTo>
                  <a:pt x="2863702" y="0"/>
                </a:lnTo>
                <a:lnTo>
                  <a:pt x="7319963" y="0"/>
                </a:lnTo>
                <a:lnTo>
                  <a:pt x="7319963" y="3435350"/>
                </a:lnTo>
                <a:cubicBezTo>
                  <a:pt x="7319963" y="4066540"/>
                  <a:pt x="6808153" y="4578350"/>
                  <a:pt x="6176963" y="4578350"/>
                </a:cubicBezTo>
                <a:cubicBezTo>
                  <a:pt x="6808153" y="4578350"/>
                  <a:pt x="7319963" y="5090160"/>
                  <a:pt x="7319963" y="5721350"/>
                </a:cubicBezTo>
                <a:lnTo>
                  <a:pt x="7319963" y="6858000"/>
                </a:lnTo>
                <a:lnTo>
                  <a:pt x="2863702" y="6858000"/>
                </a:lnTo>
                <a:lnTo>
                  <a:pt x="2449513" y="6858000"/>
                </a:lnTo>
                <a:lnTo>
                  <a:pt x="2447926" y="6858000"/>
                </a:lnTo>
                <a:lnTo>
                  <a:pt x="0" y="6858000"/>
                </a:lnTo>
                <a:close/>
              </a:path>
            </a:pathLst>
          </a:custGeom>
          <a:solidFill>
            <a:schemeClr val="bg1">
              <a:lumMod val="85000"/>
            </a:schemeClr>
          </a:solidFill>
        </p:spPr>
        <p:txBody>
          <a:bodyPr wrap="square">
            <a:noAutofit/>
          </a:bodyPr>
          <a:lstStyle>
            <a:lvl1pPr marL="0" indent="0">
              <a:buNone/>
              <a:defRPr sz="1500"/>
            </a:lvl1pPr>
          </a:lstStyle>
          <a:p>
            <a:r>
              <a:rPr lang="fi-FI"/>
              <a:t>Lisää kuva klikkaamalla ikonia</a:t>
            </a:r>
          </a:p>
        </p:txBody>
      </p:sp>
      <p:sp>
        <p:nvSpPr>
          <p:cNvPr id="6" name="TextBox 5">
            <a:extLst>
              <a:ext uri="{FF2B5EF4-FFF2-40B4-BE49-F238E27FC236}">
                <a16:creationId xmlns:a16="http://schemas.microsoft.com/office/drawing/2014/main" id="{3094B71D-583C-4071-8E29-F59E0E741BAF}"/>
              </a:ext>
            </a:extLst>
          </p:cNvPr>
          <p:cNvSpPr txBox="1"/>
          <p:nvPr userDrawn="1"/>
        </p:nvSpPr>
        <p:spPr>
          <a:xfrm>
            <a:off x="182817" y="6562498"/>
            <a:ext cx="1025922" cy="138499"/>
          </a:xfrm>
          <a:prstGeom prst="rect">
            <a:avLst/>
          </a:prstGeom>
          <a:noFill/>
        </p:spPr>
        <p:txBody>
          <a:bodyPr wrap="none" lIns="0" tIns="0" rIns="0" bIns="0" rtlCol="0">
            <a:spAutoFit/>
          </a:bodyPr>
          <a:lstStyle/>
          <a:p>
            <a:pPr algn="l"/>
            <a:r>
              <a:rPr lang="en-US" sz="900" b="1">
                <a:solidFill>
                  <a:srgbClr val="343D58"/>
                </a:solidFill>
                <a:latin typeface="Campton Book" panose="020B0004020102020203" pitchFamily="34" charset="0"/>
              </a:rPr>
              <a:t>For the real world.</a:t>
            </a:r>
            <a:endParaRPr lang="fi-FI" sz="900" b="1">
              <a:solidFill>
                <a:srgbClr val="343D58"/>
              </a:solidFill>
              <a:latin typeface="Campton Book" panose="020B0004020102020203" pitchFamily="34" charset="0"/>
            </a:endParaRPr>
          </a:p>
        </p:txBody>
      </p:sp>
    </p:spTree>
    <p:extLst>
      <p:ext uri="{BB962C8B-B14F-4D97-AF65-F5344CB8AC3E}">
        <p14:creationId xmlns:p14="http://schemas.microsoft.com/office/powerpoint/2010/main" val="58152639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Vaakakuva ja puhekupla B">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BF1BF34-49F1-4682-903C-E292CA5C9E37}"/>
              </a:ext>
            </a:extLst>
          </p:cNvPr>
          <p:cNvSpPr txBox="1"/>
          <p:nvPr userDrawn="1"/>
        </p:nvSpPr>
        <p:spPr>
          <a:xfrm>
            <a:off x="182817" y="6562498"/>
            <a:ext cx="1086836" cy="138499"/>
          </a:xfrm>
          <a:prstGeom prst="rect">
            <a:avLst/>
          </a:prstGeom>
          <a:noFill/>
        </p:spPr>
        <p:txBody>
          <a:bodyPr wrap="none" lIns="0" tIns="0" rIns="0" bIns="0" rtlCol="0">
            <a:spAutoFit/>
          </a:bodyPr>
          <a:lstStyle/>
          <a:p>
            <a:pPr algn="l"/>
            <a:r>
              <a:rPr lang="en-US" sz="900" b="1">
                <a:solidFill>
                  <a:srgbClr val="343D58"/>
                </a:solidFill>
                <a:latin typeface="Campton Book" panose="020B0004020102020203" pitchFamily="34" charset="0"/>
              </a:rPr>
              <a:t>For the Real World.</a:t>
            </a:r>
            <a:endParaRPr lang="fi-FI" sz="900" b="1">
              <a:solidFill>
                <a:srgbClr val="343D58"/>
              </a:solidFill>
              <a:latin typeface="Campton Book" panose="020B0004020102020203" pitchFamily="34" charset="0"/>
            </a:endParaRPr>
          </a:p>
        </p:txBody>
      </p:sp>
      <p:sp>
        <p:nvSpPr>
          <p:cNvPr id="5" name="TextBox 4">
            <a:extLst>
              <a:ext uri="{FF2B5EF4-FFF2-40B4-BE49-F238E27FC236}">
                <a16:creationId xmlns:a16="http://schemas.microsoft.com/office/drawing/2014/main" id="{9D2664F5-DFDF-4389-9268-663789F4F9C3}"/>
              </a:ext>
            </a:extLst>
          </p:cNvPr>
          <p:cNvSpPr txBox="1"/>
          <p:nvPr userDrawn="1"/>
        </p:nvSpPr>
        <p:spPr>
          <a:xfrm>
            <a:off x="11307816" y="6562498"/>
            <a:ext cx="698909" cy="138499"/>
          </a:xfrm>
          <a:prstGeom prst="rect">
            <a:avLst/>
          </a:prstGeom>
          <a:noFill/>
        </p:spPr>
        <p:txBody>
          <a:bodyPr wrap="none" lIns="0" tIns="0" rIns="0" bIns="0" rtlCol="0">
            <a:spAutoFit/>
          </a:bodyPr>
          <a:lstStyle/>
          <a:p>
            <a:pPr algn="r"/>
            <a:r>
              <a:rPr lang="en-US" sz="900" b="1">
                <a:solidFill>
                  <a:srgbClr val="343D58"/>
                </a:solidFill>
                <a:latin typeface="Campton Book" panose="020B0004020102020203" pitchFamily="34" charset="0"/>
              </a:rPr>
              <a:t>linkdesign.fi</a:t>
            </a:r>
            <a:endParaRPr lang="fi-FI" sz="900" b="1">
              <a:solidFill>
                <a:srgbClr val="343D58"/>
              </a:solidFill>
              <a:latin typeface="Campton Book" panose="020B0004020102020203" pitchFamily="34" charset="0"/>
            </a:endParaRPr>
          </a:p>
        </p:txBody>
      </p:sp>
      <p:sp>
        <p:nvSpPr>
          <p:cNvPr id="11" name="Picture Placeholder 10">
            <a:extLst>
              <a:ext uri="{FF2B5EF4-FFF2-40B4-BE49-F238E27FC236}">
                <a16:creationId xmlns:a16="http://schemas.microsoft.com/office/drawing/2014/main" id="{E1965CF8-E388-41D5-9AB9-67C31158C91F}"/>
              </a:ext>
            </a:extLst>
          </p:cNvPr>
          <p:cNvSpPr>
            <a:spLocks noGrp="1"/>
          </p:cNvSpPr>
          <p:nvPr>
            <p:ph type="pic" sz="quarter" idx="20" hasCustomPrompt="1"/>
          </p:nvPr>
        </p:nvSpPr>
        <p:spPr>
          <a:xfrm>
            <a:off x="0" y="0"/>
            <a:ext cx="7319963" cy="6858000"/>
          </a:xfrm>
          <a:custGeom>
            <a:avLst/>
            <a:gdLst>
              <a:gd name="connsiteX0" fmla="*/ 0 w 7319963"/>
              <a:gd name="connsiteY0" fmla="*/ 0 h 6858000"/>
              <a:gd name="connsiteX1" fmla="*/ 2360613 w 7319963"/>
              <a:gd name="connsiteY1" fmla="*/ 0 h 6858000"/>
              <a:gd name="connsiteX2" fmla="*/ 2822575 w 7319963"/>
              <a:gd name="connsiteY2" fmla="*/ 0 h 6858000"/>
              <a:gd name="connsiteX3" fmla="*/ 7319963 w 7319963"/>
              <a:gd name="connsiteY3" fmla="*/ 0 h 6858000"/>
              <a:gd name="connsiteX4" fmla="*/ 7319963 w 7319963"/>
              <a:gd name="connsiteY4" fmla="*/ 1143000 h 6858000"/>
              <a:gd name="connsiteX5" fmla="*/ 6176963 w 7319963"/>
              <a:gd name="connsiteY5" fmla="*/ 2286000 h 6858000"/>
              <a:gd name="connsiteX6" fmla="*/ 7319963 w 7319963"/>
              <a:gd name="connsiteY6" fmla="*/ 3429000 h 6858000"/>
              <a:gd name="connsiteX7" fmla="*/ 7319963 w 7319963"/>
              <a:gd name="connsiteY7" fmla="*/ 6858000 h 6858000"/>
              <a:gd name="connsiteX8" fmla="*/ 3388242 w 7319963"/>
              <a:gd name="connsiteY8" fmla="*/ 6858000 h 6858000"/>
              <a:gd name="connsiteX9" fmla="*/ 2822575 w 7319963"/>
              <a:gd name="connsiteY9" fmla="*/ 6858000 h 6858000"/>
              <a:gd name="connsiteX10" fmla="*/ 2447927 w 7319963"/>
              <a:gd name="connsiteY10" fmla="*/ 6858000 h 6858000"/>
              <a:gd name="connsiteX11" fmla="*/ 2360613 w 7319963"/>
              <a:gd name="connsiteY11" fmla="*/ 6858000 h 6858000"/>
              <a:gd name="connsiteX12" fmla="*/ 0 w 7319963"/>
              <a:gd name="connsiteY12"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319963" h="6858000">
                <a:moveTo>
                  <a:pt x="0" y="0"/>
                </a:moveTo>
                <a:lnTo>
                  <a:pt x="2360613" y="0"/>
                </a:lnTo>
                <a:lnTo>
                  <a:pt x="2822575" y="0"/>
                </a:lnTo>
                <a:lnTo>
                  <a:pt x="7319963" y="0"/>
                </a:lnTo>
                <a:lnTo>
                  <a:pt x="7319963" y="1143000"/>
                </a:lnTo>
                <a:cubicBezTo>
                  <a:pt x="7319963" y="1774190"/>
                  <a:pt x="6808153" y="2286000"/>
                  <a:pt x="6176963" y="2286000"/>
                </a:cubicBezTo>
                <a:cubicBezTo>
                  <a:pt x="6808153" y="2286000"/>
                  <a:pt x="7319963" y="2797810"/>
                  <a:pt x="7319963" y="3429000"/>
                </a:cubicBezTo>
                <a:lnTo>
                  <a:pt x="7319963" y="6858000"/>
                </a:lnTo>
                <a:lnTo>
                  <a:pt x="3388242" y="6858000"/>
                </a:lnTo>
                <a:lnTo>
                  <a:pt x="2822575" y="6858000"/>
                </a:lnTo>
                <a:lnTo>
                  <a:pt x="2447927" y="6858000"/>
                </a:lnTo>
                <a:lnTo>
                  <a:pt x="2360613" y="6858000"/>
                </a:lnTo>
                <a:lnTo>
                  <a:pt x="0" y="6858000"/>
                </a:lnTo>
                <a:close/>
              </a:path>
            </a:pathLst>
          </a:custGeom>
          <a:solidFill>
            <a:schemeClr val="bg1">
              <a:lumMod val="85000"/>
            </a:schemeClr>
          </a:solidFill>
        </p:spPr>
        <p:txBody>
          <a:bodyPr wrap="square">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500"/>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err="1"/>
              <a:t>Lisää</a:t>
            </a:r>
            <a:r>
              <a:rPr lang="en-US"/>
              <a:t> </a:t>
            </a:r>
            <a:r>
              <a:rPr lang="en-US" err="1"/>
              <a:t>kuva</a:t>
            </a:r>
            <a:r>
              <a:rPr lang="en-US"/>
              <a:t> </a:t>
            </a:r>
            <a:r>
              <a:rPr lang="en-US" err="1"/>
              <a:t>klikkaamalla</a:t>
            </a:r>
            <a:r>
              <a:rPr lang="en-US"/>
              <a:t> </a:t>
            </a:r>
            <a:r>
              <a:rPr lang="en-US" err="1"/>
              <a:t>ikonia</a:t>
            </a:r>
            <a:endParaRPr lang="fi-FI"/>
          </a:p>
        </p:txBody>
      </p:sp>
      <p:sp>
        <p:nvSpPr>
          <p:cNvPr id="6" name="TextBox 5">
            <a:extLst>
              <a:ext uri="{FF2B5EF4-FFF2-40B4-BE49-F238E27FC236}">
                <a16:creationId xmlns:a16="http://schemas.microsoft.com/office/drawing/2014/main" id="{E83636E2-DB69-443C-8A9C-CD3E56134ED2}"/>
              </a:ext>
            </a:extLst>
          </p:cNvPr>
          <p:cNvSpPr txBox="1"/>
          <p:nvPr userDrawn="1"/>
        </p:nvSpPr>
        <p:spPr>
          <a:xfrm>
            <a:off x="182817" y="6562498"/>
            <a:ext cx="1025922" cy="138499"/>
          </a:xfrm>
          <a:prstGeom prst="rect">
            <a:avLst/>
          </a:prstGeom>
          <a:noFill/>
        </p:spPr>
        <p:txBody>
          <a:bodyPr wrap="none" lIns="0" tIns="0" rIns="0" bIns="0" rtlCol="0">
            <a:spAutoFit/>
          </a:bodyPr>
          <a:lstStyle/>
          <a:p>
            <a:pPr algn="l"/>
            <a:r>
              <a:rPr lang="en-US" sz="900" b="1">
                <a:solidFill>
                  <a:srgbClr val="343D58"/>
                </a:solidFill>
                <a:latin typeface="Campton Book" panose="020B0004020102020203" pitchFamily="34" charset="0"/>
              </a:rPr>
              <a:t>For the real world.</a:t>
            </a:r>
            <a:endParaRPr lang="fi-FI" sz="900" b="1">
              <a:solidFill>
                <a:srgbClr val="343D58"/>
              </a:solidFill>
              <a:latin typeface="Campton Book" panose="020B0004020102020203" pitchFamily="34" charset="0"/>
            </a:endParaRPr>
          </a:p>
        </p:txBody>
      </p:sp>
    </p:spTree>
    <p:extLst>
      <p:ext uri="{BB962C8B-B14F-4D97-AF65-F5344CB8AC3E}">
        <p14:creationId xmlns:p14="http://schemas.microsoft.com/office/powerpoint/2010/main" val="228375452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Henkilöesittely">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BF1BF34-49F1-4682-903C-E292CA5C9E37}"/>
              </a:ext>
            </a:extLst>
          </p:cNvPr>
          <p:cNvSpPr txBox="1"/>
          <p:nvPr userDrawn="1"/>
        </p:nvSpPr>
        <p:spPr>
          <a:xfrm>
            <a:off x="182817" y="6562498"/>
            <a:ext cx="1025922" cy="138499"/>
          </a:xfrm>
          <a:prstGeom prst="rect">
            <a:avLst/>
          </a:prstGeom>
          <a:noFill/>
        </p:spPr>
        <p:txBody>
          <a:bodyPr wrap="none" lIns="0" tIns="0" rIns="0" bIns="0" rtlCol="0">
            <a:spAutoFit/>
          </a:bodyPr>
          <a:lstStyle/>
          <a:p>
            <a:pPr algn="l"/>
            <a:r>
              <a:rPr lang="en-US" sz="900" b="1">
                <a:solidFill>
                  <a:srgbClr val="343D58"/>
                </a:solidFill>
                <a:latin typeface="Campton Book" panose="020B0004020102020203" pitchFamily="34" charset="0"/>
              </a:rPr>
              <a:t>For the real world.</a:t>
            </a:r>
            <a:endParaRPr lang="fi-FI" sz="900" b="1">
              <a:solidFill>
                <a:srgbClr val="343D58"/>
              </a:solidFill>
              <a:latin typeface="Campton Book" panose="020B0004020102020203" pitchFamily="34" charset="0"/>
            </a:endParaRPr>
          </a:p>
        </p:txBody>
      </p:sp>
      <p:sp>
        <p:nvSpPr>
          <p:cNvPr id="5" name="TextBox 4">
            <a:extLst>
              <a:ext uri="{FF2B5EF4-FFF2-40B4-BE49-F238E27FC236}">
                <a16:creationId xmlns:a16="http://schemas.microsoft.com/office/drawing/2014/main" id="{9D2664F5-DFDF-4389-9268-663789F4F9C3}"/>
              </a:ext>
            </a:extLst>
          </p:cNvPr>
          <p:cNvSpPr txBox="1"/>
          <p:nvPr userDrawn="1"/>
        </p:nvSpPr>
        <p:spPr>
          <a:xfrm>
            <a:off x="11307816" y="6562498"/>
            <a:ext cx="698909" cy="138499"/>
          </a:xfrm>
          <a:prstGeom prst="rect">
            <a:avLst/>
          </a:prstGeom>
          <a:noFill/>
        </p:spPr>
        <p:txBody>
          <a:bodyPr wrap="none" lIns="0" tIns="0" rIns="0" bIns="0" rtlCol="0">
            <a:spAutoFit/>
          </a:bodyPr>
          <a:lstStyle/>
          <a:p>
            <a:pPr algn="r"/>
            <a:r>
              <a:rPr lang="en-US" sz="900" b="1">
                <a:solidFill>
                  <a:srgbClr val="343D58"/>
                </a:solidFill>
                <a:latin typeface="Campton Book" panose="020B0004020102020203" pitchFamily="34" charset="0"/>
              </a:rPr>
              <a:t>linkdesign.fi</a:t>
            </a:r>
            <a:endParaRPr lang="fi-FI" sz="900" b="1">
              <a:solidFill>
                <a:srgbClr val="343D58"/>
              </a:solidFill>
              <a:latin typeface="Campton Book" panose="020B0004020102020203" pitchFamily="34" charset="0"/>
            </a:endParaRPr>
          </a:p>
        </p:txBody>
      </p:sp>
      <p:sp>
        <p:nvSpPr>
          <p:cNvPr id="19" name="Text Placeholder 18">
            <a:extLst>
              <a:ext uri="{FF2B5EF4-FFF2-40B4-BE49-F238E27FC236}">
                <a16:creationId xmlns:a16="http://schemas.microsoft.com/office/drawing/2014/main" id="{DD1E6CF8-07FD-40E2-AA9F-2F6BFA6CCFD6}"/>
              </a:ext>
            </a:extLst>
          </p:cNvPr>
          <p:cNvSpPr>
            <a:spLocks noGrp="1"/>
          </p:cNvSpPr>
          <p:nvPr>
            <p:ph type="body" sz="quarter" idx="19" hasCustomPrompt="1"/>
          </p:nvPr>
        </p:nvSpPr>
        <p:spPr>
          <a:xfrm>
            <a:off x="6850006" y="1493497"/>
            <a:ext cx="4575229" cy="525687"/>
          </a:xfrm>
          <a:prstGeom prst="rect">
            <a:avLst/>
          </a:prstGeom>
        </p:spPr>
        <p:txBody>
          <a:bodyPr lIns="0" tIns="0" rIns="0" bIns="0"/>
          <a:lstStyle>
            <a:lvl1pPr marL="0" indent="0">
              <a:buNone/>
              <a:defRPr sz="4000" b="1">
                <a:solidFill>
                  <a:srgbClr val="343D58"/>
                </a:solidFill>
                <a:latin typeface="Campton Book" panose="020B0004020102020203" pitchFamily="34" charset="0"/>
              </a:defRPr>
            </a:lvl1pPr>
          </a:lstStyle>
          <a:p>
            <a:pPr lvl="0"/>
            <a:r>
              <a:rPr lang="en-US" err="1"/>
              <a:t>Etunimi</a:t>
            </a:r>
            <a:r>
              <a:rPr lang="en-US"/>
              <a:t> </a:t>
            </a:r>
            <a:r>
              <a:rPr lang="en-US" err="1"/>
              <a:t>Sukunimi</a:t>
            </a:r>
            <a:endParaRPr lang="fi-FI"/>
          </a:p>
        </p:txBody>
      </p:sp>
      <p:sp>
        <p:nvSpPr>
          <p:cNvPr id="20" name="Text Placeholder 18">
            <a:extLst>
              <a:ext uri="{FF2B5EF4-FFF2-40B4-BE49-F238E27FC236}">
                <a16:creationId xmlns:a16="http://schemas.microsoft.com/office/drawing/2014/main" id="{8853E817-DC36-4EBA-A036-A2F7B0AEFB6A}"/>
              </a:ext>
            </a:extLst>
          </p:cNvPr>
          <p:cNvSpPr>
            <a:spLocks noGrp="1"/>
          </p:cNvSpPr>
          <p:nvPr>
            <p:ph type="body" sz="quarter" idx="20" hasCustomPrompt="1"/>
          </p:nvPr>
        </p:nvSpPr>
        <p:spPr>
          <a:xfrm>
            <a:off x="6850010" y="5748224"/>
            <a:ext cx="3746024" cy="477278"/>
          </a:xfrm>
          <a:prstGeom prst="rect">
            <a:avLst/>
          </a:prstGeom>
        </p:spPr>
        <p:txBody>
          <a:bodyPr lIns="18000" tIns="0" rIns="0" bIns="0"/>
          <a:lstStyle>
            <a:lvl1pPr marL="0" indent="0">
              <a:lnSpc>
                <a:spcPct val="110000"/>
              </a:lnSpc>
              <a:spcBef>
                <a:spcPts val="0"/>
              </a:spcBef>
              <a:buNone/>
              <a:defRPr sz="1200" b="1">
                <a:solidFill>
                  <a:srgbClr val="343D58"/>
                </a:solidFill>
                <a:latin typeface="Campton Book" panose="020B0004020102020203" pitchFamily="34" charset="0"/>
              </a:defRPr>
            </a:lvl1pPr>
          </a:lstStyle>
          <a:p>
            <a:pPr lvl="0"/>
            <a:r>
              <a:rPr lang="en-US"/>
              <a:t>Etunimi.sukunimi@linkdesign.fi                         +358 40 123 4678</a:t>
            </a:r>
          </a:p>
          <a:p>
            <a:pPr lvl="0"/>
            <a:endParaRPr lang="fi-FI"/>
          </a:p>
        </p:txBody>
      </p:sp>
      <p:sp>
        <p:nvSpPr>
          <p:cNvPr id="21" name="Text Placeholder 18">
            <a:extLst>
              <a:ext uri="{FF2B5EF4-FFF2-40B4-BE49-F238E27FC236}">
                <a16:creationId xmlns:a16="http://schemas.microsoft.com/office/drawing/2014/main" id="{B58ADC18-2AC1-4A52-80D2-1131A048F5E7}"/>
              </a:ext>
            </a:extLst>
          </p:cNvPr>
          <p:cNvSpPr>
            <a:spLocks noGrp="1"/>
          </p:cNvSpPr>
          <p:nvPr>
            <p:ph type="body" sz="quarter" idx="21" hasCustomPrompt="1"/>
          </p:nvPr>
        </p:nvSpPr>
        <p:spPr>
          <a:xfrm>
            <a:off x="6850010" y="2126103"/>
            <a:ext cx="4575228" cy="273385"/>
          </a:xfrm>
          <a:prstGeom prst="rect">
            <a:avLst/>
          </a:prstGeom>
        </p:spPr>
        <p:txBody>
          <a:bodyPr lIns="18000" tIns="0" rIns="0" bIns="0"/>
          <a:lstStyle>
            <a:lvl1pPr marL="0" indent="0">
              <a:buNone/>
              <a:defRPr sz="1500" b="1">
                <a:solidFill>
                  <a:srgbClr val="ED3B56"/>
                </a:solidFill>
                <a:latin typeface="Campton Book" panose="020B0004020102020203" pitchFamily="34" charset="0"/>
              </a:defRPr>
            </a:lvl1pPr>
          </a:lstStyle>
          <a:p>
            <a:pPr lvl="0"/>
            <a:r>
              <a:rPr lang="en-US"/>
              <a:t>TITTELI</a:t>
            </a:r>
            <a:endParaRPr lang="fi-FI"/>
          </a:p>
        </p:txBody>
      </p:sp>
      <p:sp>
        <p:nvSpPr>
          <p:cNvPr id="3" name="Text Placeholder 2">
            <a:extLst>
              <a:ext uri="{FF2B5EF4-FFF2-40B4-BE49-F238E27FC236}">
                <a16:creationId xmlns:a16="http://schemas.microsoft.com/office/drawing/2014/main" id="{949C0491-B235-4B58-A6EA-DC7EB4CCB361}"/>
              </a:ext>
            </a:extLst>
          </p:cNvPr>
          <p:cNvSpPr>
            <a:spLocks noGrp="1"/>
          </p:cNvSpPr>
          <p:nvPr>
            <p:ph type="body" sz="quarter" idx="22" hasCustomPrompt="1"/>
          </p:nvPr>
        </p:nvSpPr>
        <p:spPr>
          <a:xfrm>
            <a:off x="6850006" y="2759646"/>
            <a:ext cx="3747293" cy="2604857"/>
          </a:xfrm>
          <a:prstGeom prst="rect">
            <a:avLst/>
          </a:prstGeom>
        </p:spPr>
        <p:txBody>
          <a:bodyPr lIns="14400" tIns="0" rIns="0" bIns="0"/>
          <a:lstStyle>
            <a:lvl1pPr marL="0" indent="0">
              <a:lnSpc>
                <a:spcPct val="120000"/>
              </a:lnSpc>
              <a:spcBef>
                <a:spcPts val="0"/>
              </a:spcBef>
              <a:buNone/>
              <a:defRPr sz="1200"/>
            </a:lvl1pPr>
          </a:lstStyle>
          <a:p>
            <a:pPr lvl="0"/>
            <a:r>
              <a:rPr lang="fi-FI"/>
              <a:t>Esittelyteksti 250-350 merkkiä. Lorem ipsum dolor sit amet, consectetuer adipiscing elit, sed diam nonummy nibh euismod tincidunt ut laoreet dolore magna aliquam erat volutpat. Duis autem vel eum iriure dolor in hendrerit in vulputate velit esse molestie consequat, vel illum dolore eu feugiatnullafacilisisavero.                                                                                                                                                             2-4 ydinosaamista pystyviivalla | erotettuna</a:t>
            </a:r>
          </a:p>
        </p:txBody>
      </p:sp>
      <p:sp>
        <p:nvSpPr>
          <p:cNvPr id="10" name="Picture Placeholder 12">
            <a:extLst>
              <a:ext uri="{FF2B5EF4-FFF2-40B4-BE49-F238E27FC236}">
                <a16:creationId xmlns:a16="http://schemas.microsoft.com/office/drawing/2014/main" id="{A14DD911-D095-4828-9472-B037DAE72692}"/>
              </a:ext>
            </a:extLst>
          </p:cNvPr>
          <p:cNvSpPr>
            <a:spLocks noGrp="1"/>
          </p:cNvSpPr>
          <p:nvPr>
            <p:ph type="pic" sz="quarter" idx="17" hasCustomPrompt="1"/>
          </p:nvPr>
        </p:nvSpPr>
        <p:spPr>
          <a:xfrm>
            <a:off x="-1" y="1"/>
            <a:ext cx="6096001" cy="6857999"/>
          </a:xfrm>
          <a:custGeom>
            <a:avLst/>
            <a:gdLst>
              <a:gd name="connsiteX0" fmla="*/ 0 w 6096001"/>
              <a:gd name="connsiteY0" fmla="*/ 0 h 6857999"/>
              <a:gd name="connsiteX1" fmla="*/ 6096000 w 6096001"/>
              <a:gd name="connsiteY1" fmla="*/ 0 h 6857999"/>
              <a:gd name="connsiteX2" fmla="*/ 6096000 w 6096001"/>
              <a:gd name="connsiteY2" fmla="*/ 989863 h 6857999"/>
              <a:gd name="connsiteX3" fmla="*/ 6094759 w 6096001"/>
              <a:gd name="connsiteY3" fmla="*/ 989863 h 6857999"/>
              <a:gd name="connsiteX4" fmla="*/ 6094759 w 6096001"/>
              <a:gd name="connsiteY4" fmla="*/ 2209063 h 6857999"/>
              <a:gd name="connsiteX5" fmla="*/ 4875559 w 6096001"/>
              <a:gd name="connsiteY5" fmla="*/ 3428263 h 6857999"/>
              <a:gd name="connsiteX6" fmla="*/ 6094759 w 6096001"/>
              <a:gd name="connsiteY6" fmla="*/ 4647463 h 6857999"/>
              <a:gd name="connsiteX7" fmla="*/ 6094759 w 6096001"/>
              <a:gd name="connsiteY7" fmla="*/ 5356224 h 6857999"/>
              <a:gd name="connsiteX8" fmla="*/ 6096001 w 6096001"/>
              <a:gd name="connsiteY8" fmla="*/ 5356224 h 6857999"/>
              <a:gd name="connsiteX9" fmla="*/ 6096001 w 6096001"/>
              <a:gd name="connsiteY9" fmla="*/ 6857999 h 6857999"/>
              <a:gd name="connsiteX10" fmla="*/ 1 w 6096001"/>
              <a:gd name="connsiteY10" fmla="*/ 6857999 h 6857999"/>
              <a:gd name="connsiteX11" fmla="*/ 1 w 6096001"/>
              <a:gd name="connsiteY11" fmla="*/ 5869709 h 6857999"/>
              <a:gd name="connsiteX12" fmla="*/ 0 w 6096001"/>
              <a:gd name="connsiteY12" fmla="*/ 5869709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096001" h="6857999">
                <a:moveTo>
                  <a:pt x="0" y="0"/>
                </a:moveTo>
                <a:lnTo>
                  <a:pt x="6096000" y="0"/>
                </a:lnTo>
                <a:lnTo>
                  <a:pt x="6096000" y="989863"/>
                </a:lnTo>
                <a:lnTo>
                  <a:pt x="6094759" y="989863"/>
                </a:lnTo>
                <a:lnTo>
                  <a:pt x="6094759" y="2209063"/>
                </a:lnTo>
                <a:cubicBezTo>
                  <a:pt x="6094759" y="2882163"/>
                  <a:pt x="5548659" y="3428263"/>
                  <a:pt x="4875559" y="3428263"/>
                </a:cubicBezTo>
                <a:cubicBezTo>
                  <a:pt x="5548659" y="3428263"/>
                  <a:pt x="6094759" y="3974363"/>
                  <a:pt x="6094759" y="4647463"/>
                </a:cubicBezTo>
                <a:lnTo>
                  <a:pt x="6094759" y="5356224"/>
                </a:lnTo>
                <a:lnTo>
                  <a:pt x="6096001" y="5356224"/>
                </a:lnTo>
                <a:lnTo>
                  <a:pt x="6096001" y="6857999"/>
                </a:lnTo>
                <a:lnTo>
                  <a:pt x="1" y="6857999"/>
                </a:lnTo>
                <a:lnTo>
                  <a:pt x="1" y="5869709"/>
                </a:lnTo>
                <a:lnTo>
                  <a:pt x="0" y="5869709"/>
                </a:lnTo>
                <a:close/>
              </a:path>
            </a:pathLst>
          </a:custGeom>
          <a:solidFill>
            <a:schemeClr val="bg1">
              <a:lumMod val="85000"/>
            </a:schemeClr>
          </a:solidFill>
        </p:spPr>
        <p:txBody>
          <a:bodyPr wrap="square">
            <a:noAutofit/>
          </a:bodyPr>
          <a:lstStyle>
            <a:lvl1pPr marL="0" marR="0" indent="0" algn="l" defTabSz="914400" rtl="0" eaLnBrk="1" fontAlgn="auto" latinLnBrk="0" hangingPunct="1">
              <a:lnSpc>
                <a:spcPct val="90000"/>
              </a:lnSpc>
              <a:spcBef>
                <a:spcPts val="1000"/>
              </a:spcBef>
              <a:spcAft>
                <a:spcPts val="0"/>
              </a:spcAft>
              <a:buClrTx/>
              <a:buSzTx/>
              <a:buFontTx/>
              <a:buNone/>
              <a:tabLst/>
              <a:defRPr sz="1500">
                <a:solidFill>
                  <a:srgbClr val="343D58"/>
                </a:solidFill>
                <a:latin typeface="Campton Book" panose="020B0004020102020203" pitchFamily="34" charset="0"/>
              </a:defRPr>
            </a:lvl1pPr>
          </a:lstStyle>
          <a:p>
            <a:pPr marL="342900" marR="0" lvl="0" indent="-342900" algn="l" defTabSz="914400" rtl="0" eaLnBrk="1" fontAlgn="auto" latinLnBrk="0" hangingPunct="1">
              <a:lnSpc>
                <a:spcPct val="90000"/>
              </a:lnSpc>
              <a:spcBef>
                <a:spcPts val="1000"/>
              </a:spcBef>
              <a:spcAft>
                <a:spcPts val="0"/>
              </a:spcAft>
              <a:buClrTx/>
              <a:buSzTx/>
              <a:tabLst/>
              <a:defRPr/>
            </a:pPr>
            <a:r>
              <a:rPr lang="en-US" err="1"/>
              <a:t>Lisää</a:t>
            </a:r>
            <a:r>
              <a:rPr lang="en-US"/>
              <a:t> </a:t>
            </a:r>
            <a:r>
              <a:rPr lang="en-US" err="1"/>
              <a:t>henkilökuva</a:t>
            </a:r>
            <a:r>
              <a:rPr lang="en-US"/>
              <a:t> </a:t>
            </a:r>
            <a:r>
              <a:rPr lang="en-US" err="1"/>
              <a:t>klikkaamalla</a:t>
            </a:r>
            <a:r>
              <a:rPr lang="en-US"/>
              <a:t> </a:t>
            </a:r>
            <a:r>
              <a:rPr lang="en-US" err="1"/>
              <a:t>ikonia</a:t>
            </a:r>
            <a:endParaRPr lang="fi-FI"/>
          </a:p>
        </p:txBody>
      </p:sp>
    </p:spTree>
    <p:extLst>
      <p:ext uri="{BB962C8B-B14F-4D97-AF65-F5344CB8AC3E}">
        <p14:creationId xmlns:p14="http://schemas.microsoft.com/office/powerpoint/2010/main" val="145244158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Palvelusivu">
    <p:bg>
      <p:bgPr>
        <a:solidFill>
          <a:schemeClr val="bg1"/>
        </a:solidFill>
        <a:effectLst/>
      </p:bgPr>
    </p:bg>
    <p:spTree>
      <p:nvGrpSpPr>
        <p:cNvPr id="1" name=""/>
        <p:cNvGrpSpPr/>
        <p:nvPr/>
      </p:nvGrpSpPr>
      <p:grpSpPr>
        <a:xfrm>
          <a:off x="0" y="0"/>
          <a:ext cx="0" cy="0"/>
          <a:chOff x="0" y="0"/>
          <a:chExt cx="0" cy="0"/>
        </a:xfrm>
      </p:grpSpPr>
      <p:sp>
        <p:nvSpPr>
          <p:cNvPr id="13" name="Picture Placeholder 12">
            <a:extLst>
              <a:ext uri="{FF2B5EF4-FFF2-40B4-BE49-F238E27FC236}">
                <a16:creationId xmlns:a16="http://schemas.microsoft.com/office/drawing/2014/main" id="{4FCC2B60-06D4-43E5-807E-F4B40092E15D}"/>
              </a:ext>
            </a:extLst>
          </p:cNvPr>
          <p:cNvSpPr>
            <a:spLocks noGrp="1"/>
          </p:cNvSpPr>
          <p:nvPr>
            <p:ph type="pic" sz="quarter" idx="13" hasCustomPrompt="1"/>
          </p:nvPr>
        </p:nvSpPr>
        <p:spPr>
          <a:xfrm>
            <a:off x="3730009" y="0"/>
            <a:ext cx="8461990" cy="6858000"/>
          </a:xfrm>
          <a:custGeom>
            <a:avLst/>
            <a:gdLst>
              <a:gd name="connsiteX0" fmla="*/ 1143000 w 8461990"/>
              <a:gd name="connsiteY0" fmla="*/ 0 h 6858000"/>
              <a:gd name="connsiteX1" fmla="*/ 2356050 w 8461990"/>
              <a:gd name="connsiteY1" fmla="*/ 0 h 6858000"/>
              <a:gd name="connsiteX2" fmla="*/ 3210579 w 8461990"/>
              <a:gd name="connsiteY2" fmla="*/ 0 h 6858000"/>
              <a:gd name="connsiteX3" fmla="*/ 3222504 w 8461990"/>
              <a:gd name="connsiteY3" fmla="*/ 0 h 6858000"/>
              <a:gd name="connsiteX4" fmla="*/ 3464123 w 8461990"/>
              <a:gd name="connsiteY4" fmla="*/ 0 h 6858000"/>
              <a:gd name="connsiteX5" fmla="*/ 3466161 w 8461990"/>
              <a:gd name="connsiteY5" fmla="*/ 0 h 6858000"/>
              <a:gd name="connsiteX6" fmla="*/ 3467100 w 8461990"/>
              <a:gd name="connsiteY6" fmla="*/ 0 h 6858000"/>
              <a:gd name="connsiteX7" fmla="*/ 3569655 w 8461990"/>
              <a:gd name="connsiteY7" fmla="*/ 0 h 6858000"/>
              <a:gd name="connsiteX8" fmla="*/ 4691678 w 8461990"/>
              <a:gd name="connsiteY8" fmla="*/ 0 h 6858000"/>
              <a:gd name="connsiteX9" fmla="*/ 6013648 w 8461990"/>
              <a:gd name="connsiteY9" fmla="*/ 0 h 6858000"/>
              <a:gd name="connsiteX10" fmla="*/ 6013649 w 8461990"/>
              <a:gd name="connsiteY10" fmla="*/ 0 h 6858000"/>
              <a:gd name="connsiteX11" fmla="*/ 8461990 w 8461990"/>
              <a:gd name="connsiteY11" fmla="*/ 0 h 6858000"/>
              <a:gd name="connsiteX12" fmla="*/ 8461990 w 8461990"/>
              <a:gd name="connsiteY12" fmla="*/ 6858000 h 6858000"/>
              <a:gd name="connsiteX13" fmla="*/ 6013649 w 8461990"/>
              <a:gd name="connsiteY13" fmla="*/ 6858000 h 6858000"/>
              <a:gd name="connsiteX14" fmla="*/ 6013648 w 8461990"/>
              <a:gd name="connsiteY14" fmla="*/ 6858000 h 6858000"/>
              <a:gd name="connsiteX15" fmla="*/ 4691678 w 8461990"/>
              <a:gd name="connsiteY15" fmla="*/ 6858000 h 6858000"/>
              <a:gd name="connsiteX16" fmla="*/ 3569655 w 8461990"/>
              <a:gd name="connsiteY16" fmla="*/ 6858000 h 6858000"/>
              <a:gd name="connsiteX17" fmla="*/ 3467100 w 8461990"/>
              <a:gd name="connsiteY17" fmla="*/ 6858000 h 6858000"/>
              <a:gd name="connsiteX18" fmla="*/ 3466161 w 8461990"/>
              <a:gd name="connsiteY18" fmla="*/ 6858000 h 6858000"/>
              <a:gd name="connsiteX19" fmla="*/ 3464123 w 8461990"/>
              <a:gd name="connsiteY19" fmla="*/ 6858000 h 6858000"/>
              <a:gd name="connsiteX20" fmla="*/ 3222504 w 8461990"/>
              <a:gd name="connsiteY20" fmla="*/ 6858000 h 6858000"/>
              <a:gd name="connsiteX21" fmla="*/ 3210579 w 8461990"/>
              <a:gd name="connsiteY21" fmla="*/ 6858000 h 6858000"/>
              <a:gd name="connsiteX22" fmla="*/ 2356050 w 8461990"/>
              <a:gd name="connsiteY22" fmla="*/ 6858000 h 6858000"/>
              <a:gd name="connsiteX23" fmla="*/ 1143000 w 8461990"/>
              <a:gd name="connsiteY23" fmla="*/ 6858000 h 6858000"/>
              <a:gd name="connsiteX24" fmla="*/ 1143000 w 8461990"/>
              <a:gd name="connsiteY24" fmla="*/ 5715000 h 6858000"/>
              <a:gd name="connsiteX25" fmla="*/ 0 w 8461990"/>
              <a:gd name="connsiteY25" fmla="*/ 4572000 h 6858000"/>
              <a:gd name="connsiteX26" fmla="*/ 1143000 w 8461990"/>
              <a:gd name="connsiteY26" fmla="*/ 3429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8461990" h="6858000">
                <a:moveTo>
                  <a:pt x="1143000" y="0"/>
                </a:moveTo>
                <a:lnTo>
                  <a:pt x="2356050" y="0"/>
                </a:lnTo>
                <a:lnTo>
                  <a:pt x="3210579" y="0"/>
                </a:lnTo>
                <a:lnTo>
                  <a:pt x="3222504" y="0"/>
                </a:lnTo>
                <a:lnTo>
                  <a:pt x="3464123" y="0"/>
                </a:lnTo>
                <a:lnTo>
                  <a:pt x="3466161" y="0"/>
                </a:lnTo>
                <a:lnTo>
                  <a:pt x="3467100" y="0"/>
                </a:lnTo>
                <a:lnTo>
                  <a:pt x="3569655" y="0"/>
                </a:lnTo>
                <a:lnTo>
                  <a:pt x="4691678" y="0"/>
                </a:lnTo>
                <a:lnTo>
                  <a:pt x="6013648" y="0"/>
                </a:lnTo>
                <a:lnTo>
                  <a:pt x="6013649" y="0"/>
                </a:lnTo>
                <a:lnTo>
                  <a:pt x="8461990" y="0"/>
                </a:lnTo>
                <a:lnTo>
                  <a:pt x="8461990" y="6858000"/>
                </a:lnTo>
                <a:lnTo>
                  <a:pt x="6013649" y="6858000"/>
                </a:lnTo>
                <a:lnTo>
                  <a:pt x="6013648" y="6858000"/>
                </a:lnTo>
                <a:lnTo>
                  <a:pt x="4691678" y="6858000"/>
                </a:lnTo>
                <a:lnTo>
                  <a:pt x="3569655" y="6858000"/>
                </a:lnTo>
                <a:lnTo>
                  <a:pt x="3467100" y="6858000"/>
                </a:lnTo>
                <a:lnTo>
                  <a:pt x="3466161" y="6858000"/>
                </a:lnTo>
                <a:lnTo>
                  <a:pt x="3464123" y="6858000"/>
                </a:lnTo>
                <a:lnTo>
                  <a:pt x="3222504" y="6858000"/>
                </a:lnTo>
                <a:lnTo>
                  <a:pt x="3210579" y="6858000"/>
                </a:lnTo>
                <a:lnTo>
                  <a:pt x="2356050" y="6858000"/>
                </a:lnTo>
                <a:lnTo>
                  <a:pt x="1143000" y="6858000"/>
                </a:lnTo>
                <a:lnTo>
                  <a:pt x="1143000" y="5715000"/>
                </a:lnTo>
                <a:cubicBezTo>
                  <a:pt x="1143000" y="5083810"/>
                  <a:pt x="631190" y="4572000"/>
                  <a:pt x="0" y="4572000"/>
                </a:cubicBezTo>
                <a:cubicBezTo>
                  <a:pt x="631190" y="4572000"/>
                  <a:pt x="1143000" y="4060190"/>
                  <a:pt x="1143000" y="3429000"/>
                </a:cubicBezTo>
                <a:close/>
              </a:path>
            </a:pathLst>
          </a:custGeom>
          <a:solidFill>
            <a:schemeClr val="bg1">
              <a:lumMod val="85000"/>
            </a:schemeClr>
          </a:solidFill>
        </p:spPr>
        <p:txBody>
          <a:bodyPr wrap="square">
            <a:noAutofit/>
          </a:bodyPr>
          <a:lstStyle>
            <a:lvl1pPr marL="0" indent="0">
              <a:buNone/>
              <a:defRPr sz="1500">
                <a:solidFill>
                  <a:srgbClr val="343D58"/>
                </a:solidFill>
                <a:latin typeface="Campton Book" panose="020B0004020102020203" pitchFamily="34" charset="0"/>
              </a:defRPr>
            </a:lvl1pPr>
          </a:lstStyle>
          <a:p>
            <a:r>
              <a:rPr lang="en-US"/>
              <a:t>                        </a:t>
            </a:r>
            <a:r>
              <a:rPr lang="en-US" err="1"/>
              <a:t>Lisää</a:t>
            </a:r>
            <a:r>
              <a:rPr lang="en-US"/>
              <a:t> </a:t>
            </a:r>
            <a:r>
              <a:rPr lang="en-US" err="1"/>
              <a:t>kuva</a:t>
            </a:r>
            <a:r>
              <a:rPr lang="en-US"/>
              <a:t> </a:t>
            </a:r>
            <a:r>
              <a:rPr lang="en-US" err="1"/>
              <a:t>klikkaamalla</a:t>
            </a:r>
            <a:r>
              <a:rPr lang="en-US"/>
              <a:t> </a:t>
            </a:r>
            <a:r>
              <a:rPr lang="en-US" err="1"/>
              <a:t>ikonia</a:t>
            </a:r>
            <a:endParaRPr lang="fi-FI"/>
          </a:p>
        </p:txBody>
      </p:sp>
      <p:sp>
        <p:nvSpPr>
          <p:cNvPr id="55" name="Text Placeholder 13">
            <a:extLst>
              <a:ext uri="{FF2B5EF4-FFF2-40B4-BE49-F238E27FC236}">
                <a16:creationId xmlns:a16="http://schemas.microsoft.com/office/drawing/2014/main" id="{7154701A-EC73-4C11-980C-B45F3356BFAE}"/>
              </a:ext>
            </a:extLst>
          </p:cNvPr>
          <p:cNvSpPr>
            <a:spLocks noGrp="1"/>
          </p:cNvSpPr>
          <p:nvPr>
            <p:ph type="body" sz="quarter" idx="12" hasCustomPrompt="1"/>
          </p:nvPr>
        </p:nvSpPr>
        <p:spPr>
          <a:xfrm>
            <a:off x="857795" y="4929385"/>
            <a:ext cx="3213464" cy="1355797"/>
          </a:xfrm>
          <a:prstGeom prst="rect">
            <a:avLst/>
          </a:prstGeom>
        </p:spPr>
        <p:txBody>
          <a:bodyPr lIns="7200" tIns="0" rIns="0" bIns="0">
            <a:noAutofit/>
          </a:bodyPr>
          <a:lstStyle>
            <a:lvl1pPr marL="108000" marR="0" indent="-108000" algn="l" defTabSz="914400" rtl="0" eaLnBrk="1" fontAlgn="auto" latinLnBrk="0" hangingPunct="1">
              <a:lnSpc>
                <a:spcPct val="110000"/>
              </a:lnSpc>
              <a:spcBef>
                <a:spcPts val="0"/>
              </a:spcBef>
              <a:spcAft>
                <a:spcPts val="0"/>
              </a:spcAft>
              <a:buClr>
                <a:srgbClr val="343D58"/>
              </a:buClr>
              <a:buSzPct val="120000"/>
              <a:buFont typeface="Arial" panose="020B0604020202020204" pitchFamily="34" charset="0"/>
              <a:buChar char="•"/>
              <a:tabLst/>
              <a:defRPr sz="1200" b="0">
                <a:solidFill>
                  <a:srgbClr val="343D58"/>
                </a:solidFill>
                <a:latin typeface="Campton Book" panose="020B0004020102020203" pitchFamily="34" charset="0"/>
              </a:defRPr>
            </a:lvl1pPr>
            <a:lvl2pPr>
              <a:lnSpc>
                <a:spcPts val="1500"/>
              </a:lnSpc>
              <a:defRPr sz="1500">
                <a:latin typeface="Campton Book" panose="00000800000000000000" pitchFamily="50" charset="0"/>
              </a:defRPr>
            </a:lvl2pPr>
            <a:lvl3pPr>
              <a:lnSpc>
                <a:spcPts val="1500"/>
              </a:lnSpc>
              <a:defRPr sz="1500">
                <a:latin typeface="Campton Book" panose="00000800000000000000" pitchFamily="50" charset="0"/>
              </a:defRPr>
            </a:lvl3pPr>
            <a:lvl4pPr>
              <a:lnSpc>
                <a:spcPts val="1500"/>
              </a:lnSpc>
              <a:defRPr sz="1500">
                <a:latin typeface="Campton Book" panose="00000800000000000000" pitchFamily="50" charset="0"/>
              </a:defRPr>
            </a:lvl4pPr>
            <a:lvl5pPr>
              <a:lnSpc>
                <a:spcPts val="1500"/>
              </a:lnSpc>
              <a:defRPr sz="1500">
                <a:latin typeface="Campton Book" panose="00000800000000000000" pitchFamily="50" charset="0"/>
              </a:defRPr>
            </a:lvl5pPr>
          </a:lstStyle>
          <a:p>
            <a:pPr lvl="0"/>
            <a:r>
              <a:rPr lang="fi-FI"/>
              <a:t>Lorem ipsum</a:t>
            </a:r>
          </a:p>
          <a:p>
            <a:pPr lvl="0"/>
            <a:r>
              <a:rPr lang="en-US"/>
              <a:t>L</a:t>
            </a:r>
            <a:r>
              <a:rPr lang="fi-FI"/>
              <a:t>orem ipsum</a:t>
            </a:r>
          </a:p>
          <a:p>
            <a:pPr lvl="0"/>
            <a:r>
              <a:rPr lang="en-US"/>
              <a:t>L</a:t>
            </a:r>
            <a:r>
              <a:rPr lang="fi-FI"/>
              <a:t>orem ipsum</a:t>
            </a:r>
          </a:p>
          <a:p>
            <a:pPr lvl="0"/>
            <a:r>
              <a:rPr lang="en-US"/>
              <a:t>L</a:t>
            </a:r>
            <a:r>
              <a:rPr lang="fi-FI"/>
              <a:t>orem ipsum</a:t>
            </a:r>
          </a:p>
          <a:p>
            <a:pPr lvl="0"/>
            <a:r>
              <a:rPr lang="en-US"/>
              <a:t>L</a:t>
            </a:r>
            <a:r>
              <a:rPr lang="fi-FI"/>
              <a:t>orem ipsum</a:t>
            </a:r>
          </a:p>
          <a:p>
            <a:pPr lvl="0"/>
            <a:r>
              <a:rPr lang="en-US"/>
              <a:t>L</a:t>
            </a:r>
            <a:r>
              <a:rPr lang="fi-FI"/>
              <a:t>orem ipsum</a:t>
            </a:r>
          </a:p>
          <a:p>
            <a:pPr lvl="0"/>
            <a:r>
              <a:rPr lang="en-US"/>
              <a:t>L</a:t>
            </a:r>
            <a:r>
              <a:rPr lang="fi-FI"/>
              <a:t>orem ipsum</a:t>
            </a:r>
          </a:p>
          <a:p>
            <a:pPr lvl="0"/>
            <a:endParaRPr lang="fi-FI"/>
          </a:p>
        </p:txBody>
      </p:sp>
      <p:sp>
        <p:nvSpPr>
          <p:cNvPr id="10" name="Text Placeholder 9">
            <a:extLst>
              <a:ext uri="{FF2B5EF4-FFF2-40B4-BE49-F238E27FC236}">
                <a16:creationId xmlns:a16="http://schemas.microsoft.com/office/drawing/2014/main" id="{2FF367D8-7913-467B-8650-4AB9F45DC65E}"/>
              </a:ext>
            </a:extLst>
          </p:cNvPr>
          <p:cNvSpPr>
            <a:spLocks noGrp="1"/>
          </p:cNvSpPr>
          <p:nvPr>
            <p:ph type="body" sz="quarter" idx="14" hasCustomPrompt="1"/>
          </p:nvPr>
        </p:nvSpPr>
        <p:spPr>
          <a:xfrm>
            <a:off x="857794" y="2644041"/>
            <a:ext cx="3213464" cy="1837826"/>
          </a:xfrm>
          <a:prstGeom prst="rect">
            <a:avLst/>
          </a:prstGeom>
        </p:spPr>
        <p:txBody>
          <a:bodyPr lIns="7200" tIns="0" rIns="0" bIns="0" numCol="1" spcCol="360000"/>
          <a:lstStyle>
            <a:lvl1pPr marL="0" indent="0">
              <a:lnSpc>
                <a:spcPct val="110000"/>
              </a:lnSpc>
              <a:spcBef>
                <a:spcPts val="0"/>
              </a:spcBef>
              <a:spcAft>
                <a:spcPts val="0"/>
              </a:spcAft>
              <a:buNone/>
              <a:defRPr sz="1400" b="0"/>
            </a:lvl1pPr>
          </a:lstStyle>
          <a:p>
            <a:pPr lvl="0"/>
            <a:r>
              <a:rPr lang="fi-FI"/>
              <a:t>Lorem ipsum dolor sit amet, consectetur adipiscing elit, sed do eiusmod tempor incididunt ut labore et dolore magna aliqua. Ut enim ad minim veniam, quis nostrud exercitation ullamco laboris nisi ut.</a:t>
            </a:r>
          </a:p>
        </p:txBody>
      </p:sp>
      <p:sp>
        <p:nvSpPr>
          <p:cNvPr id="8" name="Text Placeholder 7">
            <a:extLst>
              <a:ext uri="{FF2B5EF4-FFF2-40B4-BE49-F238E27FC236}">
                <a16:creationId xmlns:a16="http://schemas.microsoft.com/office/drawing/2014/main" id="{327399EF-EE48-425E-8D5D-F38836251B28}"/>
              </a:ext>
            </a:extLst>
          </p:cNvPr>
          <p:cNvSpPr>
            <a:spLocks noGrp="1"/>
          </p:cNvSpPr>
          <p:nvPr userDrawn="1">
            <p:ph type="body" sz="quarter" idx="10" hasCustomPrompt="1"/>
          </p:nvPr>
        </p:nvSpPr>
        <p:spPr>
          <a:xfrm>
            <a:off x="857793" y="1606693"/>
            <a:ext cx="3506737" cy="769441"/>
          </a:xfrm>
          <a:prstGeom prst="rect">
            <a:avLst/>
          </a:prstGeom>
        </p:spPr>
        <p:txBody>
          <a:bodyPr wrap="square" lIns="0" tIns="0" rIns="0" bIns="0">
            <a:spAutoFit/>
          </a:bodyPr>
          <a:lstStyle>
            <a:lvl1pPr marL="0" indent="0" eaLnBrk="0" latinLnBrk="0">
              <a:lnSpc>
                <a:spcPts val="3000"/>
              </a:lnSpc>
              <a:spcBef>
                <a:spcPts val="0"/>
              </a:spcBef>
              <a:buNone/>
              <a:defRPr sz="2500" b="1">
                <a:solidFill>
                  <a:srgbClr val="343D58"/>
                </a:solidFill>
                <a:latin typeface="Campton Book" panose="020B0004020102020203" pitchFamily="34" charset="0"/>
              </a:defRPr>
            </a:lvl1pPr>
          </a:lstStyle>
          <a:p>
            <a:r>
              <a:rPr lang="en-US" err="1"/>
              <a:t>Palvelu</a:t>
            </a:r>
            <a:r>
              <a:rPr lang="en-US"/>
              <a:t> </a:t>
            </a:r>
            <a:r>
              <a:rPr lang="en-US" err="1"/>
              <a:t>pidemmin</a:t>
            </a:r>
            <a:r>
              <a:rPr lang="en-US"/>
              <a:t> </a:t>
            </a:r>
            <a:r>
              <a:rPr lang="en-US" err="1"/>
              <a:t>ilmaistuna</a:t>
            </a:r>
            <a:endParaRPr lang="en-US"/>
          </a:p>
        </p:txBody>
      </p:sp>
      <p:sp>
        <p:nvSpPr>
          <p:cNvPr id="20" name="Text Placeholder 5">
            <a:extLst>
              <a:ext uri="{FF2B5EF4-FFF2-40B4-BE49-F238E27FC236}">
                <a16:creationId xmlns:a16="http://schemas.microsoft.com/office/drawing/2014/main" id="{FA2A143A-BB9B-4388-BF75-C5E90DD74621}"/>
              </a:ext>
            </a:extLst>
          </p:cNvPr>
          <p:cNvSpPr>
            <a:spLocks noGrp="1"/>
          </p:cNvSpPr>
          <p:nvPr>
            <p:ph type="body" sz="quarter" idx="15" hasCustomPrompt="1"/>
          </p:nvPr>
        </p:nvSpPr>
        <p:spPr>
          <a:xfrm>
            <a:off x="857793" y="1341388"/>
            <a:ext cx="3506737" cy="192882"/>
          </a:xfrm>
          <a:prstGeom prst="rect">
            <a:avLst/>
          </a:prstGeom>
        </p:spPr>
        <p:txBody>
          <a:bodyPr lIns="7200" tIns="0" rIns="0" bIns="0">
            <a:noAutofit/>
          </a:bodyPr>
          <a:lstStyle>
            <a:lvl1pPr marL="0" indent="0">
              <a:buNone/>
              <a:defRPr sz="1400" b="1">
                <a:solidFill>
                  <a:srgbClr val="ED3B56"/>
                </a:solidFill>
                <a:latin typeface="Campton Book" panose="00000800000000000000" pitchFamily="50" charset="0"/>
              </a:defRPr>
            </a:lvl1pPr>
          </a:lstStyle>
          <a:p>
            <a:pPr lvl="0"/>
            <a:r>
              <a:rPr lang="en-US"/>
              <a:t>PALVELU</a:t>
            </a:r>
            <a:endParaRPr lang="fi-FI"/>
          </a:p>
        </p:txBody>
      </p:sp>
      <p:sp>
        <p:nvSpPr>
          <p:cNvPr id="30" name="TextBox 29">
            <a:extLst>
              <a:ext uri="{FF2B5EF4-FFF2-40B4-BE49-F238E27FC236}">
                <a16:creationId xmlns:a16="http://schemas.microsoft.com/office/drawing/2014/main" id="{9801A780-0B45-4037-BD1F-358511BF9C1C}"/>
              </a:ext>
            </a:extLst>
          </p:cNvPr>
          <p:cNvSpPr txBox="1"/>
          <p:nvPr userDrawn="1"/>
        </p:nvSpPr>
        <p:spPr>
          <a:xfrm>
            <a:off x="857793" y="4642052"/>
            <a:ext cx="1233084" cy="215444"/>
          </a:xfrm>
          <a:prstGeom prst="rect">
            <a:avLst/>
          </a:prstGeom>
          <a:noFill/>
        </p:spPr>
        <p:txBody>
          <a:bodyPr wrap="square" lIns="7200" tIns="0" rIns="0" bIns="0" rtlCol="0">
            <a:spAutoFit/>
          </a:bodyPr>
          <a:lstStyle/>
          <a:p>
            <a:r>
              <a:rPr lang="en-US" sz="1400" b="1" err="1">
                <a:solidFill>
                  <a:srgbClr val="343D58"/>
                </a:solidFill>
              </a:rPr>
              <a:t>Palvelut</a:t>
            </a:r>
            <a:endParaRPr lang="fi-FI" sz="1400" b="1">
              <a:solidFill>
                <a:srgbClr val="343D58"/>
              </a:solidFill>
            </a:endParaRPr>
          </a:p>
        </p:txBody>
      </p:sp>
    </p:spTree>
    <p:extLst>
      <p:ext uri="{BB962C8B-B14F-4D97-AF65-F5344CB8AC3E}">
        <p14:creationId xmlns:p14="http://schemas.microsoft.com/office/powerpoint/2010/main" val="577280764"/>
      </p:ext>
    </p:extLst>
  </p:cSld>
  <p:clrMapOvr>
    <a:masterClrMapping/>
  </p:clrMapOvr>
  <p:extLst>
    <p:ext uri="{DCECCB84-F9BA-43D5-87BE-67443E8EF086}">
      <p15:sldGuideLst xmlns:p15="http://schemas.microsoft.com/office/powerpoint/2012/main"/>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Testimonial">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9D2664F5-DFDF-4389-9268-663789F4F9C3}"/>
              </a:ext>
            </a:extLst>
          </p:cNvPr>
          <p:cNvSpPr txBox="1"/>
          <p:nvPr userDrawn="1"/>
        </p:nvSpPr>
        <p:spPr>
          <a:xfrm>
            <a:off x="11307816" y="6562498"/>
            <a:ext cx="698909" cy="138499"/>
          </a:xfrm>
          <a:prstGeom prst="rect">
            <a:avLst/>
          </a:prstGeom>
          <a:noFill/>
        </p:spPr>
        <p:txBody>
          <a:bodyPr wrap="none" lIns="0" tIns="0" rIns="0" bIns="0" rtlCol="0">
            <a:spAutoFit/>
          </a:bodyPr>
          <a:lstStyle/>
          <a:p>
            <a:pPr algn="r"/>
            <a:r>
              <a:rPr lang="en-US" sz="900" b="1">
                <a:solidFill>
                  <a:srgbClr val="343D58"/>
                </a:solidFill>
                <a:latin typeface="Campton Book" panose="020B0004020102020203" pitchFamily="34" charset="0"/>
              </a:rPr>
              <a:t>linkdesign.fi</a:t>
            </a:r>
            <a:endParaRPr lang="fi-FI" sz="900" b="1">
              <a:solidFill>
                <a:srgbClr val="343D58"/>
              </a:solidFill>
              <a:latin typeface="Campton Book" panose="020B0004020102020203" pitchFamily="34" charset="0"/>
            </a:endParaRPr>
          </a:p>
        </p:txBody>
      </p:sp>
      <p:sp>
        <p:nvSpPr>
          <p:cNvPr id="6" name="Text Placeholder 7">
            <a:extLst>
              <a:ext uri="{FF2B5EF4-FFF2-40B4-BE49-F238E27FC236}">
                <a16:creationId xmlns:a16="http://schemas.microsoft.com/office/drawing/2014/main" id="{1B21E099-B94E-497E-9F98-3982AD80CE73}"/>
              </a:ext>
            </a:extLst>
          </p:cNvPr>
          <p:cNvSpPr>
            <a:spLocks noGrp="1"/>
          </p:cNvSpPr>
          <p:nvPr>
            <p:ph type="body" sz="quarter" idx="10" hasCustomPrompt="1"/>
          </p:nvPr>
        </p:nvSpPr>
        <p:spPr>
          <a:xfrm>
            <a:off x="3549163" y="2178708"/>
            <a:ext cx="5875562" cy="2521727"/>
          </a:xfrm>
          <a:prstGeom prst="rect">
            <a:avLst/>
          </a:prstGeom>
        </p:spPr>
        <p:txBody>
          <a:bodyPr/>
          <a:lstStyle>
            <a:lvl1pPr marL="0" indent="0" algn="l">
              <a:lnSpc>
                <a:spcPct val="90000"/>
              </a:lnSpc>
              <a:spcBef>
                <a:spcPts val="0"/>
              </a:spcBef>
              <a:buNone/>
              <a:defRPr sz="3000" b="1" u="none">
                <a:solidFill>
                  <a:srgbClr val="343D58"/>
                </a:solidFill>
                <a:latin typeface="Campton Book" panose="020B0004020102020203" pitchFamily="34" charset="0"/>
              </a:defRPr>
            </a:lvl1pPr>
          </a:lstStyle>
          <a:p>
            <a:pPr lvl="0"/>
            <a:r>
              <a:rPr lang="en-US" err="1"/>
              <a:t>Testmonial</a:t>
            </a:r>
            <a:r>
              <a:rPr lang="en-US"/>
              <a:t> 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a:t>
            </a:r>
          </a:p>
        </p:txBody>
      </p:sp>
      <p:sp>
        <p:nvSpPr>
          <p:cNvPr id="2" name="TextBox 1">
            <a:extLst>
              <a:ext uri="{FF2B5EF4-FFF2-40B4-BE49-F238E27FC236}">
                <a16:creationId xmlns:a16="http://schemas.microsoft.com/office/drawing/2014/main" id="{67047849-AC71-45DE-96A3-6E283C0B14BA}"/>
              </a:ext>
            </a:extLst>
          </p:cNvPr>
          <p:cNvSpPr txBox="1"/>
          <p:nvPr userDrawn="1"/>
        </p:nvSpPr>
        <p:spPr>
          <a:xfrm>
            <a:off x="2831930" y="2025048"/>
            <a:ext cx="636713" cy="1323439"/>
          </a:xfrm>
          <a:prstGeom prst="rect">
            <a:avLst/>
          </a:prstGeom>
          <a:noFill/>
        </p:spPr>
        <p:txBody>
          <a:bodyPr wrap="none" rtlCol="0">
            <a:spAutoFit/>
          </a:bodyPr>
          <a:lstStyle/>
          <a:p>
            <a:r>
              <a:rPr lang="en-US" sz="8000" b="1">
                <a:solidFill>
                  <a:srgbClr val="ED3B56"/>
                </a:solidFill>
                <a:latin typeface="Campton Book" panose="020B0004020102020203" pitchFamily="34" charset="0"/>
              </a:rPr>
              <a:t>”</a:t>
            </a:r>
            <a:endParaRPr lang="fi-FI" sz="8000" b="1">
              <a:solidFill>
                <a:srgbClr val="ED3B56"/>
              </a:solidFill>
              <a:latin typeface="Campton Book" panose="020B0004020102020203" pitchFamily="34" charset="0"/>
            </a:endParaRPr>
          </a:p>
        </p:txBody>
      </p:sp>
      <p:sp>
        <p:nvSpPr>
          <p:cNvPr id="7" name="Text Placeholder 7">
            <a:extLst>
              <a:ext uri="{FF2B5EF4-FFF2-40B4-BE49-F238E27FC236}">
                <a16:creationId xmlns:a16="http://schemas.microsoft.com/office/drawing/2014/main" id="{D197BB57-3CA3-4919-ADCF-7F3232AC1F9F}"/>
              </a:ext>
            </a:extLst>
          </p:cNvPr>
          <p:cNvSpPr>
            <a:spLocks noGrp="1"/>
          </p:cNvSpPr>
          <p:nvPr>
            <p:ph type="body" sz="quarter" idx="11" hasCustomPrompt="1"/>
          </p:nvPr>
        </p:nvSpPr>
        <p:spPr>
          <a:xfrm>
            <a:off x="3549161" y="5139279"/>
            <a:ext cx="5875564" cy="395791"/>
          </a:xfrm>
          <a:prstGeom prst="rect">
            <a:avLst/>
          </a:prstGeom>
        </p:spPr>
        <p:txBody>
          <a:bodyPr/>
          <a:lstStyle>
            <a:lvl1pPr marL="0" indent="0" algn="l">
              <a:lnSpc>
                <a:spcPct val="90000"/>
              </a:lnSpc>
              <a:buNone/>
              <a:defRPr sz="1500" b="0" u="none">
                <a:solidFill>
                  <a:srgbClr val="343D58"/>
                </a:solidFill>
                <a:latin typeface="Campton Book" panose="020B0004020102020203" pitchFamily="34" charset="0"/>
              </a:defRPr>
            </a:lvl1pPr>
          </a:lstStyle>
          <a:p>
            <a:pPr lvl="0"/>
            <a:r>
              <a:rPr lang="en-US" err="1"/>
              <a:t>Etunimi</a:t>
            </a:r>
            <a:r>
              <a:rPr lang="en-US"/>
              <a:t> </a:t>
            </a:r>
            <a:r>
              <a:rPr lang="en-US" err="1"/>
              <a:t>Sukunimi</a:t>
            </a:r>
            <a:r>
              <a:rPr lang="en-US"/>
              <a:t>, </a:t>
            </a:r>
            <a:r>
              <a:rPr lang="en-US" err="1"/>
              <a:t>Yritys</a:t>
            </a:r>
            <a:r>
              <a:rPr lang="en-US"/>
              <a:t> (</a:t>
            </a:r>
            <a:r>
              <a:rPr lang="en-US" err="1"/>
              <a:t>ei</a:t>
            </a:r>
            <a:r>
              <a:rPr lang="en-US"/>
              <a:t> </a:t>
            </a:r>
            <a:r>
              <a:rPr lang="en-US" err="1"/>
              <a:t>pakollinen</a:t>
            </a:r>
            <a:r>
              <a:rPr lang="en-US"/>
              <a:t>)</a:t>
            </a:r>
            <a:endParaRPr lang="fi-FI"/>
          </a:p>
        </p:txBody>
      </p:sp>
      <p:sp>
        <p:nvSpPr>
          <p:cNvPr id="8" name="TextBox 7">
            <a:extLst>
              <a:ext uri="{FF2B5EF4-FFF2-40B4-BE49-F238E27FC236}">
                <a16:creationId xmlns:a16="http://schemas.microsoft.com/office/drawing/2014/main" id="{7FE717A2-BDCD-42A8-954C-5365D2D0C817}"/>
              </a:ext>
            </a:extLst>
          </p:cNvPr>
          <p:cNvSpPr txBox="1"/>
          <p:nvPr userDrawn="1"/>
        </p:nvSpPr>
        <p:spPr>
          <a:xfrm>
            <a:off x="182817" y="6562498"/>
            <a:ext cx="1025922" cy="138499"/>
          </a:xfrm>
          <a:prstGeom prst="rect">
            <a:avLst/>
          </a:prstGeom>
          <a:noFill/>
        </p:spPr>
        <p:txBody>
          <a:bodyPr wrap="none" lIns="0" tIns="0" rIns="0" bIns="0" rtlCol="0">
            <a:spAutoFit/>
          </a:bodyPr>
          <a:lstStyle/>
          <a:p>
            <a:pPr algn="l"/>
            <a:r>
              <a:rPr lang="en-US" sz="900" b="1">
                <a:solidFill>
                  <a:srgbClr val="343D58"/>
                </a:solidFill>
                <a:latin typeface="Campton Book" panose="020B0004020102020203" pitchFamily="34" charset="0"/>
              </a:rPr>
              <a:t>For the real world.</a:t>
            </a:r>
            <a:endParaRPr lang="fi-FI" sz="900" b="1">
              <a:solidFill>
                <a:srgbClr val="343D58"/>
              </a:solidFill>
              <a:latin typeface="Campton Book" panose="020B0004020102020203" pitchFamily="34" charset="0"/>
            </a:endParaRPr>
          </a:p>
        </p:txBody>
      </p:sp>
    </p:spTree>
    <p:extLst>
      <p:ext uri="{BB962C8B-B14F-4D97-AF65-F5344CB8AC3E}">
        <p14:creationId xmlns:p14="http://schemas.microsoft.com/office/powerpoint/2010/main" val="309119060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1_Punainen sivu ja iso teksti">
    <p:bg>
      <p:bgPr>
        <a:solidFill>
          <a:srgbClr val="ED3B56"/>
        </a:solid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9D2664F5-DFDF-4389-9268-663789F4F9C3}"/>
              </a:ext>
            </a:extLst>
          </p:cNvPr>
          <p:cNvSpPr txBox="1"/>
          <p:nvPr userDrawn="1"/>
        </p:nvSpPr>
        <p:spPr>
          <a:xfrm>
            <a:off x="11307816" y="6562498"/>
            <a:ext cx="698909" cy="138499"/>
          </a:xfrm>
          <a:prstGeom prst="rect">
            <a:avLst/>
          </a:prstGeom>
          <a:noFill/>
        </p:spPr>
        <p:txBody>
          <a:bodyPr wrap="none" lIns="0" tIns="0" rIns="0" bIns="0" rtlCol="0">
            <a:spAutoFit/>
          </a:bodyPr>
          <a:lstStyle/>
          <a:p>
            <a:pPr algn="r"/>
            <a:r>
              <a:rPr lang="en-US" sz="900" b="1">
                <a:solidFill>
                  <a:schemeClr val="bg1"/>
                </a:solidFill>
                <a:latin typeface="Campton Book" panose="020B0004020102020203" pitchFamily="34" charset="0"/>
              </a:rPr>
              <a:t>linkdesign.fi</a:t>
            </a:r>
            <a:endParaRPr lang="fi-FI" sz="900" b="1">
              <a:solidFill>
                <a:schemeClr val="bg1"/>
              </a:solidFill>
              <a:latin typeface="Campton Book" panose="020B0004020102020203" pitchFamily="34" charset="0"/>
            </a:endParaRPr>
          </a:p>
        </p:txBody>
      </p:sp>
      <p:sp>
        <p:nvSpPr>
          <p:cNvPr id="8" name="Text Placeholder 7">
            <a:extLst>
              <a:ext uri="{FF2B5EF4-FFF2-40B4-BE49-F238E27FC236}">
                <a16:creationId xmlns:a16="http://schemas.microsoft.com/office/drawing/2014/main" id="{6201B188-215E-4FA1-81E6-D8900CB13CC9}"/>
              </a:ext>
            </a:extLst>
          </p:cNvPr>
          <p:cNvSpPr>
            <a:spLocks noGrp="1"/>
          </p:cNvSpPr>
          <p:nvPr>
            <p:ph type="body" sz="quarter" idx="10" hasCustomPrompt="1"/>
          </p:nvPr>
        </p:nvSpPr>
        <p:spPr>
          <a:xfrm>
            <a:off x="1524000" y="2928031"/>
            <a:ext cx="9144000" cy="1722664"/>
          </a:xfrm>
          <a:prstGeom prst="rect">
            <a:avLst/>
          </a:prstGeom>
        </p:spPr>
        <p:txBody>
          <a:bodyPr/>
          <a:lstStyle>
            <a:lvl1pPr marL="0" indent="0" algn="ctr">
              <a:lnSpc>
                <a:spcPts val="7700"/>
              </a:lnSpc>
              <a:buNone/>
              <a:defRPr sz="7000" b="1" u="none">
                <a:solidFill>
                  <a:schemeClr val="bg1"/>
                </a:solidFill>
                <a:latin typeface="Campton Book" panose="020B0004020102020203" pitchFamily="34" charset="0"/>
              </a:defRPr>
            </a:lvl1pPr>
          </a:lstStyle>
          <a:p>
            <a:pPr lvl="0"/>
            <a:r>
              <a:rPr lang="en-US"/>
              <a:t>01 </a:t>
            </a:r>
            <a:r>
              <a:rPr lang="en-US" err="1"/>
              <a:t>Otsikko</a:t>
            </a:r>
            <a:endParaRPr lang="fi-FI"/>
          </a:p>
        </p:txBody>
      </p:sp>
      <p:sp>
        <p:nvSpPr>
          <p:cNvPr id="7" name="TextBox 6">
            <a:extLst>
              <a:ext uri="{FF2B5EF4-FFF2-40B4-BE49-F238E27FC236}">
                <a16:creationId xmlns:a16="http://schemas.microsoft.com/office/drawing/2014/main" id="{22DB4460-AA6A-47D9-ADAE-B700332279BF}"/>
              </a:ext>
            </a:extLst>
          </p:cNvPr>
          <p:cNvSpPr txBox="1"/>
          <p:nvPr userDrawn="1"/>
        </p:nvSpPr>
        <p:spPr>
          <a:xfrm>
            <a:off x="182817" y="6562498"/>
            <a:ext cx="1025922" cy="138499"/>
          </a:xfrm>
          <a:prstGeom prst="rect">
            <a:avLst/>
          </a:prstGeom>
          <a:noFill/>
        </p:spPr>
        <p:txBody>
          <a:bodyPr wrap="none" lIns="0" tIns="0" rIns="0" bIns="0" rtlCol="0">
            <a:spAutoFit/>
          </a:bodyPr>
          <a:lstStyle/>
          <a:p>
            <a:pPr algn="l"/>
            <a:r>
              <a:rPr lang="en-US" sz="900" b="1">
                <a:solidFill>
                  <a:schemeClr val="bg1"/>
                </a:solidFill>
                <a:latin typeface="Campton Book" panose="020B0004020102020203" pitchFamily="34" charset="0"/>
              </a:rPr>
              <a:t>For the real world.</a:t>
            </a:r>
            <a:endParaRPr lang="fi-FI" sz="900" b="1">
              <a:solidFill>
                <a:schemeClr val="bg1"/>
              </a:solidFill>
              <a:latin typeface="Campton Book" panose="020B0004020102020203" pitchFamily="34" charset="0"/>
            </a:endParaRPr>
          </a:p>
        </p:txBody>
      </p:sp>
    </p:spTree>
    <p:extLst>
      <p:ext uri="{BB962C8B-B14F-4D97-AF65-F5344CB8AC3E}">
        <p14:creationId xmlns:p14="http://schemas.microsoft.com/office/powerpoint/2010/main" val="161505665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Punainen sivu ja iso teksti">
    <p:bg>
      <p:bgPr>
        <a:solidFill>
          <a:srgbClr val="ED3B56"/>
        </a:solid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9D2664F5-DFDF-4389-9268-663789F4F9C3}"/>
              </a:ext>
            </a:extLst>
          </p:cNvPr>
          <p:cNvSpPr txBox="1"/>
          <p:nvPr userDrawn="1"/>
        </p:nvSpPr>
        <p:spPr>
          <a:xfrm>
            <a:off x="11307816" y="6562498"/>
            <a:ext cx="698909" cy="138499"/>
          </a:xfrm>
          <a:prstGeom prst="rect">
            <a:avLst/>
          </a:prstGeom>
          <a:noFill/>
        </p:spPr>
        <p:txBody>
          <a:bodyPr wrap="none" lIns="0" tIns="0" rIns="0" bIns="0" rtlCol="0">
            <a:spAutoFit/>
          </a:bodyPr>
          <a:lstStyle/>
          <a:p>
            <a:pPr algn="r"/>
            <a:r>
              <a:rPr lang="en-US" sz="900" b="1">
                <a:solidFill>
                  <a:schemeClr val="bg1"/>
                </a:solidFill>
                <a:latin typeface="Campton Book" panose="020B0004020102020203" pitchFamily="34" charset="0"/>
              </a:rPr>
              <a:t>linkdesign.fi</a:t>
            </a:r>
            <a:endParaRPr lang="fi-FI" sz="900" b="1">
              <a:solidFill>
                <a:schemeClr val="bg1"/>
              </a:solidFill>
              <a:latin typeface="Campton Book" panose="020B0004020102020203" pitchFamily="34" charset="0"/>
            </a:endParaRPr>
          </a:p>
        </p:txBody>
      </p:sp>
      <p:sp>
        <p:nvSpPr>
          <p:cNvPr id="8" name="Text Placeholder 7">
            <a:extLst>
              <a:ext uri="{FF2B5EF4-FFF2-40B4-BE49-F238E27FC236}">
                <a16:creationId xmlns:a16="http://schemas.microsoft.com/office/drawing/2014/main" id="{6201B188-215E-4FA1-81E6-D8900CB13CC9}"/>
              </a:ext>
            </a:extLst>
          </p:cNvPr>
          <p:cNvSpPr>
            <a:spLocks noGrp="1"/>
          </p:cNvSpPr>
          <p:nvPr>
            <p:ph type="body" sz="quarter" idx="10" hasCustomPrompt="1"/>
          </p:nvPr>
        </p:nvSpPr>
        <p:spPr>
          <a:xfrm>
            <a:off x="1524000" y="2465762"/>
            <a:ext cx="9144000" cy="2051530"/>
          </a:xfrm>
          <a:prstGeom prst="rect">
            <a:avLst/>
          </a:prstGeom>
        </p:spPr>
        <p:txBody>
          <a:bodyPr/>
          <a:lstStyle>
            <a:lvl1pPr marL="0" indent="0" algn="ctr">
              <a:lnSpc>
                <a:spcPts val="7700"/>
              </a:lnSpc>
              <a:buNone/>
              <a:defRPr sz="7000" b="1" u="none">
                <a:solidFill>
                  <a:schemeClr val="bg1"/>
                </a:solidFill>
                <a:latin typeface="Campton Book" panose="020B0004020102020203" pitchFamily="34" charset="0"/>
              </a:defRPr>
            </a:lvl1pPr>
          </a:lstStyle>
          <a:p>
            <a:pPr lvl="0"/>
            <a:r>
              <a:rPr lang="en-US" err="1"/>
              <a:t>Rytmitä</a:t>
            </a:r>
            <a:r>
              <a:rPr lang="en-US"/>
              <a:t> </a:t>
            </a:r>
            <a:r>
              <a:rPr lang="en-US" err="1"/>
              <a:t>esitystä</a:t>
            </a:r>
            <a:r>
              <a:rPr lang="en-US"/>
              <a:t>     </a:t>
            </a:r>
            <a:r>
              <a:rPr lang="en-US" err="1"/>
              <a:t>isolla</a:t>
            </a:r>
            <a:r>
              <a:rPr lang="en-US"/>
              <a:t> </a:t>
            </a:r>
            <a:r>
              <a:rPr lang="en-US" err="1"/>
              <a:t>tekstillä</a:t>
            </a:r>
            <a:r>
              <a:rPr lang="en-US"/>
              <a:t>.</a:t>
            </a:r>
            <a:endParaRPr lang="fi-FI"/>
          </a:p>
        </p:txBody>
      </p:sp>
      <p:sp>
        <p:nvSpPr>
          <p:cNvPr id="6" name="TextBox 5">
            <a:extLst>
              <a:ext uri="{FF2B5EF4-FFF2-40B4-BE49-F238E27FC236}">
                <a16:creationId xmlns:a16="http://schemas.microsoft.com/office/drawing/2014/main" id="{AD1ED712-C40E-40A5-A660-6C830743A480}"/>
              </a:ext>
            </a:extLst>
          </p:cNvPr>
          <p:cNvSpPr txBox="1"/>
          <p:nvPr userDrawn="1"/>
        </p:nvSpPr>
        <p:spPr>
          <a:xfrm>
            <a:off x="182817" y="6562498"/>
            <a:ext cx="1025922" cy="138499"/>
          </a:xfrm>
          <a:prstGeom prst="rect">
            <a:avLst/>
          </a:prstGeom>
          <a:noFill/>
        </p:spPr>
        <p:txBody>
          <a:bodyPr wrap="none" lIns="0" tIns="0" rIns="0" bIns="0" rtlCol="0">
            <a:spAutoFit/>
          </a:bodyPr>
          <a:lstStyle/>
          <a:p>
            <a:pPr algn="l"/>
            <a:r>
              <a:rPr lang="en-US" sz="900" b="1">
                <a:solidFill>
                  <a:schemeClr val="bg1"/>
                </a:solidFill>
                <a:latin typeface="Campton Book" panose="020B0004020102020203" pitchFamily="34" charset="0"/>
              </a:rPr>
              <a:t>For the real world.</a:t>
            </a:r>
            <a:endParaRPr lang="fi-FI" sz="900" b="1">
              <a:solidFill>
                <a:schemeClr val="bg1"/>
              </a:solidFill>
              <a:latin typeface="Campton Book" panose="020B0004020102020203" pitchFamily="34" charset="0"/>
            </a:endParaRPr>
          </a:p>
        </p:txBody>
      </p:sp>
    </p:spTree>
    <p:extLst>
      <p:ext uri="{BB962C8B-B14F-4D97-AF65-F5344CB8AC3E}">
        <p14:creationId xmlns:p14="http://schemas.microsoft.com/office/powerpoint/2010/main" val="71017557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Iso sininen teksti">
    <p:bg>
      <p:bgPr>
        <a:solidFill>
          <a:schemeClr val="bg1"/>
        </a:soli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BF1BF34-49F1-4682-903C-E292CA5C9E37}"/>
              </a:ext>
            </a:extLst>
          </p:cNvPr>
          <p:cNvSpPr txBox="1"/>
          <p:nvPr userDrawn="1"/>
        </p:nvSpPr>
        <p:spPr>
          <a:xfrm>
            <a:off x="182817" y="6562498"/>
            <a:ext cx="1025922" cy="138499"/>
          </a:xfrm>
          <a:prstGeom prst="rect">
            <a:avLst/>
          </a:prstGeom>
          <a:noFill/>
        </p:spPr>
        <p:txBody>
          <a:bodyPr wrap="none" lIns="0" tIns="0" rIns="0" bIns="0" rtlCol="0">
            <a:spAutoFit/>
          </a:bodyPr>
          <a:lstStyle/>
          <a:p>
            <a:pPr algn="l"/>
            <a:r>
              <a:rPr lang="en-US" sz="900" b="1">
                <a:solidFill>
                  <a:srgbClr val="343D58"/>
                </a:solidFill>
                <a:latin typeface="Campton Book" panose="020B0004020102020203" pitchFamily="34" charset="0"/>
              </a:rPr>
              <a:t>For the real world.</a:t>
            </a:r>
            <a:endParaRPr lang="fi-FI" sz="900" b="1">
              <a:solidFill>
                <a:srgbClr val="343D58"/>
              </a:solidFill>
              <a:latin typeface="Campton Book" panose="020B0004020102020203" pitchFamily="34" charset="0"/>
            </a:endParaRPr>
          </a:p>
        </p:txBody>
      </p:sp>
      <p:sp>
        <p:nvSpPr>
          <p:cNvPr id="5" name="TextBox 4">
            <a:extLst>
              <a:ext uri="{FF2B5EF4-FFF2-40B4-BE49-F238E27FC236}">
                <a16:creationId xmlns:a16="http://schemas.microsoft.com/office/drawing/2014/main" id="{9D2664F5-DFDF-4389-9268-663789F4F9C3}"/>
              </a:ext>
            </a:extLst>
          </p:cNvPr>
          <p:cNvSpPr txBox="1"/>
          <p:nvPr userDrawn="1"/>
        </p:nvSpPr>
        <p:spPr>
          <a:xfrm>
            <a:off x="11307816" y="6562498"/>
            <a:ext cx="698909" cy="138499"/>
          </a:xfrm>
          <a:prstGeom prst="rect">
            <a:avLst/>
          </a:prstGeom>
          <a:noFill/>
        </p:spPr>
        <p:txBody>
          <a:bodyPr wrap="none" lIns="0" tIns="0" rIns="0" bIns="0" rtlCol="0">
            <a:spAutoFit/>
          </a:bodyPr>
          <a:lstStyle/>
          <a:p>
            <a:pPr algn="r"/>
            <a:r>
              <a:rPr lang="en-US" sz="900" b="1">
                <a:solidFill>
                  <a:srgbClr val="343D58"/>
                </a:solidFill>
                <a:latin typeface="Campton Book" panose="020B0004020102020203" pitchFamily="34" charset="0"/>
              </a:rPr>
              <a:t>linkdesign.fi</a:t>
            </a:r>
            <a:endParaRPr lang="fi-FI" sz="900" b="1">
              <a:solidFill>
                <a:srgbClr val="343D58"/>
              </a:solidFill>
              <a:latin typeface="Campton Book" panose="020B0004020102020203" pitchFamily="34" charset="0"/>
            </a:endParaRPr>
          </a:p>
        </p:txBody>
      </p:sp>
      <p:sp>
        <p:nvSpPr>
          <p:cNvPr id="8" name="Text Placeholder 7">
            <a:extLst>
              <a:ext uri="{FF2B5EF4-FFF2-40B4-BE49-F238E27FC236}">
                <a16:creationId xmlns:a16="http://schemas.microsoft.com/office/drawing/2014/main" id="{6201B188-215E-4FA1-81E6-D8900CB13CC9}"/>
              </a:ext>
            </a:extLst>
          </p:cNvPr>
          <p:cNvSpPr>
            <a:spLocks noGrp="1"/>
          </p:cNvSpPr>
          <p:nvPr>
            <p:ph type="body" sz="quarter" idx="10" hasCustomPrompt="1"/>
          </p:nvPr>
        </p:nvSpPr>
        <p:spPr>
          <a:xfrm>
            <a:off x="1514764" y="2465761"/>
            <a:ext cx="9162472" cy="1996823"/>
          </a:xfrm>
          <a:prstGeom prst="rect">
            <a:avLst/>
          </a:prstGeom>
        </p:spPr>
        <p:txBody>
          <a:bodyPr/>
          <a:lstStyle>
            <a:lvl1pPr marL="0" indent="0" algn="ctr">
              <a:lnSpc>
                <a:spcPts val="7700"/>
              </a:lnSpc>
              <a:buNone/>
              <a:defRPr sz="7000" b="1" u="none">
                <a:solidFill>
                  <a:srgbClr val="343D58"/>
                </a:solidFill>
                <a:latin typeface="Campton Book" panose="020B0004020102020203" pitchFamily="34" charset="0"/>
              </a:defRPr>
            </a:lvl1pPr>
          </a:lstStyle>
          <a:p>
            <a:pPr lvl="0"/>
            <a:r>
              <a:rPr lang="en-US" err="1"/>
              <a:t>Rytmitä</a:t>
            </a:r>
            <a:r>
              <a:rPr lang="en-US"/>
              <a:t> </a:t>
            </a:r>
            <a:r>
              <a:rPr lang="en-US" err="1"/>
              <a:t>esitystä</a:t>
            </a:r>
            <a:r>
              <a:rPr lang="en-US"/>
              <a:t>     </a:t>
            </a:r>
            <a:r>
              <a:rPr lang="en-US" err="1"/>
              <a:t>isolla</a:t>
            </a:r>
            <a:r>
              <a:rPr lang="en-US"/>
              <a:t> </a:t>
            </a:r>
            <a:r>
              <a:rPr lang="en-US" err="1"/>
              <a:t>tekstillä</a:t>
            </a:r>
            <a:r>
              <a:rPr lang="en-US"/>
              <a:t>.</a:t>
            </a:r>
            <a:endParaRPr lang="fi-FI"/>
          </a:p>
        </p:txBody>
      </p:sp>
    </p:spTree>
    <p:extLst>
      <p:ext uri="{BB962C8B-B14F-4D97-AF65-F5344CB8AC3E}">
        <p14:creationId xmlns:p14="http://schemas.microsoft.com/office/powerpoint/2010/main" val="285004753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1_Custom Layout">
    <p:bg>
      <p:bgPr>
        <a:solidFill>
          <a:srgbClr val="343D58"/>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0968596-E191-471C-A964-954451A365C3}"/>
              </a:ext>
            </a:extLst>
          </p:cNvPr>
          <p:cNvSpPr txBox="1"/>
          <p:nvPr userDrawn="1"/>
        </p:nvSpPr>
        <p:spPr>
          <a:xfrm>
            <a:off x="2473150" y="3191050"/>
            <a:ext cx="7385300" cy="619080"/>
          </a:xfrm>
          <a:prstGeom prst="rect">
            <a:avLst/>
          </a:prstGeom>
          <a:noFill/>
        </p:spPr>
        <p:txBody>
          <a:bodyPr wrap="square" rtlCol="0">
            <a:spAutoFit/>
          </a:bodyPr>
          <a:lstStyle/>
          <a:p>
            <a:pPr algn="ctr">
              <a:lnSpc>
                <a:spcPts val="4000"/>
              </a:lnSpc>
            </a:pPr>
            <a:r>
              <a:rPr lang="en-US" sz="4000" b="1">
                <a:solidFill>
                  <a:schemeClr val="bg1"/>
                </a:solidFill>
                <a:latin typeface="Campton Book" panose="00000800000000000000" pitchFamily="50" charset="0"/>
              </a:rPr>
              <a:t>For the r</a:t>
            </a:r>
            <a:r>
              <a:rPr lang="en-US" sz="4000" b="1">
                <a:solidFill>
                  <a:schemeClr val="bg1"/>
                </a:solidFill>
                <a:latin typeface="Campton Book" panose="00000800000000000000" pitchFamily="50" charset="0"/>
                <a:cs typeface="Arial" panose="020B0604020202020204" pitchFamily="34" charset="0"/>
              </a:rPr>
              <a:t>eal world.</a:t>
            </a:r>
            <a:endParaRPr lang="fi-FI" sz="3000" b="1">
              <a:solidFill>
                <a:schemeClr val="bg1"/>
              </a:solidFill>
              <a:latin typeface="Campton Book" panose="00000800000000000000" pitchFamily="50" charset="0"/>
              <a:cs typeface="Arial" panose="020B0604020202020204" pitchFamily="34" charset="0"/>
            </a:endParaRPr>
          </a:p>
        </p:txBody>
      </p:sp>
      <p:sp>
        <p:nvSpPr>
          <p:cNvPr id="6" name="TextBox 5">
            <a:extLst>
              <a:ext uri="{FF2B5EF4-FFF2-40B4-BE49-F238E27FC236}">
                <a16:creationId xmlns:a16="http://schemas.microsoft.com/office/drawing/2014/main" id="{843E4E90-151C-44B3-B6EE-849CFF954AD6}"/>
              </a:ext>
            </a:extLst>
          </p:cNvPr>
          <p:cNvSpPr txBox="1"/>
          <p:nvPr userDrawn="1"/>
        </p:nvSpPr>
        <p:spPr>
          <a:xfrm>
            <a:off x="5718890" y="5987678"/>
            <a:ext cx="754219" cy="138499"/>
          </a:xfrm>
          <a:prstGeom prst="rect">
            <a:avLst/>
          </a:prstGeom>
          <a:noFill/>
        </p:spPr>
        <p:txBody>
          <a:bodyPr wrap="square" lIns="21600" tIns="0" rIns="0" bIns="0" rtlCol="0">
            <a:spAutoFit/>
          </a:bodyPr>
          <a:lstStyle/>
          <a:p>
            <a:pPr algn="ctr"/>
            <a:r>
              <a:rPr lang="en-US" sz="900" b="0">
                <a:solidFill>
                  <a:schemeClr val="bg1"/>
                </a:solidFill>
                <a:latin typeface="Campton Book" panose="020B0004020102020203" pitchFamily="34" charset="0"/>
              </a:rPr>
              <a:t>linkdesign.fi</a:t>
            </a:r>
            <a:endParaRPr lang="fi-FI" sz="900" b="0">
              <a:solidFill>
                <a:schemeClr val="bg1"/>
              </a:solidFill>
              <a:latin typeface="Campton Book" panose="020B0004020102020203" pitchFamily="34" charset="0"/>
            </a:endParaRPr>
          </a:p>
        </p:txBody>
      </p:sp>
    </p:spTree>
    <p:extLst>
      <p:ext uri="{BB962C8B-B14F-4D97-AF65-F5344CB8AC3E}">
        <p14:creationId xmlns:p14="http://schemas.microsoft.com/office/powerpoint/2010/main" val="224352206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1_Kansisivu_LINK">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80F32C2-672A-40B4-9857-030A1340FD24}"/>
              </a:ext>
            </a:extLst>
          </p:cNvPr>
          <p:cNvSpPr txBox="1"/>
          <p:nvPr userDrawn="1"/>
        </p:nvSpPr>
        <p:spPr>
          <a:xfrm>
            <a:off x="2901495" y="2492981"/>
            <a:ext cx="6487213" cy="2337307"/>
          </a:xfrm>
          <a:prstGeom prst="rect">
            <a:avLst/>
          </a:prstGeom>
          <a:noFill/>
        </p:spPr>
        <p:txBody>
          <a:bodyPr wrap="square" rtlCol="0">
            <a:spAutoFit/>
          </a:bodyPr>
          <a:lstStyle/>
          <a:p>
            <a:pPr>
              <a:lnSpc>
                <a:spcPts val="8300"/>
              </a:lnSpc>
            </a:pPr>
            <a:r>
              <a:rPr lang="en-US" sz="9500" b="1">
                <a:solidFill>
                  <a:srgbClr val="343D58"/>
                </a:solidFill>
                <a:latin typeface="Campton Book" panose="00000800000000000000" pitchFamily="50" charset="0"/>
              </a:rPr>
              <a:t>For the</a:t>
            </a:r>
          </a:p>
          <a:p>
            <a:pPr>
              <a:lnSpc>
                <a:spcPts val="8300"/>
              </a:lnSpc>
            </a:pPr>
            <a:r>
              <a:rPr lang="en-US" sz="9500" b="1">
                <a:solidFill>
                  <a:srgbClr val="343D58"/>
                </a:solidFill>
                <a:latin typeface="Campton Book" panose="00000800000000000000" pitchFamily="50" charset="0"/>
              </a:rPr>
              <a:t>r</a:t>
            </a:r>
            <a:r>
              <a:rPr lang="en-US" sz="9500" b="1">
                <a:solidFill>
                  <a:srgbClr val="343D58"/>
                </a:solidFill>
                <a:latin typeface="Campton Book" panose="00000800000000000000" pitchFamily="50" charset="0"/>
                <a:cs typeface="Arial" panose="020B0604020202020204" pitchFamily="34" charset="0"/>
              </a:rPr>
              <a:t>eal world</a:t>
            </a:r>
            <a:r>
              <a:rPr lang="en-US" sz="9500" b="1">
                <a:solidFill>
                  <a:srgbClr val="ED3B56"/>
                </a:solidFill>
                <a:latin typeface="Campton Book" panose="00000800000000000000" pitchFamily="50" charset="0"/>
                <a:cs typeface="Arial" panose="020B0604020202020204" pitchFamily="34" charset="0"/>
              </a:rPr>
              <a:t>.</a:t>
            </a:r>
            <a:endParaRPr lang="fi-FI" sz="9500" b="1">
              <a:solidFill>
                <a:srgbClr val="ED3B56"/>
              </a:solidFill>
              <a:latin typeface="Campton Book" panose="00000800000000000000" pitchFamily="50" charset="0"/>
              <a:cs typeface="Arial" panose="020B0604020202020204" pitchFamily="34" charset="0"/>
            </a:endParaRPr>
          </a:p>
        </p:txBody>
      </p:sp>
      <p:sp>
        <p:nvSpPr>
          <p:cNvPr id="13" name="TextBox 12">
            <a:extLst>
              <a:ext uri="{FF2B5EF4-FFF2-40B4-BE49-F238E27FC236}">
                <a16:creationId xmlns:a16="http://schemas.microsoft.com/office/drawing/2014/main" id="{6FFACC08-6308-4D80-B6CF-CA6F8495BA5A}"/>
              </a:ext>
            </a:extLst>
          </p:cNvPr>
          <p:cNvSpPr txBox="1"/>
          <p:nvPr userDrawn="1"/>
        </p:nvSpPr>
        <p:spPr>
          <a:xfrm>
            <a:off x="4140825" y="5201420"/>
            <a:ext cx="2881401" cy="184666"/>
          </a:xfrm>
          <a:prstGeom prst="rect">
            <a:avLst/>
          </a:prstGeom>
          <a:noFill/>
        </p:spPr>
        <p:txBody>
          <a:bodyPr wrap="square" lIns="54000" tIns="0" rIns="0" bIns="0" rtlCol="0">
            <a:spAutoFit/>
          </a:bodyPr>
          <a:lstStyle/>
          <a:p>
            <a:pPr algn="l"/>
            <a:r>
              <a:rPr lang="en-US" sz="1200" b="0">
                <a:solidFill>
                  <a:srgbClr val="343D58"/>
                </a:solidFill>
                <a:latin typeface="Campton Book" panose="020B0004020102020203" pitchFamily="34" charset="0"/>
              </a:rPr>
              <a:t>LINK Design and Development Oy</a:t>
            </a:r>
            <a:endParaRPr lang="fi-FI" sz="1200" b="0">
              <a:solidFill>
                <a:srgbClr val="343D58"/>
              </a:solidFill>
              <a:latin typeface="Campton Book" panose="020B0004020102020203" pitchFamily="34" charset="0"/>
            </a:endParaRPr>
          </a:p>
        </p:txBody>
      </p:sp>
      <p:grpSp>
        <p:nvGrpSpPr>
          <p:cNvPr id="7" name="Graphic 3">
            <a:extLst>
              <a:ext uri="{FF2B5EF4-FFF2-40B4-BE49-F238E27FC236}">
                <a16:creationId xmlns:a16="http://schemas.microsoft.com/office/drawing/2014/main" id="{5B9DF01D-5407-4B3A-A48D-221DCC625B56}"/>
              </a:ext>
            </a:extLst>
          </p:cNvPr>
          <p:cNvGrpSpPr/>
          <p:nvPr userDrawn="1"/>
        </p:nvGrpSpPr>
        <p:grpSpPr>
          <a:xfrm>
            <a:off x="3063376" y="5215675"/>
            <a:ext cx="800642" cy="150580"/>
            <a:chOff x="5057775" y="3233737"/>
            <a:chExt cx="2076450" cy="390525"/>
          </a:xfrm>
          <a:solidFill>
            <a:srgbClr val="343D58"/>
          </a:solidFill>
        </p:grpSpPr>
        <p:sp>
          <p:nvSpPr>
            <p:cNvPr id="8" name="Freeform: Shape 7">
              <a:extLst>
                <a:ext uri="{FF2B5EF4-FFF2-40B4-BE49-F238E27FC236}">
                  <a16:creationId xmlns:a16="http://schemas.microsoft.com/office/drawing/2014/main" id="{A36DF21D-D7EB-49BF-BEBC-1BF5F6F358DA}"/>
                </a:ext>
              </a:extLst>
            </p:cNvPr>
            <p:cNvSpPr/>
            <p:nvPr/>
          </p:nvSpPr>
          <p:spPr>
            <a:xfrm>
              <a:off x="5155406" y="3226593"/>
              <a:ext cx="266700" cy="381000"/>
            </a:xfrm>
            <a:custGeom>
              <a:avLst/>
              <a:gdLst>
                <a:gd name="connsiteX0" fmla="*/ 225266 w 266700"/>
                <a:gd name="connsiteY0" fmla="*/ 70009 h 381000"/>
                <a:gd name="connsiteX1" fmla="*/ 81439 w 266700"/>
                <a:gd name="connsiteY1" fmla="*/ 7144 h 381000"/>
                <a:gd name="connsiteX2" fmla="*/ 7144 w 266700"/>
                <a:gd name="connsiteY2" fmla="*/ 39529 h 381000"/>
                <a:gd name="connsiteX3" fmla="*/ 7144 w 266700"/>
                <a:gd name="connsiteY3" fmla="*/ 201454 h 381000"/>
                <a:gd name="connsiteX4" fmla="*/ 7144 w 266700"/>
                <a:gd name="connsiteY4" fmla="*/ 241459 h 381000"/>
                <a:gd name="connsiteX5" fmla="*/ 81439 w 266700"/>
                <a:gd name="connsiteY5" fmla="*/ 273844 h 381000"/>
                <a:gd name="connsiteX6" fmla="*/ 81439 w 266700"/>
                <a:gd name="connsiteY6" fmla="*/ 200501 h 381000"/>
                <a:gd name="connsiteX7" fmla="*/ 81439 w 266700"/>
                <a:gd name="connsiteY7" fmla="*/ 35719 h 381000"/>
                <a:gd name="connsiteX8" fmla="*/ 186214 w 266700"/>
                <a:gd name="connsiteY8" fmla="*/ 81439 h 381000"/>
                <a:gd name="connsiteX9" fmla="*/ 186214 w 266700"/>
                <a:gd name="connsiteY9" fmla="*/ 200501 h 381000"/>
                <a:gd name="connsiteX10" fmla="*/ 186214 w 266700"/>
                <a:gd name="connsiteY10" fmla="*/ 319564 h 381000"/>
                <a:gd name="connsiteX11" fmla="*/ 111919 w 266700"/>
                <a:gd name="connsiteY11" fmla="*/ 351949 h 381000"/>
                <a:gd name="connsiteX12" fmla="*/ 111919 w 266700"/>
                <a:gd name="connsiteY12" fmla="*/ 381476 h 381000"/>
                <a:gd name="connsiteX13" fmla="*/ 261461 w 266700"/>
                <a:gd name="connsiteY13" fmla="*/ 316706 h 381000"/>
                <a:gd name="connsiteX14" fmla="*/ 261461 w 266700"/>
                <a:gd name="connsiteY14" fmla="*/ 200501 h 381000"/>
                <a:gd name="connsiteX15" fmla="*/ 261461 w 266700"/>
                <a:gd name="connsiteY15" fmla="*/ 123349 h 381000"/>
                <a:gd name="connsiteX16" fmla="*/ 225266 w 266700"/>
                <a:gd name="connsiteY16" fmla="*/ 70009 h 381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66700" h="381000">
                  <a:moveTo>
                    <a:pt x="225266" y="70009"/>
                  </a:moveTo>
                  <a:cubicBezTo>
                    <a:pt x="177641" y="49054"/>
                    <a:pt x="130016" y="28099"/>
                    <a:pt x="81439" y="7144"/>
                  </a:cubicBezTo>
                  <a:cubicBezTo>
                    <a:pt x="56674" y="17621"/>
                    <a:pt x="31909" y="29051"/>
                    <a:pt x="7144" y="39529"/>
                  </a:cubicBezTo>
                  <a:cubicBezTo>
                    <a:pt x="7144" y="93821"/>
                    <a:pt x="7144" y="147161"/>
                    <a:pt x="7144" y="201454"/>
                  </a:cubicBezTo>
                  <a:cubicBezTo>
                    <a:pt x="7144" y="214789"/>
                    <a:pt x="7144" y="228124"/>
                    <a:pt x="7144" y="241459"/>
                  </a:cubicBezTo>
                  <a:cubicBezTo>
                    <a:pt x="31909" y="251936"/>
                    <a:pt x="56674" y="263366"/>
                    <a:pt x="81439" y="273844"/>
                  </a:cubicBezTo>
                  <a:cubicBezTo>
                    <a:pt x="81439" y="249079"/>
                    <a:pt x="81439" y="225266"/>
                    <a:pt x="81439" y="200501"/>
                  </a:cubicBezTo>
                  <a:cubicBezTo>
                    <a:pt x="81439" y="145256"/>
                    <a:pt x="81439" y="90964"/>
                    <a:pt x="81439" y="35719"/>
                  </a:cubicBezTo>
                  <a:cubicBezTo>
                    <a:pt x="116681" y="50959"/>
                    <a:pt x="150971" y="66199"/>
                    <a:pt x="186214" y="81439"/>
                  </a:cubicBezTo>
                  <a:cubicBezTo>
                    <a:pt x="186214" y="121444"/>
                    <a:pt x="186214" y="160496"/>
                    <a:pt x="186214" y="200501"/>
                  </a:cubicBezTo>
                  <a:cubicBezTo>
                    <a:pt x="186214" y="240506"/>
                    <a:pt x="186214" y="279559"/>
                    <a:pt x="186214" y="319564"/>
                  </a:cubicBezTo>
                  <a:cubicBezTo>
                    <a:pt x="161449" y="330041"/>
                    <a:pt x="136684" y="341471"/>
                    <a:pt x="111919" y="351949"/>
                  </a:cubicBezTo>
                  <a:cubicBezTo>
                    <a:pt x="111919" y="361474"/>
                    <a:pt x="111919" y="371951"/>
                    <a:pt x="111919" y="381476"/>
                  </a:cubicBezTo>
                  <a:cubicBezTo>
                    <a:pt x="161449" y="359569"/>
                    <a:pt x="211931" y="337661"/>
                    <a:pt x="261461" y="316706"/>
                  </a:cubicBezTo>
                  <a:cubicBezTo>
                    <a:pt x="261461" y="277654"/>
                    <a:pt x="261461" y="239554"/>
                    <a:pt x="261461" y="200501"/>
                  </a:cubicBezTo>
                  <a:cubicBezTo>
                    <a:pt x="261461" y="174784"/>
                    <a:pt x="261461" y="149066"/>
                    <a:pt x="261461" y="123349"/>
                  </a:cubicBezTo>
                  <a:cubicBezTo>
                    <a:pt x="260509" y="100489"/>
                    <a:pt x="247174" y="79534"/>
                    <a:pt x="225266" y="70009"/>
                  </a:cubicBezTo>
                  <a:close/>
                </a:path>
              </a:pathLst>
            </a:custGeom>
            <a:grpFill/>
            <a:ln w="9525" cap="flat">
              <a:noFill/>
              <a:prstDash val="solid"/>
              <a:miter/>
            </a:ln>
          </p:spPr>
          <p:txBody>
            <a:bodyPr rtlCol="0" anchor="ctr"/>
            <a:lstStyle/>
            <a:p>
              <a:endParaRPr lang="fi-FI">
                <a:solidFill>
                  <a:srgbClr val="232A40"/>
                </a:solidFill>
              </a:endParaRPr>
            </a:p>
          </p:txBody>
        </p:sp>
        <p:sp>
          <p:nvSpPr>
            <p:cNvPr id="9" name="Freeform: Shape 8">
              <a:extLst>
                <a:ext uri="{FF2B5EF4-FFF2-40B4-BE49-F238E27FC236}">
                  <a16:creationId xmlns:a16="http://schemas.microsoft.com/office/drawing/2014/main" id="{62CC50E0-44F8-4E54-A01F-37A690DCE0FC}"/>
                </a:ext>
              </a:extLst>
            </p:cNvPr>
            <p:cNvSpPr/>
            <p:nvPr/>
          </p:nvSpPr>
          <p:spPr>
            <a:xfrm>
              <a:off x="5050631" y="3272313"/>
              <a:ext cx="190500" cy="352425"/>
            </a:xfrm>
            <a:custGeom>
              <a:avLst/>
              <a:gdLst>
                <a:gd name="connsiteX0" fmla="*/ 7144 w 190500"/>
                <a:gd name="connsiteY0" fmla="*/ 232886 h 352425"/>
                <a:gd name="connsiteX1" fmla="*/ 7144 w 190500"/>
                <a:gd name="connsiteY1" fmla="*/ 155734 h 352425"/>
                <a:gd name="connsiteX2" fmla="*/ 7144 w 190500"/>
                <a:gd name="connsiteY2" fmla="*/ 39529 h 352425"/>
                <a:gd name="connsiteX3" fmla="*/ 81439 w 190500"/>
                <a:gd name="connsiteY3" fmla="*/ 7144 h 352425"/>
                <a:gd name="connsiteX4" fmla="*/ 81439 w 190500"/>
                <a:gd name="connsiteY4" fmla="*/ 155734 h 352425"/>
                <a:gd name="connsiteX5" fmla="*/ 81439 w 190500"/>
                <a:gd name="connsiteY5" fmla="*/ 274796 h 352425"/>
                <a:gd name="connsiteX6" fmla="*/ 186214 w 190500"/>
                <a:gd name="connsiteY6" fmla="*/ 320516 h 352425"/>
                <a:gd name="connsiteX7" fmla="*/ 186214 w 190500"/>
                <a:gd name="connsiteY7" fmla="*/ 350044 h 352425"/>
                <a:gd name="connsiteX8" fmla="*/ 42386 w 190500"/>
                <a:gd name="connsiteY8" fmla="*/ 287179 h 352425"/>
                <a:gd name="connsiteX9" fmla="*/ 7144 w 190500"/>
                <a:gd name="connsiteY9" fmla="*/ 232886 h 352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0500" h="352425">
                  <a:moveTo>
                    <a:pt x="7144" y="232886"/>
                  </a:moveTo>
                  <a:cubicBezTo>
                    <a:pt x="7144" y="207169"/>
                    <a:pt x="7144" y="181451"/>
                    <a:pt x="7144" y="155734"/>
                  </a:cubicBezTo>
                  <a:cubicBezTo>
                    <a:pt x="7144" y="116681"/>
                    <a:pt x="7144" y="78581"/>
                    <a:pt x="7144" y="39529"/>
                  </a:cubicBezTo>
                  <a:cubicBezTo>
                    <a:pt x="31909" y="29051"/>
                    <a:pt x="56674" y="17621"/>
                    <a:pt x="81439" y="7144"/>
                  </a:cubicBezTo>
                  <a:cubicBezTo>
                    <a:pt x="81439" y="56674"/>
                    <a:pt x="81439" y="106204"/>
                    <a:pt x="81439" y="155734"/>
                  </a:cubicBezTo>
                  <a:cubicBezTo>
                    <a:pt x="81439" y="195739"/>
                    <a:pt x="81439" y="234791"/>
                    <a:pt x="81439" y="274796"/>
                  </a:cubicBezTo>
                  <a:cubicBezTo>
                    <a:pt x="116681" y="290036"/>
                    <a:pt x="150971" y="305276"/>
                    <a:pt x="186214" y="320516"/>
                  </a:cubicBezTo>
                  <a:cubicBezTo>
                    <a:pt x="186214" y="330041"/>
                    <a:pt x="186214" y="340519"/>
                    <a:pt x="186214" y="350044"/>
                  </a:cubicBezTo>
                  <a:cubicBezTo>
                    <a:pt x="138589" y="329089"/>
                    <a:pt x="90964" y="308134"/>
                    <a:pt x="42386" y="287179"/>
                  </a:cubicBezTo>
                  <a:cubicBezTo>
                    <a:pt x="21431" y="277654"/>
                    <a:pt x="7144" y="256699"/>
                    <a:pt x="7144" y="232886"/>
                  </a:cubicBezTo>
                  <a:close/>
                </a:path>
              </a:pathLst>
            </a:custGeom>
            <a:grpFill/>
            <a:ln w="9525" cap="flat">
              <a:noFill/>
              <a:prstDash val="solid"/>
              <a:miter/>
            </a:ln>
          </p:spPr>
          <p:txBody>
            <a:bodyPr rtlCol="0" anchor="ctr"/>
            <a:lstStyle/>
            <a:p>
              <a:endParaRPr lang="fi-FI">
                <a:solidFill>
                  <a:srgbClr val="232A40"/>
                </a:solidFill>
              </a:endParaRPr>
            </a:p>
          </p:txBody>
        </p:sp>
        <p:sp>
          <p:nvSpPr>
            <p:cNvPr id="10" name="Freeform: Shape 9">
              <a:extLst>
                <a:ext uri="{FF2B5EF4-FFF2-40B4-BE49-F238E27FC236}">
                  <a16:creationId xmlns:a16="http://schemas.microsoft.com/office/drawing/2014/main" id="{882307F5-AFEF-4398-B8CA-9C4AA5B4DB5E}"/>
                </a:ext>
              </a:extLst>
            </p:cNvPr>
            <p:cNvSpPr/>
            <p:nvPr/>
          </p:nvSpPr>
          <p:spPr>
            <a:xfrm>
              <a:off x="6377464" y="3307556"/>
              <a:ext cx="285750" cy="238125"/>
            </a:xfrm>
            <a:custGeom>
              <a:avLst/>
              <a:gdLst>
                <a:gd name="connsiteX0" fmla="*/ 7144 w 285750"/>
                <a:gd name="connsiteY0" fmla="*/ 7144 h 238125"/>
                <a:gd name="connsiteX1" fmla="*/ 50959 w 285750"/>
                <a:gd name="connsiteY1" fmla="*/ 7144 h 238125"/>
                <a:gd name="connsiteX2" fmla="*/ 244316 w 285750"/>
                <a:gd name="connsiteY2" fmla="*/ 197644 h 238125"/>
                <a:gd name="connsiteX3" fmla="*/ 245269 w 285750"/>
                <a:gd name="connsiteY3" fmla="*/ 197644 h 238125"/>
                <a:gd name="connsiteX4" fmla="*/ 245269 w 285750"/>
                <a:gd name="connsiteY4" fmla="*/ 7144 h 238125"/>
                <a:gd name="connsiteX5" fmla="*/ 284321 w 285750"/>
                <a:gd name="connsiteY5" fmla="*/ 7144 h 238125"/>
                <a:gd name="connsiteX6" fmla="*/ 284321 w 285750"/>
                <a:gd name="connsiteY6" fmla="*/ 231934 h 238125"/>
                <a:gd name="connsiteX7" fmla="*/ 241459 w 285750"/>
                <a:gd name="connsiteY7" fmla="*/ 231934 h 238125"/>
                <a:gd name="connsiteX8" fmla="*/ 48101 w 285750"/>
                <a:gd name="connsiteY8" fmla="*/ 42386 h 238125"/>
                <a:gd name="connsiteX9" fmla="*/ 47149 w 285750"/>
                <a:gd name="connsiteY9" fmla="*/ 42386 h 238125"/>
                <a:gd name="connsiteX10" fmla="*/ 47149 w 285750"/>
                <a:gd name="connsiteY10" fmla="*/ 231934 h 238125"/>
                <a:gd name="connsiteX11" fmla="*/ 7144 w 285750"/>
                <a:gd name="connsiteY11" fmla="*/ 231934 h 238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85750" h="238125">
                  <a:moveTo>
                    <a:pt x="7144" y="7144"/>
                  </a:moveTo>
                  <a:lnTo>
                    <a:pt x="50959" y="7144"/>
                  </a:lnTo>
                  <a:lnTo>
                    <a:pt x="244316" y="197644"/>
                  </a:lnTo>
                  <a:lnTo>
                    <a:pt x="245269" y="197644"/>
                  </a:lnTo>
                  <a:lnTo>
                    <a:pt x="245269" y="7144"/>
                  </a:lnTo>
                  <a:lnTo>
                    <a:pt x="284321" y="7144"/>
                  </a:lnTo>
                  <a:lnTo>
                    <a:pt x="284321" y="231934"/>
                  </a:lnTo>
                  <a:lnTo>
                    <a:pt x="241459" y="231934"/>
                  </a:lnTo>
                  <a:lnTo>
                    <a:pt x="48101" y="42386"/>
                  </a:lnTo>
                  <a:lnTo>
                    <a:pt x="47149" y="42386"/>
                  </a:lnTo>
                  <a:lnTo>
                    <a:pt x="47149" y="231934"/>
                  </a:lnTo>
                  <a:lnTo>
                    <a:pt x="7144" y="231934"/>
                  </a:lnTo>
                  <a:close/>
                </a:path>
              </a:pathLst>
            </a:custGeom>
            <a:grpFill/>
            <a:ln w="9525" cap="flat">
              <a:noFill/>
              <a:prstDash val="solid"/>
              <a:miter/>
            </a:ln>
          </p:spPr>
          <p:txBody>
            <a:bodyPr rtlCol="0" anchor="ctr"/>
            <a:lstStyle/>
            <a:p>
              <a:endParaRPr lang="fi-FI">
                <a:solidFill>
                  <a:srgbClr val="232A40"/>
                </a:solidFill>
              </a:endParaRPr>
            </a:p>
          </p:txBody>
        </p:sp>
        <p:sp>
          <p:nvSpPr>
            <p:cNvPr id="11" name="Freeform: Shape 10">
              <a:extLst>
                <a:ext uri="{FF2B5EF4-FFF2-40B4-BE49-F238E27FC236}">
                  <a16:creationId xmlns:a16="http://schemas.microsoft.com/office/drawing/2014/main" id="{88815D05-E6D0-4874-B708-6A726A2E161B}"/>
                </a:ext>
              </a:extLst>
            </p:cNvPr>
            <p:cNvSpPr/>
            <p:nvPr/>
          </p:nvSpPr>
          <p:spPr>
            <a:xfrm>
              <a:off x="6845141" y="3307556"/>
              <a:ext cx="295275" cy="238125"/>
            </a:xfrm>
            <a:custGeom>
              <a:avLst/>
              <a:gdLst>
                <a:gd name="connsiteX0" fmla="*/ 7144 w 295275"/>
                <a:gd name="connsiteY0" fmla="*/ 7144 h 238125"/>
                <a:gd name="connsiteX1" fmla="*/ 47149 w 295275"/>
                <a:gd name="connsiteY1" fmla="*/ 7144 h 238125"/>
                <a:gd name="connsiteX2" fmla="*/ 47149 w 295275"/>
                <a:gd name="connsiteY2" fmla="*/ 128111 h 238125"/>
                <a:gd name="connsiteX3" fmla="*/ 240506 w 295275"/>
                <a:gd name="connsiteY3" fmla="*/ 7144 h 238125"/>
                <a:gd name="connsiteX4" fmla="*/ 283369 w 295275"/>
                <a:gd name="connsiteY4" fmla="*/ 7144 h 238125"/>
                <a:gd name="connsiteX5" fmla="*/ 134779 w 295275"/>
                <a:gd name="connsiteY5" fmla="*/ 100489 h 238125"/>
                <a:gd name="connsiteX6" fmla="*/ 290036 w 295275"/>
                <a:gd name="connsiteY6" fmla="*/ 231934 h 238125"/>
                <a:gd name="connsiteX7" fmla="*/ 249079 w 295275"/>
                <a:gd name="connsiteY7" fmla="*/ 231934 h 238125"/>
                <a:gd name="connsiteX8" fmla="*/ 110966 w 295275"/>
                <a:gd name="connsiteY8" fmla="*/ 114776 h 238125"/>
                <a:gd name="connsiteX9" fmla="*/ 47149 w 295275"/>
                <a:gd name="connsiteY9" fmla="*/ 154781 h 238125"/>
                <a:gd name="connsiteX10" fmla="*/ 47149 w 295275"/>
                <a:gd name="connsiteY10" fmla="*/ 231934 h 238125"/>
                <a:gd name="connsiteX11" fmla="*/ 7144 w 295275"/>
                <a:gd name="connsiteY11" fmla="*/ 231934 h 238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95275" h="238125">
                  <a:moveTo>
                    <a:pt x="7144" y="7144"/>
                  </a:moveTo>
                  <a:lnTo>
                    <a:pt x="47149" y="7144"/>
                  </a:lnTo>
                  <a:lnTo>
                    <a:pt x="47149" y="128111"/>
                  </a:lnTo>
                  <a:lnTo>
                    <a:pt x="240506" y="7144"/>
                  </a:lnTo>
                  <a:lnTo>
                    <a:pt x="283369" y="7144"/>
                  </a:lnTo>
                  <a:lnTo>
                    <a:pt x="134779" y="100489"/>
                  </a:lnTo>
                  <a:lnTo>
                    <a:pt x="290036" y="231934"/>
                  </a:lnTo>
                  <a:lnTo>
                    <a:pt x="249079" y="231934"/>
                  </a:lnTo>
                  <a:lnTo>
                    <a:pt x="110966" y="114776"/>
                  </a:lnTo>
                  <a:lnTo>
                    <a:pt x="47149" y="154781"/>
                  </a:lnTo>
                  <a:lnTo>
                    <a:pt x="47149" y="231934"/>
                  </a:lnTo>
                  <a:lnTo>
                    <a:pt x="7144" y="231934"/>
                  </a:lnTo>
                  <a:close/>
                </a:path>
              </a:pathLst>
            </a:custGeom>
            <a:grpFill/>
            <a:ln w="9525" cap="flat">
              <a:noFill/>
              <a:prstDash val="solid"/>
              <a:miter/>
            </a:ln>
          </p:spPr>
          <p:txBody>
            <a:bodyPr rtlCol="0" anchor="ctr"/>
            <a:lstStyle/>
            <a:p>
              <a:endParaRPr lang="fi-FI">
                <a:solidFill>
                  <a:srgbClr val="232A40"/>
                </a:solidFill>
              </a:endParaRPr>
            </a:p>
          </p:txBody>
        </p:sp>
        <p:sp>
          <p:nvSpPr>
            <p:cNvPr id="12" name="Freeform: Shape 11">
              <a:extLst>
                <a:ext uri="{FF2B5EF4-FFF2-40B4-BE49-F238E27FC236}">
                  <a16:creationId xmlns:a16="http://schemas.microsoft.com/office/drawing/2014/main" id="{0B0851B0-F6C4-4BF3-9249-7EFC2C7DB602}"/>
                </a:ext>
              </a:extLst>
            </p:cNvPr>
            <p:cNvSpPr/>
            <p:nvPr/>
          </p:nvSpPr>
          <p:spPr>
            <a:xfrm>
              <a:off x="6141244" y="3307556"/>
              <a:ext cx="47625" cy="238125"/>
            </a:xfrm>
            <a:custGeom>
              <a:avLst/>
              <a:gdLst>
                <a:gd name="connsiteX0" fmla="*/ 7144 w 47625"/>
                <a:gd name="connsiteY0" fmla="*/ 7144 h 238125"/>
                <a:gd name="connsiteX1" fmla="*/ 46196 w 47625"/>
                <a:gd name="connsiteY1" fmla="*/ 7144 h 238125"/>
                <a:gd name="connsiteX2" fmla="*/ 46196 w 47625"/>
                <a:gd name="connsiteY2" fmla="*/ 231934 h 238125"/>
                <a:gd name="connsiteX3" fmla="*/ 7144 w 47625"/>
                <a:gd name="connsiteY3" fmla="*/ 231934 h 238125"/>
              </a:gdLst>
              <a:ahLst/>
              <a:cxnLst>
                <a:cxn ang="0">
                  <a:pos x="connsiteX0" y="connsiteY0"/>
                </a:cxn>
                <a:cxn ang="0">
                  <a:pos x="connsiteX1" y="connsiteY1"/>
                </a:cxn>
                <a:cxn ang="0">
                  <a:pos x="connsiteX2" y="connsiteY2"/>
                </a:cxn>
                <a:cxn ang="0">
                  <a:pos x="connsiteX3" y="connsiteY3"/>
                </a:cxn>
              </a:cxnLst>
              <a:rect l="l" t="t" r="r" b="b"/>
              <a:pathLst>
                <a:path w="47625" h="238125">
                  <a:moveTo>
                    <a:pt x="7144" y="7144"/>
                  </a:moveTo>
                  <a:lnTo>
                    <a:pt x="46196" y="7144"/>
                  </a:lnTo>
                  <a:lnTo>
                    <a:pt x="46196" y="231934"/>
                  </a:lnTo>
                  <a:lnTo>
                    <a:pt x="7144" y="231934"/>
                  </a:lnTo>
                  <a:close/>
                </a:path>
              </a:pathLst>
            </a:custGeom>
            <a:grpFill/>
            <a:ln w="9525" cap="flat">
              <a:noFill/>
              <a:prstDash val="solid"/>
              <a:miter/>
            </a:ln>
          </p:spPr>
          <p:txBody>
            <a:bodyPr rtlCol="0" anchor="ctr"/>
            <a:lstStyle/>
            <a:p>
              <a:endParaRPr lang="fi-FI">
                <a:solidFill>
                  <a:srgbClr val="232A40"/>
                </a:solidFill>
              </a:endParaRPr>
            </a:p>
          </p:txBody>
        </p:sp>
        <p:sp>
          <p:nvSpPr>
            <p:cNvPr id="17" name="Freeform: Shape 16">
              <a:extLst>
                <a:ext uri="{FF2B5EF4-FFF2-40B4-BE49-F238E27FC236}">
                  <a16:creationId xmlns:a16="http://schemas.microsoft.com/office/drawing/2014/main" id="{D211EF45-02FD-4C19-9FF4-9D63B9FE6D2C}"/>
                </a:ext>
              </a:extLst>
            </p:cNvPr>
            <p:cNvSpPr/>
            <p:nvPr/>
          </p:nvSpPr>
          <p:spPr>
            <a:xfrm>
              <a:off x="5745956" y="3307556"/>
              <a:ext cx="238125" cy="238125"/>
            </a:xfrm>
            <a:custGeom>
              <a:avLst/>
              <a:gdLst>
                <a:gd name="connsiteX0" fmla="*/ 46196 w 238125"/>
                <a:gd name="connsiteY0" fmla="*/ 7144 h 238125"/>
                <a:gd name="connsiteX1" fmla="*/ 7144 w 238125"/>
                <a:gd name="connsiteY1" fmla="*/ 24289 h 238125"/>
                <a:gd name="connsiteX2" fmla="*/ 7144 w 238125"/>
                <a:gd name="connsiteY2" fmla="*/ 231934 h 238125"/>
                <a:gd name="connsiteX3" fmla="*/ 232886 w 238125"/>
                <a:gd name="connsiteY3" fmla="*/ 231934 h 238125"/>
                <a:gd name="connsiteX4" fmla="*/ 232886 w 238125"/>
                <a:gd name="connsiteY4" fmla="*/ 213836 h 238125"/>
                <a:gd name="connsiteX5" fmla="*/ 46196 w 238125"/>
                <a:gd name="connsiteY5" fmla="*/ 213836 h 238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8125" h="238125">
                  <a:moveTo>
                    <a:pt x="46196" y="7144"/>
                  </a:moveTo>
                  <a:lnTo>
                    <a:pt x="7144" y="24289"/>
                  </a:lnTo>
                  <a:lnTo>
                    <a:pt x="7144" y="231934"/>
                  </a:lnTo>
                  <a:lnTo>
                    <a:pt x="232886" y="231934"/>
                  </a:lnTo>
                  <a:lnTo>
                    <a:pt x="232886" y="213836"/>
                  </a:lnTo>
                  <a:lnTo>
                    <a:pt x="46196" y="213836"/>
                  </a:lnTo>
                  <a:close/>
                </a:path>
              </a:pathLst>
            </a:custGeom>
            <a:grpFill/>
            <a:ln w="9525" cap="flat">
              <a:noFill/>
              <a:prstDash val="solid"/>
              <a:miter/>
            </a:ln>
          </p:spPr>
          <p:txBody>
            <a:bodyPr rtlCol="0" anchor="ctr"/>
            <a:lstStyle/>
            <a:p>
              <a:endParaRPr lang="fi-FI">
                <a:solidFill>
                  <a:srgbClr val="232A40"/>
                </a:solidFill>
              </a:endParaRPr>
            </a:p>
          </p:txBody>
        </p:sp>
      </p:grpSp>
      <p:cxnSp>
        <p:nvCxnSpPr>
          <p:cNvPr id="18" name="Straight Connector 17">
            <a:extLst>
              <a:ext uri="{FF2B5EF4-FFF2-40B4-BE49-F238E27FC236}">
                <a16:creationId xmlns:a16="http://schemas.microsoft.com/office/drawing/2014/main" id="{3C2E11E7-93DB-4375-909B-A202890691D7}"/>
              </a:ext>
            </a:extLst>
          </p:cNvPr>
          <p:cNvCxnSpPr>
            <a:cxnSpLocks/>
          </p:cNvCxnSpPr>
          <p:nvPr userDrawn="1"/>
        </p:nvCxnSpPr>
        <p:spPr>
          <a:xfrm>
            <a:off x="4034605" y="5204808"/>
            <a:ext cx="0" cy="172314"/>
          </a:xfrm>
          <a:prstGeom prst="line">
            <a:avLst/>
          </a:prstGeom>
          <a:ln w="6350">
            <a:solidFill>
              <a:srgbClr val="343D5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29064644"/>
      </p:ext>
    </p:extLst>
  </p:cSld>
  <p:clrMapOvr>
    <a:masterClrMapping/>
  </p:clrMapOvr>
  <p:extLst>
    <p:ext uri="{DCECCB84-F9BA-43D5-87BE-67443E8EF086}">
      <p15:sldGuideLst xmlns:p15="http://schemas.microsoft.com/office/powerpoint/2012/main"/>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type="blank">
  <p:cSld name="Logo">
    <p:bg>
      <p:bgPr>
        <a:solidFill>
          <a:schemeClr val="accent1"/>
        </a:solidFill>
        <a:effectLst/>
      </p:bgPr>
    </p:bg>
    <p:spTree>
      <p:nvGrpSpPr>
        <p:cNvPr id="1" name=""/>
        <p:cNvGrpSpPr/>
        <p:nvPr/>
      </p:nvGrpSpPr>
      <p:grpSpPr>
        <a:xfrm>
          <a:off x="0" y="0"/>
          <a:ext cx="0" cy="0"/>
          <a:chOff x="0" y="0"/>
          <a:chExt cx="0" cy="0"/>
        </a:xfrm>
      </p:grpSpPr>
      <p:pic>
        <p:nvPicPr>
          <p:cNvPr id="8" name="Kuva 7">
            <a:extLst>
              <a:ext uri="{FF2B5EF4-FFF2-40B4-BE49-F238E27FC236}">
                <a16:creationId xmlns:a16="http://schemas.microsoft.com/office/drawing/2014/main" id="{164FA8FB-C45D-45D2-AE31-CF915268B8A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938835" y="2180906"/>
            <a:ext cx="4461694" cy="2283907"/>
          </a:xfrm>
          <a:prstGeom prst="rect">
            <a:avLst/>
          </a:prstGeom>
        </p:spPr>
      </p:pic>
    </p:spTree>
    <p:extLst>
      <p:ext uri="{BB962C8B-B14F-4D97-AF65-F5344CB8AC3E}">
        <p14:creationId xmlns:p14="http://schemas.microsoft.com/office/powerpoint/2010/main" val="64535781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Yksi palsta">
    <p:spTree>
      <p:nvGrpSpPr>
        <p:cNvPr id="1" name=""/>
        <p:cNvGrpSpPr/>
        <p:nvPr/>
      </p:nvGrpSpPr>
      <p:grpSpPr>
        <a:xfrm>
          <a:off x="0" y="0"/>
          <a:ext cx="0" cy="0"/>
          <a:chOff x="0" y="0"/>
          <a:chExt cx="0" cy="0"/>
        </a:xfrm>
      </p:grpSpPr>
      <p:sp>
        <p:nvSpPr>
          <p:cNvPr id="8" name="Text Placeholder 9">
            <a:extLst>
              <a:ext uri="{FF2B5EF4-FFF2-40B4-BE49-F238E27FC236}">
                <a16:creationId xmlns:a16="http://schemas.microsoft.com/office/drawing/2014/main" id="{225C247B-733F-489B-9529-8FD9EB3DF567}"/>
              </a:ext>
            </a:extLst>
          </p:cNvPr>
          <p:cNvSpPr>
            <a:spLocks noGrp="1"/>
          </p:cNvSpPr>
          <p:nvPr>
            <p:ph type="body" sz="quarter" idx="11" hasCustomPrompt="1"/>
          </p:nvPr>
        </p:nvSpPr>
        <p:spPr>
          <a:xfrm>
            <a:off x="2424113" y="3259169"/>
            <a:ext cx="6196256" cy="2163388"/>
          </a:xfrm>
          <a:prstGeom prst="rect">
            <a:avLst/>
          </a:prstGeom>
        </p:spPr>
        <p:txBody>
          <a:bodyPr lIns="18000" tIns="0" rIns="0" bIns="0" numCol="1" spcCol="360000"/>
          <a:lstStyle>
            <a:lvl1pPr marL="0" indent="0">
              <a:lnSpc>
                <a:spcPct val="110000"/>
              </a:lnSpc>
              <a:spcBef>
                <a:spcPts val="0"/>
              </a:spcBef>
              <a:spcAft>
                <a:spcPts val="0"/>
              </a:spcAft>
              <a:buNone/>
              <a:defRPr sz="1600" b="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Duis </a:t>
            </a:r>
            <a:r>
              <a:rPr lang="en-US" err="1"/>
              <a:t>autem</a:t>
            </a:r>
            <a:r>
              <a:rPr lang="en-US"/>
              <a:t> vel </a:t>
            </a:r>
            <a:r>
              <a:rPr lang="en-US" err="1"/>
              <a:t>eum</a:t>
            </a:r>
            <a:r>
              <a:rPr lang="en-US"/>
              <a:t> </a:t>
            </a:r>
            <a:r>
              <a:rPr lang="en-US" err="1"/>
              <a:t>iriure</a:t>
            </a:r>
            <a:r>
              <a:rPr lang="en-US"/>
              <a:t> dolor in </a:t>
            </a:r>
            <a:r>
              <a:rPr lang="en-US" err="1"/>
              <a:t>hendrerit</a:t>
            </a:r>
            <a:r>
              <a:rPr lang="en-US"/>
              <a:t> in </a:t>
            </a:r>
            <a:r>
              <a:rPr lang="en-US" err="1"/>
              <a:t>vulputate</a:t>
            </a:r>
            <a:r>
              <a:rPr lang="en-US"/>
              <a:t> </a:t>
            </a:r>
            <a:r>
              <a:rPr lang="en-US" err="1"/>
              <a:t>velit</a:t>
            </a:r>
            <a:r>
              <a:rPr lang="en-US"/>
              <a:t> </a:t>
            </a:r>
            <a:r>
              <a:rPr lang="en-US" err="1"/>
              <a:t>esse</a:t>
            </a:r>
            <a:r>
              <a:rPr lang="en-US"/>
              <a:t> </a:t>
            </a:r>
            <a:r>
              <a:rPr lang="en-US" err="1"/>
              <a:t>molestie</a:t>
            </a:r>
            <a:r>
              <a:rPr lang="en-US"/>
              <a:t> </a:t>
            </a:r>
            <a:r>
              <a:rPr lang="en-US" err="1"/>
              <a:t>consequat</a:t>
            </a:r>
            <a:r>
              <a:rPr lang="en-US"/>
              <a:t>. 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a:t>
            </a:r>
          </a:p>
        </p:txBody>
      </p:sp>
      <p:sp>
        <p:nvSpPr>
          <p:cNvPr id="9" name="TextBox 8">
            <a:extLst>
              <a:ext uri="{FF2B5EF4-FFF2-40B4-BE49-F238E27FC236}">
                <a16:creationId xmlns:a16="http://schemas.microsoft.com/office/drawing/2014/main" id="{B6C425B2-3780-47B3-ADEF-ACCBE983650E}"/>
              </a:ext>
            </a:extLst>
          </p:cNvPr>
          <p:cNvSpPr txBox="1"/>
          <p:nvPr userDrawn="1"/>
        </p:nvSpPr>
        <p:spPr>
          <a:xfrm>
            <a:off x="11235680" y="6562498"/>
            <a:ext cx="771045" cy="153888"/>
          </a:xfrm>
          <a:prstGeom prst="rect">
            <a:avLst/>
          </a:prstGeom>
          <a:noFill/>
        </p:spPr>
        <p:txBody>
          <a:bodyPr wrap="none" lIns="0" tIns="0" rIns="0" bIns="0" rtlCol="0">
            <a:spAutoFit/>
          </a:bodyPr>
          <a:lstStyle/>
          <a:p>
            <a:pPr algn="r"/>
            <a:r>
              <a:rPr lang="en-US" sz="1000" b="1">
                <a:solidFill>
                  <a:srgbClr val="343D58"/>
                </a:solidFill>
                <a:latin typeface="Campton Book" panose="020B0004020102020203" pitchFamily="34" charset="0"/>
              </a:rPr>
              <a:t>linkdesign.fi</a:t>
            </a:r>
            <a:endParaRPr lang="fi-FI" sz="1000" b="1">
              <a:solidFill>
                <a:srgbClr val="343D58"/>
              </a:solidFill>
              <a:latin typeface="Campton Book" panose="020B0004020102020203" pitchFamily="34" charset="0"/>
            </a:endParaRPr>
          </a:p>
        </p:txBody>
      </p:sp>
      <p:sp>
        <p:nvSpPr>
          <p:cNvPr id="11" name="TextBox 10">
            <a:extLst>
              <a:ext uri="{FF2B5EF4-FFF2-40B4-BE49-F238E27FC236}">
                <a16:creationId xmlns:a16="http://schemas.microsoft.com/office/drawing/2014/main" id="{24133156-BA46-4166-8C5F-BB57D6E3B7C4}"/>
              </a:ext>
            </a:extLst>
          </p:cNvPr>
          <p:cNvSpPr txBox="1"/>
          <p:nvPr userDrawn="1"/>
        </p:nvSpPr>
        <p:spPr>
          <a:xfrm>
            <a:off x="182817" y="6562498"/>
            <a:ext cx="1138132" cy="153888"/>
          </a:xfrm>
          <a:prstGeom prst="rect">
            <a:avLst/>
          </a:prstGeom>
          <a:noFill/>
        </p:spPr>
        <p:txBody>
          <a:bodyPr wrap="none" lIns="0" tIns="0" rIns="0" bIns="0" rtlCol="0">
            <a:spAutoFit/>
          </a:bodyPr>
          <a:lstStyle/>
          <a:p>
            <a:pPr algn="l"/>
            <a:r>
              <a:rPr lang="en-US" sz="1000" b="1">
                <a:solidFill>
                  <a:srgbClr val="343D58"/>
                </a:solidFill>
                <a:latin typeface="Campton Book" panose="020B0004020102020203" pitchFamily="34" charset="0"/>
              </a:rPr>
              <a:t>For the real world.</a:t>
            </a:r>
            <a:endParaRPr lang="fi-FI" sz="1000" b="1">
              <a:solidFill>
                <a:srgbClr val="343D58"/>
              </a:solidFill>
              <a:latin typeface="Campton Book" panose="020B0004020102020203" pitchFamily="34" charset="0"/>
            </a:endParaRPr>
          </a:p>
        </p:txBody>
      </p:sp>
      <p:sp>
        <p:nvSpPr>
          <p:cNvPr id="19" name="Text Placeholder 9">
            <a:extLst>
              <a:ext uri="{FF2B5EF4-FFF2-40B4-BE49-F238E27FC236}">
                <a16:creationId xmlns:a16="http://schemas.microsoft.com/office/drawing/2014/main" id="{DA98A6A8-9887-4351-8083-BC3D1C0F6770}"/>
              </a:ext>
            </a:extLst>
          </p:cNvPr>
          <p:cNvSpPr>
            <a:spLocks noGrp="1"/>
          </p:cNvSpPr>
          <p:nvPr>
            <p:ph type="body" sz="quarter" idx="10" hasCustomPrompt="1"/>
          </p:nvPr>
        </p:nvSpPr>
        <p:spPr>
          <a:xfrm>
            <a:off x="2424112" y="2197270"/>
            <a:ext cx="8541708" cy="541870"/>
          </a:xfrm>
          <a:prstGeom prst="rect">
            <a:avLst/>
          </a:prstGeom>
        </p:spPr>
        <p:txBody>
          <a:bodyPr lIns="0" tIns="0" rIns="0" bIns="0"/>
          <a:lstStyle>
            <a:lvl1pPr marL="0" indent="0">
              <a:buNone/>
              <a:defRPr sz="5000" b="1"/>
            </a:lvl1pPr>
          </a:lstStyle>
          <a:p>
            <a:pPr lvl="0"/>
            <a:r>
              <a:rPr lang="en-US"/>
              <a:t>Otsikko</a:t>
            </a:r>
            <a:endParaRPr lang="fi-FI"/>
          </a:p>
        </p:txBody>
      </p:sp>
      <p:sp>
        <p:nvSpPr>
          <p:cNvPr id="20" name="Text Placeholder 9">
            <a:extLst>
              <a:ext uri="{FF2B5EF4-FFF2-40B4-BE49-F238E27FC236}">
                <a16:creationId xmlns:a16="http://schemas.microsoft.com/office/drawing/2014/main" id="{32EF21F7-0276-49BA-A0EA-3F4DD2C3009B}"/>
              </a:ext>
            </a:extLst>
          </p:cNvPr>
          <p:cNvSpPr>
            <a:spLocks noGrp="1"/>
          </p:cNvSpPr>
          <p:nvPr>
            <p:ph type="body" sz="quarter" idx="12" hasCustomPrompt="1"/>
          </p:nvPr>
        </p:nvSpPr>
        <p:spPr>
          <a:xfrm>
            <a:off x="2424112" y="1809285"/>
            <a:ext cx="5247075" cy="387985"/>
          </a:xfrm>
          <a:prstGeom prst="rect">
            <a:avLst/>
          </a:prstGeom>
        </p:spPr>
        <p:txBody>
          <a:bodyPr lIns="18000" tIns="0" rIns="0" bIns="0"/>
          <a:lstStyle>
            <a:lvl1pPr marL="0" indent="0">
              <a:buNone/>
              <a:defRPr sz="3000" b="1">
                <a:solidFill>
                  <a:srgbClr val="ED3B56"/>
                </a:solidFill>
              </a:defRPr>
            </a:lvl1pPr>
          </a:lstStyle>
          <a:p>
            <a:pPr lvl="0"/>
            <a:r>
              <a:rPr lang="fi-FI"/>
              <a:t>01 Otsikko</a:t>
            </a:r>
          </a:p>
        </p:txBody>
      </p:sp>
    </p:spTree>
    <p:extLst>
      <p:ext uri="{BB962C8B-B14F-4D97-AF65-F5344CB8AC3E}">
        <p14:creationId xmlns:p14="http://schemas.microsoft.com/office/powerpoint/2010/main" val="417700330"/>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Kaksi palstaa">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9D2664F5-DFDF-4389-9268-663789F4F9C3}"/>
              </a:ext>
            </a:extLst>
          </p:cNvPr>
          <p:cNvSpPr txBox="1"/>
          <p:nvPr userDrawn="1"/>
        </p:nvSpPr>
        <p:spPr>
          <a:xfrm>
            <a:off x="11235680" y="6562498"/>
            <a:ext cx="771045" cy="153888"/>
          </a:xfrm>
          <a:prstGeom prst="rect">
            <a:avLst/>
          </a:prstGeom>
          <a:noFill/>
        </p:spPr>
        <p:txBody>
          <a:bodyPr wrap="none" lIns="0" tIns="0" rIns="0" bIns="0" rtlCol="0">
            <a:spAutoFit/>
          </a:bodyPr>
          <a:lstStyle/>
          <a:p>
            <a:pPr algn="r"/>
            <a:r>
              <a:rPr lang="en-US" sz="1000" b="1">
                <a:solidFill>
                  <a:srgbClr val="343D58"/>
                </a:solidFill>
                <a:latin typeface="Campton Book" panose="020B0004020102020203" pitchFamily="34" charset="0"/>
              </a:rPr>
              <a:t>linkdesign.fi</a:t>
            </a:r>
            <a:endParaRPr lang="fi-FI" sz="1000" b="1">
              <a:solidFill>
                <a:srgbClr val="343D58"/>
              </a:solidFill>
              <a:latin typeface="Campton Book" panose="020B0004020102020203" pitchFamily="34" charset="0"/>
            </a:endParaRPr>
          </a:p>
        </p:txBody>
      </p:sp>
      <p:sp>
        <p:nvSpPr>
          <p:cNvPr id="7" name="TextBox 6">
            <a:extLst>
              <a:ext uri="{FF2B5EF4-FFF2-40B4-BE49-F238E27FC236}">
                <a16:creationId xmlns:a16="http://schemas.microsoft.com/office/drawing/2014/main" id="{10872FAC-7DCC-4458-A79B-9F25028DAC4B}"/>
              </a:ext>
            </a:extLst>
          </p:cNvPr>
          <p:cNvSpPr txBox="1"/>
          <p:nvPr userDrawn="1"/>
        </p:nvSpPr>
        <p:spPr>
          <a:xfrm>
            <a:off x="182817" y="6562498"/>
            <a:ext cx="1138132" cy="153888"/>
          </a:xfrm>
          <a:prstGeom prst="rect">
            <a:avLst/>
          </a:prstGeom>
          <a:noFill/>
        </p:spPr>
        <p:txBody>
          <a:bodyPr wrap="none" lIns="0" tIns="0" rIns="0" bIns="0" rtlCol="0">
            <a:spAutoFit/>
          </a:bodyPr>
          <a:lstStyle/>
          <a:p>
            <a:pPr algn="l"/>
            <a:r>
              <a:rPr lang="en-US" sz="1000" b="1">
                <a:solidFill>
                  <a:srgbClr val="343D58"/>
                </a:solidFill>
                <a:latin typeface="Campton Book" panose="020B0004020102020203" pitchFamily="34" charset="0"/>
              </a:rPr>
              <a:t>For the real world.</a:t>
            </a:r>
            <a:endParaRPr lang="fi-FI" sz="1000" b="1">
              <a:solidFill>
                <a:srgbClr val="343D58"/>
              </a:solidFill>
              <a:latin typeface="Campton Book" panose="020B0004020102020203" pitchFamily="34" charset="0"/>
            </a:endParaRPr>
          </a:p>
        </p:txBody>
      </p:sp>
      <p:sp>
        <p:nvSpPr>
          <p:cNvPr id="8" name="Text Placeholder 9">
            <a:extLst>
              <a:ext uri="{FF2B5EF4-FFF2-40B4-BE49-F238E27FC236}">
                <a16:creationId xmlns:a16="http://schemas.microsoft.com/office/drawing/2014/main" id="{02387414-A342-4FC6-A125-EFA69439845D}"/>
              </a:ext>
            </a:extLst>
          </p:cNvPr>
          <p:cNvSpPr>
            <a:spLocks noGrp="1"/>
          </p:cNvSpPr>
          <p:nvPr>
            <p:ph type="body" sz="quarter" idx="11" hasCustomPrompt="1"/>
          </p:nvPr>
        </p:nvSpPr>
        <p:spPr>
          <a:xfrm>
            <a:off x="2424113" y="3171640"/>
            <a:ext cx="7308850" cy="2249803"/>
          </a:xfrm>
          <a:prstGeom prst="rect">
            <a:avLst/>
          </a:prstGeom>
        </p:spPr>
        <p:txBody>
          <a:bodyPr lIns="18000" tIns="0" rIns="0" bIns="0" numCol="2" spcCol="360000"/>
          <a:lstStyle>
            <a:lvl1pPr marL="0" indent="0">
              <a:lnSpc>
                <a:spcPct val="110000"/>
              </a:lnSpc>
              <a:spcBef>
                <a:spcPts val="0"/>
              </a:spcBef>
              <a:spcAft>
                <a:spcPts val="0"/>
              </a:spcAft>
              <a:buNone/>
              <a:defRPr sz="1200" b="0"/>
            </a:lvl1pPr>
          </a:lstStyle>
          <a:p>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volutpveniam</a:t>
            </a:r>
            <a:r>
              <a:rPr lang="en-US"/>
              <a:t>, </a:t>
            </a:r>
            <a:r>
              <a:rPr lang="en-US" err="1"/>
              <a:t>quis</a:t>
            </a:r>
            <a:r>
              <a:rPr lang="en-US"/>
              <a:t> </a:t>
            </a:r>
            <a:r>
              <a:rPr lang="en-US" err="1"/>
              <a:t>nostrudex</a:t>
            </a:r>
            <a:r>
              <a:rPr lang="en-US"/>
              <a:t> </a:t>
            </a:r>
            <a:r>
              <a:rPr lang="en-US" err="1"/>
              <a:t>ea</a:t>
            </a:r>
            <a:r>
              <a:rPr lang="en-US"/>
              <a:t> </a:t>
            </a:r>
            <a:r>
              <a:rPr lang="en-US" err="1"/>
              <a:t>commodo</a:t>
            </a:r>
            <a:r>
              <a:rPr lang="en-US"/>
              <a:t> </a:t>
            </a:r>
            <a:r>
              <a:rPr lang="en-US" err="1"/>
              <a:t>consequat</a:t>
            </a:r>
            <a:r>
              <a:rPr lang="en-US"/>
              <a:t>. Duis </a:t>
            </a:r>
            <a:r>
              <a:rPr lang="en-US" err="1"/>
              <a:t>autem</a:t>
            </a:r>
            <a:r>
              <a:rPr lang="en-US"/>
              <a:t> dolor in </a:t>
            </a:r>
            <a:r>
              <a:rPr lang="en-US" err="1"/>
              <a:t>hendrerit</a:t>
            </a:r>
            <a:r>
              <a:rPr lang="en-US"/>
              <a:t> in </a:t>
            </a:r>
            <a:r>
              <a:rPr lang="en-US" err="1"/>
              <a:t>vulputate</a:t>
            </a:r>
            <a:r>
              <a:rPr lang="en-US"/>
              <a:t> </a:t>
            </a:r>
            <a:r>
              <a:rPr lang="en-US" err="1"/>
              <a:t>velit</a:t>
            </a:r>
            <a:r>
              <a:rPr lang="en-US"/>
              <a:t> </a:t>
            </a:r>
            <a:r>
              <a:rPr lang="en-US" err="1"/>
              <a:t>esse</a:t>
            </a:r>
            <a:r>
              <a:rPr lang="en-US"/>
              <a:t> </a:t>
            </a:r>
            <a:r>
              <a:rPr lang="en-US" err="1"/>
              <a:t>molestie</a:t>
            </a:r>
            <a:r>
              <a:rPr lang="en-US"/>
              <a:t> </a:t>
            </a:r>
            <a:r>
              <a:rPr lang="en-US" err="1"/>
              <a:t>consequat</a:t>
            </a:r>
            <a:r>
              <a:rPr lang="en-US"/>
              <a:t>, vel </a:t>
            </a:r>
            <a:r>
              <a:rPr lang="en-US" err="1"/>
              <a:t>illum</a:t>
            </a:r>
            <a:r>
              <a:rPr lang="en-US"/>
              <a:t> dolore </a:t>
            </a:r>
            <a:r>
              <a:rPr lang="en-US" err="1"/>
              <a:t>eu</a:t>
            </a:r>
            <a:r>
              <a:rPr lang="en-US"/>
              <a:t> </a:t>
            </a:r>
            <a:r>
              <a:rPr lang="en-US" err="1"/>
              <a:t>feugiat</a:t>
            </a:r>
            <a:r>
              <a:rPr lang="en-US"/>
              <a:t> </a:t>
            </a:r>
            <a:r>
              <a:rPr lang="en-US" err="1"/>
              <a:t>nulla</a:t>
            </a:r>
            <a:r>
              <a:rPr lang="en-US"/>
              <a:t> </a:t>
            </a:r>
            <a:r>
              <a:rPr lang="en-US" err="1"/>
              <a:t>facilisis</a:t>
            </a:r>
            <a:r>
              <a:rPr lang="en-US"/>
              <a:t> at </a:t>
            </a:r>
            <a:r>
              <a:rPr lang="en-US" err="1"/>
              <a:t>vero</a:t>
            </a:r>
            <a:r>
              <a:rPr lang="en-US"/>
              <a:t> </a:t>
            </a:r>
            <a:r>
              <a:rPr lang="en-US" err="1"/>
              <a:t>eros</a:t>
            </a:r>
            <a:r>
              <a:rPr lang="en-US"/>
              <a:t> et </a:t>
            </a:r>
            <a:r>
              <a:rPr lang="en-US" err="1"/>
              <a:t>accumsan</a:t>
            </a:r>
            <a:r>
              <a:rPr lang="en-US"/>
              <a:t> et </a:t>
            </a:r>
            <a:r>
              <a:rPr lang="en-US" err="1"/>
              <a:t>iusto</a:t>
            </a:r>
            <a:r>
              <a:rPr lang="en-US"/>
              <a:t> </a:t>
            </a:r>
            <a:r>
              <a:rPr lang="en-US" err="1"/>
              <a:t>odio</a:t>
            </a:r>
            <a:r>
              <a:rPr lang="en-US"/>
              <a:t> </a:t>
            </a:r>
            <a:r>
              <a:rPr lang="en-US" err="1"/>
              <a:t>dignissim</a:t>
            </a:r>
            <a:r>
              <a:rPr lang="en-US"/>
              <a:t> qui </a:t>
            </a:r>
            <a:r>
              <a:rPr lang="en-US" err="1"/>
              <a:t>blandit</a:t>
            </a:r>
            <a:r>
              <a:rPr lang="en-US"/>
              <a:t> </a:t>
            </a:r>
            <a:r>
              <a:rPr lang="en-US" err="1"/>
              <a:t>praesent</a:t>
            </a:r>
            <a:r>
              <a:rPr lang="en-US"/>
              <a:t> </a:t>
            </a:r>
            <a:r>
              <a:rPr lang="en-US" err="1"/>
              <a:t>luptatum</a:t>
            </a:r>
            <a:r>
              <a:rPr lang="en-US"/>
              <a:t> </a:t>
            </a:r>
            <a:r>
              <a:rPr lang="en-US" err="1"/>
              <a:t>zzril</a:t>
            </a:r>
            <a:r>
              <a:rPr lang="en-US"/>
              <a:t> </a:t>
            </a:r>
            <a:r>
              <a:rPr lang="en-US" err="1"/>
              <a:t>delenit</a:t>
            </a:r>
            <a:r>
              <a:rPr lang="en-US"/>
              <a:t> </a:t>
            </a:r>
            <a:r>
              <a:rPr lang="en-US" err="1"/>
              <a:t>augue</a:t>
            </a:r>
            <a:r>
              <a:rPr lang="en-US"/>
              <a:t> </a:t>
            </a:r>
            <a:r>
              <a:rPr lang="en-US" err="1"/>
              <a:t>duis</a:t>
            </a:r>
            <a:r>
              <a:rPr lang="en-US"/>
              <a:t> dolore </a:t>
            </a:r>
            <a:r>
              <a:rPr lang="en-US" err="1"/>
              <a:t>te</a:t>
            </a:r>
            <a:r>
              <a:rPr lang="en-US"/>
              <a:t> </a:t>
            </a:r>
            <a:r>
              <a:rPr lang="en-US" err="1"/>
              <a:t>eros</a:t>
            </a:r>
            <a:r>
              <a:rPr lang="en-US"/>
              <a:t> </a:t>
            </a:r>
            <a:r>
              <a:rPr lang="en-US" err="1"/>
              <a:t>tincidunt</a:t>
            </a:r>
            <a:r>
              <a:rPr lang="en-US"/>
              <a:t> </a:t>
            </a:r>
            <a:r>
              <a:rPr lang="en-US" err="1"/>
              <a:t>ut</a:t>
            </a:r>
            <a:r>
              <a:rPr lang="en-US"/>
              <a:t> </a:t>
            </a:r>
            <a:r>
              <a:rPr lang="en-US" err="1"/>
              <a:t>hendrerit</a:t>
            </a:r>
            <a:r>
              <a:rPr lang="en-US"/>
              <a:t> </a:t>
            </a:r>
            <a:r>
              <a:rPr lang="en-US" err="1"/>
              <a:t>feugait</a:t>
            </a:r>
            <a:r>
              <a:rPr lang="en-US"/>
              <a:t>.                                          </a:t>
            </a:r>
            <a:r>
              <a:rPr lang="fi-FI"/>
              <a:t>Lorem ipsum dolor sit amet, cons ectetuer adipiscing elit, sed diam nonummy nibh euismod tincidunt ut Ut wisi enim ad minim veniam, quis nostrud exerci tation ullamcorper suscipit lobortis nisl ut aliquip ex ea commodo consequat.                                                                                                                                                                              Lorem ipsum dolor sit amet, cons ectetuer adipiscing elit, sed diam nonummy nibh euismod tincidunt ut laoreet dolore magna aliquam erat volutpat</a:t>
            </a:r>
            <a:r>
              <a:rPr lang="en-US"/>
              <a:t>.</a:t>
            </a:r>
            <a:endParaRPr lang="fi-FI"/>
          </a:p>
        </p:txBody>
      </p:sp>
      <p:sp>
        <p:nvSpPr>
          <p:cNvPr id="15" name="Text Placeholder 9">
            <a:extLst>
              <a:ext uri="{FF2B5EF4-FFF2-40B4-BE49-F238E27FC236}">
                <a16:creationId xmlns:a16="http://schemas.microsoft.com/office/drawing/2014/main" id="{376DED5E-752D-49F2-8FAF-4CBB51874624}"/>
              </a:ext>
            </a:extLst>
          </p:cNvPr>
          <p:cNvSpPr>
            <a:spLocks noGrp="1"/>
          </p:cNvSpPr>
          <p:nvPr>
            <p:ph type="body" sz="quarter" idx="10" hasCustomPrompt="1"/>
          </p:nvPr>
        </p:nvSpPr>
        <p:spPr>
          <a:xfrm>
            <a:off x="2424112" y="2197270"/>
            <a:ext cx="8541708" cy="541870"/>
          </a:xfrm>
          <a:prstGeom prst="rect">
            <a:avLst/>
          </a:prstGeom>
        </p:spPr>
        <p:txBody>
          <a:bodyPr lIns="0" tIns="0" rIns="0" bIns="0"/>
          <a:lstStyle>
            <a:lvl1pPr marL="0" indent="0">
              <a:buNone/>
              <a:defRPr sz="5000" b="1"/>
            </a:lvl1pPr>
          </a:lstStyle>
          <a:p>
            <a:pPr lvl="0"/>
            <a:r>
              <a:rPr lang="en-US"/>
              <a:t>Otsikko</a:t>
            </a:r>
            <a:endParaRPr lang="fi-FI"/>
          </a:p>
        </p:txBody>
      </p:sp>
      <p:sp>
        <p:nvSpPr>
          <p:cNvPr id="16" name="Text Placeholder 9">
            <a:extLst>
              <a:ext uri="{FF2B5EF4-FFF2-40B4-BE49-F238E27FC236}">
                <a16:creationId xmlns:a16="http://schemas.microsoft.com/office/drawing/2014/main" id="{BDC185E1-B05F-4AF3-B2F5-BC09F98937BD}"/>
              </a:ext>
            </a:extLst>
          </p:cNvPr>
          <p:cNvSpPr>
            <a:spLocks noGrp="1"/>
          </p:cNvSpPr>
          <p:nvPr>
            <p:ph type="body" sz="quarter" idx="12" hasCustomPrompt="1"/>
          </p:nvPr>
        </p:nvSpPr>
        <p:spPr>
          <a:xfrm>
            <a:off x="2424112" y="1809285"/>
            <a:ext cx="6101517" cy="387985"/>
          </a:xfrm>
          <a:prstGeom prst="rect">
            <a:avLst/>
          </a:prstGeom>
        </p:spPr>
        <p:txBody>
          <a:bodyPr lIns="18000" tIns="0" rIns="0" bIns="0"/>
          <a:lstStyle>
            <a:lvl1pPr marL="0" indent="0">
              <a:buNone/>
              <a:defRPr sz="3000" b="1">
                <a:solidFill>
                  <a:srgbClr val="ED3B56"/>
                </a:solidFill>
              </a:defRPr>
            </a:lvl1pPr>
          </a:lstStyle>
          <a:p>
            <a:pPr lvl="0"/>
            <a:r>
              <a:rPr lang="fi-FI"/>
              <a:t>01 Otsikko</a:t>
            </a:r>
          </a:p>
        </p:txBody>
      </p:sp>
    </p:spTree>
    <p:extLst>
      <p:ext uri="{BB962C8B-B14F-4D97-AF65-F5344CB8AC3E}">
        <p14:creationId xmlns:p14="http://schemas.microsoft.com/office/powerpoint/2010/main" val="96717266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Kaksi palstaa jatkosivu">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9D2664F5-DFDF-4389-9268-663789F4F9C3}"/>
              </a:ext>
            </a:extLst>
          </p:cNvPr>
          <p:cNvSpPr txBox="1"/>
          <p:nvPr userDrawn="1"/>
        </p:nvSpPr>
        <p:spPr>
          <a:xfrm>
            <a:off x="11235680" y="6562498"/>
            <a:ext cx="771045" cy="153888"/>
          </a:xfrm>
          <a:prstGeom prst="rect">
            <a:avLst/>
          </a:prstGeom>
          <a:noFill/>
        </p:spPr>
        <p:txBody>
          <a:bodyPr wrap="none" lIns="0" tIns="0" rIns="0" bIns="0" rtlCol="0">
            <a:spAutoFit/>
          </a:bodyPr>
          <a:lstStyle/>
          <a:p>
            <a:pPr algn="r"/>
            <a:r>
              <a:rPr lang="en-US" sz="1000" b="1">
                <a:solidFill>
                  <a:srgbClr val="343D58"/>
                </a:solidFill>
                <a:latin typeface="Campton Book" panose="020B0004020102020203" pitchFamily="34" charset="0"/>
              </a:rPr>
              <a:t>linkdesign.fi</a:t>
            </a:r>
            <a:endParaRPr lang="fi-FI" sz="1000" b="1">
              <a:solidFill>
                <a:srgbClr val="343D58"/>
              </a:solidFill>
              <a:latin typeface="Campton Book" panose="020B0004020102020203" pitchFamily="34" charset="0"/>
            </a:endParaRPr>
          </a:p>
        </p:txBody>
      </p:sp>
      <p:sp>
        <p:nvSpPr>
          <p:cNvPr id="7" name="TextBox 6">
            <a:extLst>
              <a:ext uri="{FF2B5EF4-FFF2-40B4-BE49-F238E27FC236}">
                <a16:creationId xmlns:a16="http://schemas.microsoft.com/office/drawing/2014/main" id="{10872FAC-7DCC-4458-A79B-9F25028DAC4B}"/>
              </a:ext>
            </a:extLst>
          </p:cNvPr>
          <p:cNvSpPr txBox="1"/>
          <p:nvPr userDrawn="1"/>
        </p:nvSpPr>
        <p:spPr>
          <a:xfrm>
            <a:off x="182817" y="6562498"/>
            <a:ext cx="1138132" cy="153888"/>
          </a:xfrm>
          <a:prstGeom prst="rect">
            <a:avLst/>
          </a:prstGeom>
          <a:noFill/>
        </p:spPr>
        <p:txBody>
          <a:bodyPr wrap="none" lIns="0" tIns="0" rIns="0" bIns="0" rtlCol="0">
            <a:spAutoFit/>
          </a:bodyPr>
          <a:lstStyle/>
          <a:p>
            <a:pPr algn="l"/>
            <a:r>
              <a:rPr lang="en-US" sz="1000" b="1">
                <a:solidFill>
                  <a:srgbClr val="343D58"/>
                </a:solidFill>
                <a:latin typeface="Campton Book" panose="020B0004020102020203" pitchFamily="34" charset="0"/>
              </a:rPr>
              <a:t>For the real world.</a:t>
            </a:r>
            <a:endParaRPr lang="fi-FI" sz="1000" b="1">
              <a:solidFill>
                <a:srgbClr val="343D58"/>
              </a:solidFill>
              <a:latin typeface="Campton Book" panose="020B0004020102020203" pitchFamily="34" charset="0"/>
            </a:endParaRPr>
          </a:p>
        </p:txBody>
      </p:sp>
      <p:sp>
        <p:nvSpPr>
          <p:cNvPr id="8" name="Text Placeholder 9">
            <a:extLst>
              <a:ext uri="{FF2B5EF4-FFF2-40B4-BE49-F238E27FC236}">
                <a16:creationId xmlns:a16="http://schemas.microsoft.com/office/drawing/2014/main" id="{02387414-A342-4FC6-A125-EFA69439845D}"/>
              </a:ext>
            </a:extLst>
          </p:cNvPr>
          <p:cNvSpPr>
            <a:spLocks noGrp="1"/>
          </p:cNvSpPr>
          <p:nvPr>
            <p:ph type="body" sz="quarter" idx="11" hasCustomPrompt="1"/>
          </p:nvPr>
        </p:nvSpPr>
        <p:spPr>
          <a:xfrm>
            <a:off x="2424113" y="1809286"/>
            <a:ext cx="7308850" cy="3612158"/>
          </a:xfrm>
          <a:prstGeom prst="rect">
            <a:avLst/>
          </a:prstGeom>
        </p:spPr>
        <p:txBody>
          <a:bodyPr lIns="18000" tIns="0" rIns="0" bIns="0" numCol="2" spcCol="360000"/>
          <a:lstStyle>
            <a:lvl1pPr marL="0" indent="0">
              <a:lnSpc>
                <a:spcPct val="110000"/>
              </a:lnSpc>
              <a:spcBef>
                <a:spcPts val="0"/>
              </a:spcBef>
              <a:spcAft>
                <a:spcPts val="0"/>
              </a:spcAft>
              <a:buNone/>
              <a:defRPr sz="1200" b="0"/>
            </a:lvl1pPr>
          </a:lstStyle>
          <a:p>
            <a:r>
              <a:rPr lang="en-US"/>
              <a:t>Lorem ipsum dolor sit amet, consectetuer adipiscing elit, sed diam nonummy nibh euismod tincidunt ut laoreet dolore magna aliquam erat volutpveniam, quis nostrudex ea commodo consequat. Duis autem dolor in hendrerit in vulputate velit esse molestie consequat, vel illum dolore eu feugiat nulla facilisis at vero eros et accumsan et iusto odio dignissim qui blandit praesent luptatum zzril delenit augue duis dolore te eros tincidunt ut hendrer.                                                                                                                                                             </a:t>
            </a:r>
            <a:r>
              <a:rPr lang="fi-FI"/>
              <a:t>Lorem ipsum dolor sit amet, cons ectetuer adipiscing elit, sed diam nonummy nibh euismod tincidunt ut Ut wisi enim ad minim veniam, quis nostrud exerci tation ullamcorper aliquiconsequat.                                                                Lorem ipsum dolor sit amet, cons ectetuer adipiscing elit, sed diam nonummy nibh euismod tincidunt ut laoreet dolore magna aliquam erat. Lorem ipsum dolor.                                                                            </a:t>
            </a:r>
            <a:r>
              <a:rPr lang="en-US"/>
              <a:t>Lorem ipsum dolor sit amet, consectetuer adipiscing elit, sed diam nonummy nibh euismod tincidunt ut laoreet dolore magna aliquam erat volutpveniam, quis nostrudex ea commodo consequat. Duis autem dolor in hendrerit in vulputate velit esse molestie consequat, vel illum dolore eu feugiat nulla facilisis at vero eros et accumsan et iusto odio dignissim qui blandit praesent luptatum zzril delenit augue duis dolore te eros tincidunt ut hendrer.  </a:t>
            </a:r>
            <a:endParaRPr lang="fi-FI"/>
          </a:p>
        </p:txBody>
      </p:sp>
    </p:spTree>
    <p:extLst>
      <p:ext uri="{BB962C8B-B14F-4D97-AF65-F5344CB8AC3E}">
        <p14:creationId xmlns:p14="http://schemas.microsoft.com/office/powerpoint/2010/main" val="1215107498"/>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Kaksi palstaa ingressillä">
    <p:spTree>
      <p:nvGrpSpPr>
        <p:cNvPr id="1" name=""/>
        <p:cNvGrpSpPr/>
        <p:nvPr/>
      </p:nvGrpSpPr>
      <p:grpSpPr>
        <a:xfrm>
          <a:off x="0" y="0"/>
          <a:ext cx="0" cy="0"/>
          <a:chOff x="0" y="0"/>
          <a:chExt cx="0" cy="0"/>
        </a:xfrm>
      </p:grpSpPr>
      <p:sp>
        <p:nvSpPr>
          <p:cNvPr id="11" name="Text Placeholder 9">
            <a:extLst>
              <a:ext uri="{FF2B5EF4-FFF2-40B4-BE49-F238E27FC236}">
                <a16:creationId xmlns:a16="http://schemas.microsoft.com/office/drawing/2014/main" id="{23040EE5-9445-45F8-BCE6-3F28A4A1C3AC}"/>
              </a:ext>
            </a:extLst>
          </p:cNvPr>
          <p:cNvSpPr>
            <a:spLocks noGrp="1"/>
          </p:cNvSpPr>
          <p:nvPr>
            <p:ph type="body" sz="quarter" idx="11" hasCustomPrompt="1"/>
          </p:nvPr>
        </p:nvSpPr>
        <p:spPr>
          <a:xfrm>
            <a:off x="2424113" y="3197232"/>
            <a:ext cx="3581945" cy="2280376"/>
          </a:xfrm>
          <a:prstGeom prst="rect">
            <a:avLst/>
          </a:prstGeom>
        </p:spPr>
        <p:txBody>
          <a:bodyPr lIns="18000" tIns="0" rIns="0" bIns="0" numCol="1" spcCol="360000"/>
          <a:lstStyle>
            <a:lvl1pPr marL="0" indent="0">
              <a:lnSpc>
                <a:spcPct val="110000"/>
              </a:lnSpc>
              <a:spcBef>
                <a:spcPts val="0"/>
              </a:spcBef>
              <a:spcAft>
                <a:spcPts val="0"/>
              </a:spcAft>
              <a:buNone/>
              <a:defRPr sz="2200" b="0"/>
            </a:lvl1pPr>
          </a:lstStyle>
          <a:p>
            <a:pPr lvl="0"/>
            <a:r>
              <a:rPr lang="en-US"/>
              <a:t>Lorem ipsum dolor sit </a:t>
            </a:r>
            <a:r>
              <a:rPr lang="en-US" err="1"/>
              <a:t>amet</a:t>
            </a:r>
            <a:r>
              <a:rPr lang="en-US"/>
              <a:t>, cons </a:t>
            </a:r>
            <a:r>
              <a:rPr lang="en-US" err="1"/>
              <a:t>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a:t>
            </a:r>
          </a:p>
        </p:txBody>
      </p:sp>
      <p:sp>
        <p:nvSpPr>
          <p:cNvPr id="13" name="Text Placeholder 9">
            <a:extLst>
              <a:ext uri="{FF2B5EF4-FFF2-40B4-BE49-F238E27FC236}">
                <a16:creationId xmlns:a16="http://schemas.microsoft.com/office/drawing/2014/main" id="{95185B64-9B9E-45A6-8E05-AEA37690E76F}"/>
              </a:ext>
            </a:extLst>
          </p:cNvPr>
          <p:cNvSpPr>
            <a:spLocks noGrp="1"/>
          </p:cNvSpPr>
          <p:nvPr>
            <p:ph type="body" sz="quarter" idx="13" hasCustomPrompt="1"/>
          </p:nvPr>
        </p:nvSpPr>
        <p:spPr>
          <a:xfrm>
            <a:off x="6244090" y="3173787"/>
            <a:ext cx="3488873" cy="2303821"/>
          </a:xfrm>
          <a:prstGeom prst="rect">
            <a:avLst/>
          </a:prstGeom>
        </p:spPr>
        <p:txBody>
          <a:bodyPr lIns="18000" tIns="0" rIns="0" bIns="0" numCol="1" spcCol="360000"/>
          <a:lstStyle>
            <a:lvl1pPr marL="0" indent="0">
              <a:lnSpc>
                <a:spcPct val="110000"/>
              </a:lnSpc>
              <a:spcBef>
                <a:spcPts val="0"/>
              </a:spcBef>
              <a:spcAft>
                <a:spcPts val="0"/>
              </a:spcAft>
              <a:buNone/>
              <a:defRPr sz="1200" b="0"/>
            </a:lvl1pPr>
          </a:lstStyle>
          <a:p>
            <a:r>
              <a:rPr lang="fi-FI"/>
              <a:t>Lorem ipsum dolor sit amet, cons ectetuer adipiscing elit, sed diam nonummy nibh euismod tincidunt ut Ut wisi enim ad minim veniam, quis nostrud exerci tation ullamcorper suscipit lobortis nisl ut aliquip ex ea commodo consequat.                                                                                                                                                                   Lorem ipsum dolor sit amet, cons ectetuer adipiscing elit, sed diam nonummy nibh euismod tincidunt ut laoreet dolore magna aliquam erat volutpat</a:t>
            </a:r>
          </a:p>
        </p:txBody>
      </p:sp>
      <p:sp>
        <p:nvSpPr>
          <p:cNvPr id="8" name="TextBox 7">
            <a:extLst>
              <a:ext uri="{FF2B5EF4-FFF2-40B4-BE49-F238E27FC236}">
                <a16:creationId xmlns:a16="http://schemas.microsoft.com/office/drawing/2014/main" id="{9676F7BA-27E9-4F22-9B71-45FAC8DEA1FB}"/>
              </a:ext>
            </a:extLst>
          </p:cNvPr>
          <p:cNvSpPr txBox="1"/>
          <p:nvPr userDrawn="1"/>
        </p:nvSpPr>
        <p:spPr>
          <a:xfrm>
            <a:off x="11235680" y="6562498"/>
            <a:ext cx="771045" cy="153888"/>
          </a:xfrm>
          <a:prstGeom prst="rect">
            <a:avLst/>
          </a:prstGeom>
          <a:noFill/>
        </p:spPr>
        <p:txBody>
          <a:bodyPr wrap="none" lIns="0" tIns="0" rIns="0" bIns="0" rtlCol="0">
            <a:spAutoFit/>
          </a:bodyPr>
          <a:lstStyle/>
          <a:p>
            <a:pPr algn="r"/>
            <a:r>
              <a:rPr lang="en-US" sz="1000" b="1">
                <a:solidFill>
                  <a:srgbClr val="343D58"/>
                </a:solidFill>
                <a:latin typeface="Campton Book" panose="020B0004020102020203" pitchFamily="34" charset="0"/>
              </a:rPr>
              <a:t>linkdesign.fi</a:t>
            </a:r>
            <a:endParaRPr lang="fi-FI" sz="1000" b="1">
              <a:solidFill>
                <a:srgbClr val="343D58"/>
              </a:solidFill>
              <a:latin typeface="Campton Book" panose="020B0004020102020203" pitchFamily="34" charset="0"/>
            </a:endParaRPr>
          </a:p>
        </p:txBody>
      </p:sp>
      <p:sp>
        <p:nvSpPr>
          <p:cNvPr id="14" name="TextBox 13">
            <a:extLst>
              <a:ext uri="{FF2B5EF4-FFF2-40B4-BE49-F238E27FC236}">
                <a16:creationId xmlns:a16="http://schemas.microsoft.com/office/drawing/2014/main" id="{0E9C1521-034A-4812-A7E3-322862F46950}"/>
              </a:ext>
            </a:extLst>
          </p:cNvPr>
          <p:cNvSpPr txBox="1"/>
          <p:nvPr userDrawn="1"/>
        </p:nvSpPr>
        <p:spPr>
          <a:xfrm>
            <a:off x="182817" y="6562498"/>
            <a:ext cx="1138132" cy="153888"/>
          </a:xfrm>
          <a:prstGeom prst="rect">
            <a:avLst/>
          </a:prstGeom>
          <a:noFill/>
        </p:spPr>
        <p:txBody>
          <a:bodyPr wrap="none" lIns="0" tIns="0" rIns="0" bIns="0" rtlCol="0">
            <a:spAutoFit/>
          </a:bodyPr>
          <a:lstStyle/>
          <a:p>
            <a:pPr algn="l"/>
            <a:r>
              <a:rPr lang="en-US" sz="1000" b="1">
                <a:solidFill>
                  <a:srgbClr val="343D58"/>
                </a:solidFill>
                <a:latin typeface="Campton Book" panose="020B0004020102020203" pitchFamily="34" charset="0"/>
              </a:rPr>
              <a:t>For the real world.</a:t>
            </a:r>
            <a:endParaRPr lang="fi-FI" sz="1000" b="1">
              <a:solidFill>
                <a:srgbClr val="343D58"/>
              </a:solidFill>
              <a:latin typeface="Campton Book" panose="020B0004020102020203" pitchFamily="34" charset="0"/>
            </a:endParaRPr>
          </a:p>
        </p:txBody>
      </p:sp>
      <p:sp>
        <p:nvSpPr>
          <p:cNvPr id="19" name="Text Placeholder 9">
            <a:extLst>
              <a:ext uri="{FF2B5EF4-FFF2-40B4-BE49-F238E27FC236}">
                <a16:creationId xmlns:a16="http://schemas.microsoft.com/office/drawing/2014/main" id="{CECF04F0-FD11-4A0B-AB39-C6EC42B69F46}"/>
              </a:ext>
            </a:extLst>
          </p:cNvPr>
          <p:cNvSpPr>
            <a:spLocks noGrp="1"/>
          </p:cNvSpPr>
          <p:nvPr>
            <p:ph type="body" sz="quarter" idx="10" hasCustomPrompt="1"/>
          </p:nvPr>
        </p:nvSpPr>
        <p:spPr>
          <a:xfrm>
            <a:off x="2424112" y="2197270"/>
            <a:ext cx="8541708" cy="541870"/>
          </a:xfrm>
          <a:prstGeom prst="rect">
            <a:avLst/>
          </a:prstGeom>
        </p:spPr>
        <p:txBody>
          <a:bodyPr lIns="0" tIns="0" rIns="0" bIns="0"/>
          <a:lstStyle>
            <a:lvl1pPr marL="0" indent="0">
              <a:buNone/>
              <a:defRPr sz="5000" b="1"/>
            </a:lvl1pPr>
          </a:lstStyle>
          <a:p>
            <a:pPr lvl="0"/>
            <a:r>
              <a:rPr lang="en-US"/>
              <a:t>Otsikko</a:t>
            </a:r>
            <a:endParaRPr lang="fi-FI"/>
          </a:p>
        </p:txBody>
      </p:sp>
      <p:sp>
        <p:nvSpPr>
          <p:cNvPr id="20" name="Text Placeholder 9">
            <a:extLst>
              <a:ext uri="{FF2B5EF4-FFF2-40B4-BE49-F238E27FC236}">
                <a16:creationId xmlns:a16="http://schemas.microsoft.com/office/drawing/2014/main" id="{FE38B9E5-634F-457C-9691-6A7D7E58B1AB}"/>
              </a:ext>
            </a:extLst>
          </p:cNvPr>
          <p:cNvSpPr>
            <a:spLocks noGrp="1"/>
          </p:cNvSpPr>
          <p:nvPr>
            <p:ph type="body" sz="quarter" idx="12" hasCustomPrompt="1"/>
          </p:nvPr>
        </p:nvSpPr>
        <p:spPr>
          <a:xfrm>
            <a:off x="2424112" y="1809285"/>
            <a:ext cx="5247075" cy="387985"/>
          </a:xfrm>
          <a:prstGeom prst="rect">
            <a:avLst/>
          </a:prstGeom>
        </p:spPr>
        <p:txBody>
          <a:bodyPr lIns="18000" tIns="0" rIns="0" bIns="0"/>
          <a:lstStyle>
            <a:lvl1pPr marL="0" indent="0">
              <a:buNone/>
              <a:defRPr sz="3000" b="1">
                <a:solidFill>
                  <a:srgbClr val="ED3B56"/>
                </a:solidFill>
              </a:defRPr>
            </a:lvl1pPr>
          </a:lstStyle>
          <a:p>
            <a:pPr lvl="0"/>
            <a:r>
              <a:rPr lang="fi-FI"/>
              <a:t>01 Otsikko</a:t>
            </a:r>
          </a:p>
        </p:txBody>
      </p:sp>
    </p:spTree>
    <p:extLst>
      <p:ext uri="{BB962C8B-B14F-4D97-AF65-F5344CB8AC3E}">
        <p14:creationId xmlns:p14="http://schemas.microsoft.com/office/powerpoint/2010/main" val="537672803"/>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Tyhjä otsikolla ja alatunnisteilla">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9D2664F5-DFDF-4389-9268-663789F4F9C3}"/>
              </a:ext>
            </a:extLst>
          </p:cNvPr>
          <p:cNvSpPr txBox="1"/>
          <p:nvPr userDrawn="1"/>
        </p:nvSpPr>
        <p:spPr>
          <a:xfrm>
            <a:off x="11235680" y="6562498"/>
            <a:ext cx="771045" cy="153888"/>
          </a:xfrm>
          <a:prstGeom prst="rect">
            <a:avLst/>
          </a:prstGeom>
          <a:noFill/>
        </p:spPr>
        <p:txBody>
          <a:bodyPr wrap="none" lIns="0" tIns="0" rIns="0" bIns="0" rtlCol="0">
            <a:spAutoFit/>
          </a:bodyPr>
          <a:lstStyle/>
          <a:p>
            <a:pPr algn="r"/>
            <a:r>
              <a:rPr lang="en-US" sz="1000" b="1">
                <a:solidFill>
                  <a:srgbClr val="343D58"/>
                </a:solidFill>
                <a:latin typeface="Campton Book" panose="020B0004020102020203" pitchFamily="34" charset="0"/>
              </a:rPr>
              <a:t>linkdesign.fi</a:t>
            </a:r>
            <a:endParaRPr lang="fi-FI" sz="1000" b="1">
              <a:solidFill>
                <a:srgbClr val="343D58"/>
              </a:solidFill>
              <a:latin typeface="Campton Book" panose="020B0004020102020203" pitchFamily="34" charset="0"/>
            </a:endParaRPr>
          </a:p>
        </p:txBody>
      </p:sp>
      <p:sp>
        <p:nvSpPr>
          <p:cNvPr id="6" name="TextBox 5">
            <a:extLst>
              <a:ext uri="{FF2B5EF4-FFF2-40B4-BE49-F238E27FC236}">
                <a16:creationId xmlns:a16="http://schemas.microsoft.com/office/drawing/2014/main" id="{EADE8009-4953-481C-A46A-78DDC1C1AD9E}"/>
              </a:ext>
            </a:extLst>
          </p:cNvPr>
          <p:cNvSpPr txBox="1"/>
          <p:nvPr userDrawn="1"/>
        </p:nvSpPr>
        <p:spPr>
          <a:xfrm>
            <a:off x="182817" y="6562498"/>
            <a:ext cx="1138132" cy="153888"/>
          </a:xfrm>
          <a:prstGeom prst="rect">
            <a:avLst/>
          </a:prstGeom>
          <a:noFill/>
        </p:spPr>
        <p:txBody>
          <a:bodyPr wrap="none" lIns="0" tIns="0" rIns="0" bIns="0" rtlCol="0">
            <a:spAutoFit/>
          </a:bodyPr>
          <a:lstStyle/>
          <a:p>
            <a:pPr algn="l"/>
            <a:r>
              <a:rPr lang="en-US" sz="1000" b="1">
                <a:solidFill>
                  <a:srgbClr val="343D58"/>
                </a:solidFill>
                <a:latin typeface="Campton Book" panose="020B0004020102020203" pitchFamily="34" charset="0"/>
              </a:rPr>
              <a:t>For the real world.</a:t>
            </a:r>
            <a:endParaRPr lang="fi-FI" sz="1000" b="1">
              <a:solidFill>
                <a:srgbClr val="343D58"/>
              </a:solidFill>
              <a:latin typeface="Campton Book" panose="020B0004020102020203" pitchFamily="34" charset="0"/>
            </a:endParaRPr>
          </a:p>
        </p:txBody>
      </p:sp>
      <p:sp>
        <p:nvSpPr>
          <p:cNvPr id="4" name="Text Placeholder 9">
            <a:extLst>
              <a:ext uri="{FF2B5EF4-FFF2-40B4-BE49-F238E27FC236}">
                <a16:creationId xmlns:a16="http://schemas.microsoft.com/office/drawing/2014/main" id="{E3625B98-D9F8-4771-90CE-F8B373AB71C1}"/>
              </a:ext>
            </a:extLst>
          </p:cNvPr>
          <p:cNvSpPr>
            <a:spLocks noGrp="1"/>
          </p:cNvSpPr>
          <p:nvPr>
            <p:ph type="body" sz="quarter" idx="38" hasCustomPrompt="1"/>
          </p:nvPr>
        </p:nvSpPr>
        <p:spPr>
          <a:xfrm>
            <a:off x="1208739" y="1159254"/>
            <a:ext cx="8541708" cy="541870"/>
          </a:xfrm>
          <a:prstGeom prst="rect">
            <a:avLst/>
          </a:prstGeom>
        </p:spPr>
        <p:txBody>
          <a:bodyPr lIns="0" tIns="0" rIns="0" bIns="0"/>
          <a:lstStyle>
            <a:lvl1pPr marL="0" indent="0">
              <a:buNone/>
              <a:defRPr sz="5000" b="1"/>
            </a:lvl1pPr>
          </a:lstStyle>
          <a:p>
            <a:pPr lvl="0"/>
            <a:r>
              <a:rPr lang="en-US"/>
              <a:t>Otsikko</a:t>
            </a:r>
            <a:endParaRPr lang="fi-FI"/>
          </a:p>
        </p:txBody>
      </p:sp>
      <p:sp>
        <p:nvSpPr>
          <p:cNvPr id="7" name="Text Placeholder 9">
            <a:extLst>
              <a:ext uri="{FF2B5EF4-FFF2-40B4-BE49-F238E27FC236}">
                <a16:creationId xmlns:a16="http://schemas.microsoft.com/office/drawing/2014/main" id="{E175983E-D57F-4682-B397-43261715A251}"/>
              </a:ext>
            </a:extLst>
          </p:cNvPr>
          <p:cNvSpPr>
            <a:spLocks noGrp="1"/>
          </p:cNvSpPr>
          <p:nvPr>
            <p:ph type="body" sz="quarter" idx="12" hasCustomPrompt="1"/>
          </p:nvPr>
        </p:nvSpPr>
        <p:spPr>
          <a:xfrm>
            <a:off x="1208739" y="771269"/>
            <a:ext cx="5247075" cy="387985"/>
          </a:xfrm>
          <a:prstGeom prst="rect">
            <a:avLst/>
          </a:prstGeom>
        </p:spPr>
        <p:txBody>
          <a:bodyPr lIns="18000" tIns="0" rIns="0" bIns="0"/>
          <a:lstStyle>
            <a:lvl1pPr marL="0" indent="0">
              <a:buNone/>
              <a:defRPr sz="3000" b="1">
                <a:solidFill>
                  <a:srgbClr val="ED3B56"/>
                </a:solidFill>
              </a:defRPr>
            </a:lvl1pPr>
          </a:lstStyle>
          <a:p>
            <a:pPr lvl="0"/>
            <a:r>
              <a:rPr lang="fi-FI"/>
              <a:t>01 Otsikko</a:t>
            </a:r>
          </a:p>
        </p:txBody>
      </p:sp>
    </p:spTree>
    <p:extLst>
      <p:ext uri="{BB962C8B-B14F-4D97-AF65-F5344CB8AC3E}">
        <p14:creationId xmlns:p14="http://schemas.microsoft.com/office/powerpoint/2010/main" val="287995549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Tyhjä alatunnisteilla">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9D2664F5-DFDF-4389-9268-663789F4F9C3}"/>
              </a:ext>
            </a:extLst>
          </p:cNvPr>
          <p:cNvSpPr txBox="1"/>
          <p:nvPr userDrawn="1"/>
        </p:nvSpPr>
        <p:spPr>
          <a:xfrm>
            <a:off x="11235680" y="6562498"/>
            <a:ext cx="771045" cy="153888"/>
          </a:xfrm>
          <a:prstGeom prst="rect">
            <a:avLst/>
          </a:prstGeom>
          <a:noFill/>
        </p:spPr>
        <p:txBody>
          <a:bodyPr wrap="none" lIns="0" tIns="0" rIns="0" bIns="0" rtlCol="0">
            <a:spAutoFit/>
          </a:bodyPr>
          <a:lstStyle/>
          <a:p>
            <a:pPr algn="r"/>
            <a:r>
              <a:rPr lang="en-US" sz="1000" b="1">
                <a:solidFill>
                  <a:srgbClr val="343D58"/>
                </a:solidFill>
                <a:latin typeface="Campton Book" panose="020B0004020102020203" pitchFamily="34" charset="0"/>
              </a:rPr>
              <a:t>linkdesign.fi</a:t>
            </a:r>
            <a:endParaRPr lang="fi-FI" sz="1000" b="1">
              <a:solidFill>
                <a:srgbClr val="343D58"/>
              </a:solidFill>
              <a:latin typeface="Campton Book" panose="020B0004020102020203" pitchFamily="34" charset="0"/>
            </a:endParaRPr>
          </a:p>
        </p:txBody>
      </p:sp>
      <p:sp>
        <p:nvSpPr>
          <p:cNvPr id="6" name="TextBox 5">
            <a:extLst>
              <a:ext uri="{FF2B5EF4-FFF2-40B4-BE49-F238E27FC236}">
                <a16:creationId xmlns:a16="http://schemas.microsoft.com/office/drawing/2014/main" id="{EADE8009-4953-481C-A46A-78DDC1C1AD9E}"/>
              </a:ext>
            </a:extLst>
          </p:cNvPr>
          <p:cNvSpPr txBox="1"/>
          <p:nvPr userDrawn="1"/>
        </p:nvSpPr>
        <p:spPr>
          <a:xfrm>
            <a:off x="182817" y="6562498"/>
            <a:ext cx="1138132" cy="153888"/>
          </a:xfrm>
          <a:prstGeom prst="rect">
            <a:avLst/>
          </a:prstGeom>
          <a:noFill/>
        </p:spPr>
        <p:txBody>
          <a:bodyPr wrap="none" lIns="0" tIns="0" rIns="0" bIns="0" rtlCol="0">
            <a:spAutoFit/>
          </a:bodyPr>
          <a:lstStyle/>
          <a:p>
            <a:pPr algn="l"/>
            <a:r>
              <a:rPr lang="en-US" sz="1000" b="1">
                <a:solidFill>
                  <a:srgbClr val="343D58"/>
                </a:solidFill>
                <a:latin typeface="Campton Book" panose="020B0004020102020203" pitchFamily="34" charset="0"/>
              </a:rPr>
              <a:t>For the real world.</a:t>
            </a:r>
            <a:endParaRPr lang="fi-FI" sz="1000" b="1">
              <a:solidFill>
                <a:srgbClr val="343D58"/>
              </a:solidFill>
              <a:latin typeface="Campton Book" panose="020B0004020102020203" pitchFamily="34" charset="0"/>
            </a:endParaRPr>
          </a:p>
        </p:txBody>
      </p:sp>
    </p:spTree>
    <p:extLst>
      <p:ext uri="{BB962C8B-B14F-4D97-AF65-F5344CB8AC3E}">
        <p14:creationId xmlns:p14="http://schemas.microsoft.com/office/powerpoint/2010/main" val="196152020"/>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Tyhjä">
    <p:spTree>
      <p:nvGrpSpPr>
        <p:cNvPr id="1" name=""/>
        <p:cNvGrpSpPr/>
        <p:nvPr/>
      </p:nvGrpSpPr>
      <p:grpSpPr>
        <a:xfrm>
          <a:off x="0" y="0"/>
          <a:ext cx="0" cy="0"/>
          <a:chOff x="0" y="0"/>
          <a:chExt cx="0" cy="0"/>
        </a:xfrm>
      </p:grpSpPr>
    </p:spTree>
    <p:extLst>
      <p:ext uri="{BB962C8B-B14F-4D97-AF65-F5344CB8AC3E}">
        <p14:creationId xmlns:p14="http://schemas.microsoft.com/office/powerpoint/2010/main" val="523909173"/>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Aloitus- ja lopetus">
    <p:bg>
      <p:bgPr>
        <a:solidFill>
          <a:schemeClr val="accent1"/>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A64E3C18-FA14-4185-BE65-FDB45FD88D66}"/>
              </a:ext>
            </a:extLst>
          </p:cNvPr>
          <p:cNvSpPr>
            <a:spLocks noGrp="1"/>
          </p:cNvSpPr>
          <p:nvPr>
            <p:ph type="ctrTitle"/>
          </p:nvPr>
        </p:nvSpPr>
        <p:spPr>
          <a:xfrm>
            <a:off x="1524000" y="1638302"/>
            <a:ext cx="9144000" cy="1900238"/>
          </a:xfrm>
        </p:spPr>
        <p:txBody>
          <a:bodyPr anchor="b"/>
          <a:lstStyle>
            <a:lvl1pPr algn="ctr">
              <a:lnSpc>
                <a:spcPct val="90000"/>
              </a:lnSpc>
              <a:defRPr sz="6000" spc="-300" baseline="0">
                <a:solidFill>
                  <a:schemeClr val="bg1"/>
                </a:solidFill>
              </a:defRPr>
            </a:lvl1pPr>
          </a:lstStyle>
          <a:p>
            <a:r>
              <a:rPr lang="fi-FI"/>
              <a:t>Muokkaa ots. perustyyl. napsautt.</a:t>
            </a:r>
          </a:p>
        </p:txBody>
      </p:sp>
      <p:sp>
        <p:nvSpPr>
          <p:cNvPr id="3" name="Alaotsikko 2">
            <a:extLst>
              <a:ext uri="{FF2B5EF4-FFF2-40B4-BE49-F238E27FC236}">
                <a16:creationId xmlns:a16="http://schemas.microsoft.com/office/drawing/2014/main" id="{433C471F-8838-4C25-8EB0-AD6B71B38A69}"/>
              </a:ext>
            </a:extLst>
          </p:cNvPr>
          <p:cNvSpPr>
            <a:spLocks noGrp="1"/>
          </p:cNvSpPr>
          <p:nvPr>
            <p:ph type="subTitle" idx="1"/>
          </p:nvPr>
        </p:nvSpPr>
        <p:spPr>
          <a:xfrm>
            <a:off x="1524000" y="3786909"/>
            <a:ext cx="9144000" cy="983673"/>
          </a:xfrm>
        </p:spPr>
        <p:txBody>
          <a:bodyPr/>
          <a:lstStyle>
            <a:lvl1pPr marL="0" indent="0" algn="ctr">
              <a:buNone/>
              <a:defRPr sz="3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p>
        </p:txBody>
      </p:sp>
      <p:sp>
        <p:nvSpPr>
          <p:cNvPr id="10" name="Tekstin paikkamerkki 9">
            <a:extLst>
              <a:ext uri="{FF2B5EF4-FFF2-40B4-BE49-F238E27FC236}">
                <a16:creationId xmlns:a16="http://schemas.microsoft.com/office/drawing/2014/main" id="{7B483A27-1C0B-4205-B2CB-D87E5C64F02A}"/>
              </a:ext>
            </a:extLst>
          </p:cNvPr>
          <p:cNvSpPr>
            <a:spLocks noGrp="1"/>
          </p:cNvSpPr>
          <p:nvPr>
            <p:ph type="body" sz="quarter" idx="13"/>
          </p:nvPr>
        </p:nvSpPr>
        <p:spPr>
          <a:xfrm>
            <a:off x="1524000" y="5176262"/>
            <a:ext cx="9144000" cy="688830"/>
          </a:xfrm>
        </p:spPr>
        <p:txBody>
          <a:bodyPr/>
          <a:lstStyle>
            <a:lvl1pPr algn="ctr">
              <a:buNone/>
              <a:defRPr sz="1950" spc="-60" baseline="0">
                <a:solidFill>
                  <a:schemeClr val="bg1"/>
                </a:solidFill>
              </a:defRPr>
            </a:lvl1pPr>
            <a:lvl2pPr>
              <a:buNone/>
              <a:defRPr/>
            </a:lvl2pPr>
          </a:lstStyle>
          <a:p>
            <a:pPr lvl="0"/>
            <a:r>
              <a:rPr lang="fi-FI"/>
              <a:t>Muokkaa tekstin perustyylejä napsauttamalla</a:t>
            </a:r>
          </a:p>
        </p:txBody>
      </p:sp>
      <p:pic>
        <p:nvPicPr>
          <p:cNvPr id="6" name="Kuva 5">
            <a:extLst>
              <a:ext uri="{FF2B5EF4-FFF2-40B4-BE49-F238E27FC236}">
                <a16:creationId xmlns:a16="http://schemas.microsoft.com/office/drawing/2014/main" id="{3CF7D9B9-0F78-4514-8D02-FF5BFE07E25A}"/>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892289" y="351501"/>
            <a:ext cx="951070" cy="486724"/>
          </a:xfrm>
          <a:prstGeom prst="rect">
            <a:avLst/>
          </a:prstGeom>
        </p:spPr>
      </p:pic>
      <p:sp>
        <p:nvSpPr>
          <p:cNvPr id="7" name="Dian numeron paikkamerkki 6">
            <a:extLst>
              <a:ext uri="{FF2B5EF4-FFF2-40B4-BE49-F238E27FC236}">
                <a16:creationId xmlns:a16="http://schemas.microsoft.com/office/drawing/2014/main" id="{3CFA6C81-0121-4D4D-A75F-8464BBED24E0}"/>
              </a:ext>
            </a:extLst>
          </p:cNvPr>
          <p:cNvSpPr>
            <a:spLocks noGrp="1"/>
          </p:cNvSpPr>
          <p:nvPr>
            <p:ph type="sldNum" sz="quarter" idx="16"/>
          </p:nvPr>
        </p:nvSpPr>
        <p:spPr/>
        <p:txBody>
          <a:bodyPr/>
          <a:lstStyle>
            <a:lvl1pPr>
              <a:defRPr>
                <a:solidFill>
                  <a:schemeClr val="bg1"/>
                </a:solidFill>
              </a:defRPr>
            </a:lvl1pPr>
          </a:lstStyle>
          <a:p>
            <a:fld id="{03D2D5F4-4871-4469-8343-ED7F6811B37D}" type="slidenum">
              <a:rPr lang="fi-FI" smtClean="0"/>
              <a:pPr/>
              <a:t>‹#›</a:t>
            </a:fld>
            <a:endParaRPr lang="fi-FI"/>
          </a:p>
        </p:txBody>
      </p:sp>
    </p:spTree>
    <p:extLst>
      <p:ext uri="{BB962C8B-B14F-4D97-AF65-F5344CB8AC3E}">
        <p14:creationId xmlns:p14="http://schemas.microsoft.com/office/powerpoint/2010/main" val="355726938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obj" preserve="1">
  <p:cSld name="Otsikko ja sisältö">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DA7EB6BE-E09D-4391-BB19-9AB34E85D629}"/>
              </a:ext>
            </a:extLst>
          </p:cNvPr>
          <p:cNvSpPr>
            <a:spLocks noGrp="1"/>
          </p:cNvSpPr>
          <p:nvPr>
            <p:ph type="title"/>
          </p:nvPr>
        </p:nvSpPr>
        <p:spPr/>
        <p:txBody>
          <a:bodyPr/>
          <a:lstStyle/>
          <a:p>
            <a:r>
              <a:rPr lang="fi-FI"/>
              <a:t>Muokkaa ots. perustyyl. napsautt.</a:t>
            </a:r>
          </a:p>
        </p:txBody>
      </p:sp>
      <p:sp>
        <p:nvSpPr>
          <p:cNvPr id="3" name="Sisällön paikkamerkki 2">
            <a:extLst>
              <a:ext uri="{FF2B5EF4-FFF2-40B4-BE49-F238E27FC236}">
                <a16:creationId xmlns:a16="http://schemas.microsoft.com/office/drawing/2014/main" id="{EA7A06A4-1BF6-41E8-89FB-D111961A8A52}"/>
              </a:ext>
            </a:extLst>
          </p:cNvPr>
          <p:cNvSpPr>
            <a:spLocks noGrp="1"/>
          </p:cNvSpPr>
          <p:nvPr>
            <p:ph idx="1"/>
          </p:nvPr>
        </p:nvSpPr>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7" name="Päivämäärän paikkamerkki 6">
            <a:extLst>
              <a:ext uri="{FF2B5EF4-FFF2-40B4-BE49-F238E27FC236}">
                <a16:creationId xmlns:a16="http://schemas.microsoft.com/office/drawing/2014/main" id="{D912EBAE-AC30-4E0F-AAAF-B30B5A4107CF}"/>
              </a:ext>
            </a:extLst>
          </p:cNvPr>
          <p:cNvSpPr>
            <a:spLocks noGrp="1"/>
          </p:cNvSpPr>
          <p:nvPr>
            <p:ph type="dt" sz="half" idx="10"/>
          </p:nvPr>
        </p:nvSpPr>
        <p:spPr/>
        <p:txBody>
          <a:bodyPr/>
          <a:lstStyle/>
          <a:p>
            <a:fld id="{3C6F176F-CB2E-4E55-AE03-25ABB84AF002}" type="datetime1">
              <a:rPr lang="fi-FI" smtClean="0"/>
              <a:t>14.6.2021</a:t>
            </a:fld>
            <a:endParaRPr lang="fi-FI"/>
          </a:p>
        </p:txBody>
      </p:sp>
      <p:sp>
        <p:nvSpPr>
          <p:cNvPr id="8" name="Alatunnisteen paikkamerkki 7">
            <a:extLst>
              <a:ext uri="{FF2B5EF4-FFF2-40B4-BE49-F238E27FC236}">
                <a16:creationId xmlns:a16="http://schemas.microsoft.com/office/drawing/2014/main" id="{E8236571-27B9-4D2F-97EC-50A2CAD289D3}"/>
              </a:ext>
            </a:extLst>
          </p:cNvPr>
          <p:cNvSpPr>
            <a:spLocks noGrp="1"/>
          </p:cNvSpPr>
          <p:nvPr>
            <p:ph type="ftr" sz="quarter" idx="11"/>
          </p:nvPr>
        </p:nvSpPr>
        <p:spPr/>
        <p:txBody>
          <a:bodyPr/>
          <a:lstStyle/>
          <a:p>
            <a:endParaRPr lang="fi-FI"/>
          </a:p>
        </p:txBody>
      </p:sp>
      <p:sp>
        <p:nvSpPr>
          <p:cNvPr id="9" name="Dian numeron paikkamerkki 8">
            <a:extLst>
              <a:ext uri="{FF2B5EF4-FFF2-40B4-BE49-F238E27FC236}">
                <a16:creationId xmlns:a16="http://schemas.microsoft.com/office/drawing/2014/main" id="{B4B7A9FE-A16E-475C-84D0-E353A4F6C785}"/>
              </a:ext>
            </a:extLst>
          </p:cNvPr>
          <p:cNvSpPr>
            <a:spLocks noGrp="1"/>
          </p:cNvSpPr>
          <p:nvPr>
            <p:ph type="sldNum" sz="quarter" idx="12"/>
          </p:nvPr>
        </p:nvSpPr>
        <p:spPr/>
        <p:txBody>
          <a:bodyPr/>
          <a:lstStyle/>
          <a:p>
            <a:fld id="{03D2D5F4-4871-4469-8343-ED7F6811B37D}" type="slidenum">
              <a:rPr lang="fi-FI" smtClean="0"/>
              <a:pPr/>
              <a:t>‹#›</a:t>
            </a:fld>
            <a:endParaRPr lang="fi-FI"/>
          </a:p>
        </p:txBody>
      </p:sp>
    </p:spTree>
    <p:extLst>
      <p:ext uri="{BB962C8B-B14F-4D97-AF65-F5344CB8AC3E}">
        <p14:creationId xmlns:p14="http://schemas.microsoft.com/office/powerpoint/2010/main" val="2547426476"/>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Kaksi sisältökohdetta">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DA7EB6BE-E09D-4391-BB19-9AB34E85D629}"/>
              </a:ext>
            </a:extLst>
          </p:cNvPr>
          <p:cNvSpPr>
            <a:spLocks noGrp="1"/>
          </p:cNvSpPr>
          <p:nvPr>
            <p:ph type="title"/>
          </p:nvPr>
        </p:nvSpPr>
        <p:spPr/>
        <p:txBody>
          <a:bodyPr/>
          <a:lstStyle/>
          <a:p>
            <a:r>
              <a:rPr lang="fi-FI"/>
              <a:t>Muokkaa ots. perustyyl. napsautt.</a:t>
            </a:r>
          </a:p>
        </p:txBody>
      </p:sp>
      <p:sp>
        <p:nvSpPr>
          <p:cNvPr id="3" name="Sisällön paikkamerkki 2">
            <a:extLst>
              <a:ext uri="{FF2B5EF4-FFF2-40B4-BE49-F238E27FC236}">
                <a16:creationId xmlns:a16="http://schemas.microsoft.com/office/drawing/2014/main" id="{EA7A06A4-1BF6-41E8-89FB-D111961A8A52}"/>
              </a:ext>
            </a:extLst>
          </p:cNvPr>
          <p:cNvSpPr>
            <a:spLocks noGrp="1"/>
          </p:cNvSpPr>
          <p:nvPr>
            <p:ph idx="1"/>
          </p:nvPr>
        </p:nvSpPr>
        <p:spPr>
          <a:xfrm>
            <a:off x="757173" y="1853625"/>
            <a:ext cx="4824477" cy="4261684"/>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7" name="Päivämäärän paikkamerkki 6">
            <a:extLst>
              <a:ext uri="{FF2B5EF4-FFF2-40B4-BE49-F238E27FC236}">
                <a16:creationId xmlns:a16="http://schemas.microsoft.com/office/drawing/2014/main" id="{D912EBAE-AC30-4E0F-AAAF-B30B5A4107CF}"/>
              </a:ext>
            </a:extLst>
          </p:cNvPr>
          <p:cNvSpPr>
            <a:spLocks noGrp="1"/>
          </p:cNvSpPr>
          <p:nvPr>
            <p:ph type="dt" sz="half" idx="10"/>
          </p:nvPr>
        </p:nvSpPr>
        <p:spPr/>
        <p:txBody>
          <a:bodyPr/>
          <a:lstStyle/>
          <a:p>
            <a:fld id="{4B0A5A82-890C-4180-9378-4C3663991DD9}" type="datetime1">
              <a:rPr lang="fi-FI" smtClean="0"/>
              <a:t>14.6.2021</a:t>
            </a:fld>
            <a:endParaRPr lang="fi-FI"/>
          </a:p>
        </p:txBody>
      </p:sp>
      <p:sp>
        <p:nvSpPr>
          <p:cNvPr id="8" name="Alatunnisteen paikkamerkki 7">
            <a:extLst>
              <a:ext uri="{FF2B5EF4-FFF2-40B4-BE49-F238E27FC236}">
                <a16:creationId xmlns:a16="http://schemas.microsoft.com/office/drawing/2014/main" id="{E8236571-27B9-4D2F-97EC-50A2CAD289D3}"/>
              </a:ext>
            </a:extLst>
          </p:cNvPr>
          <p:cNvSpPr>
            <a:spLocks noGrp="1"/>
          </p:cNvSpPr>
          <p:nvPr>
            <p:ph type="ftr" sz="quarter" idx="11"/>
          </p:nvPr>
        </p:nvSpPr>
        <p:spPr/>
        <p:txBody>
          <a:bodyPr/>
          <a:lstStyle/>
          <a:p>
            <a:endParaRPr lang="fi-FI"/>
          </a:p>
        </p:txBody>
      </p:sp>
      <p:sp>
        <p:nvSpPr>
          <p:cNvPr id="9" name="Dian numeron paikkamerkki 8">
            <a:extLst>
              <a:ext uri="{FF2B5EF4-FFF2-40B4-BE49-F238E27FC236}">
                <a16:creationId xmlns:a16="http://schemas.microsoft.com/office/drawing/2014/main" id="{B4B7A9FE-A16E-475C-84D0-E353A4F6C785}"/>
              </a:ext>
            </a:extLst>
          </p:cNvPr>
          <p:cNvSpPr>
            <a:spLocks noGrp="1"/>
          </p:cNvSpPr>
          <p:nvPr>
            <p:ph type="sldNum" sz="quarter" idx="12"/>
          </p:nvPr>
        </p:nvSpPr>
        <p:spPr/>
        <p:txBody>
          <a:bodyPr/>
          <a:lstStyle/>
          <a:p>
            <a:fld id="{03D2D5F4-4871-4469-8343-ED7F6811B37D}" type="slidenum">
              <a:rPr lang="fi-FI" smtClean="0"/>
              <a:pPr/>
              <a:t>‹#›</a:t>
            </a:fld>
            <a:endParaRPr lang="fi-FI"/>
          </a:p>
        </p:txBody>
      </p:sp>
      <p:sp>
        <p:nvSpPr>
          <p:cNvPr id="11" name="Sisällön paikkamerkki 2">
            <a:extLst>
              <a:ext uri="{FF2B5EF4-FFF2-40B4-BE49-F238E27FC236}">
                <a16:creationId xmlns:a16="http://schemas.microsoft.com/office/drawing/2014/main" id="{7DDA8129-208E-49E9-A740-9C43AEEAF714}"/>
              </a:ext>
            </a:extLst>
          </p:cNvPr>
          <p:cNvSpPr>
            <a:spLocks noGrp="1"/>
          </p:cNvSpPr>
          <p:nvPr>
            <p:ph idx="14"/>
          </p:nvPr>
        </p:nvSpPr>
        <p:spPr>
          <a:xfrm>
            <a:off x="6243573" y="1853625"/>
            <a:ext cx="4824477" cy="4261684"/>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Tree>
    <p:extLst>
      <p:ext uri="{BB962C8B-B14F-4D97-AF65-F5344CB8AC3E}">
        <p14:creationId xmlns:p14="http://schemas.microsoft.com/office/powerpoint/2010/main" val="196723977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Vertailu">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DA7EB6BE-E09D-4391-BB19-9AB34E85D629}"/>
              </a:ext>
            </a:extLst>
          </p:cNvPr>
          <p:cNvSpPr>
            <a:spLocks noGrp="1"/>
          </p:cNvSpPr>
          <p:nvPr>
            <p:ph type="title"/>
          </p:nvPr>
        </p:nvSpPr>
        <p:spPr>
          <a:xfrm>
            <a:off x="757173" y="616494"/>
            <a:ext cx="9566031" cy="699263"/>
          </a:xfrm>
        </p:spPr>
        <p:txBody>
          <a:bodyPr/>
          <a:lstStyle>
            <a:lvl1pPr>
              <a:defRPr sz="2000"/>
            </a:lvl1pPr>
          </a:lstStyle>
          <a:p>
            <a:r>
              <a:rPr lang="fi-FI"/>
              <a:t>Muokkaa ots. perustyyl. napsautt.</a:t>
            </a:r>
          </a:p>
        </p:txBody>
      </p:sp>
      <p:sp>
        <p:nvSpPr>
          <p:cNvPr id="3" name="Sisällön paikkamerkki 2">
            <a:extLst>
              <a:ext uri="{FF2B5EF4-FFF2-40B4-BE49-F238E27FC236}">
                <a16:creationId xmlns:a16="http://schemas.microsoft.com/office/drawing/2014/main" id="{EA7A06A4-1BF6-41E8-89FB-D111961A8A52}"/>
              </a:ext>
            </a:extLst>
          </p:cNvPr>
          <p:cNvSpPr>
            <a:spLocks noGrp="1"/>
          </p:cNvSpPr>
          <p:nvPr>
            <p:ph idx="1"/>
          </p:nvPr>
        </p:nvSpPr>
        <p:spPr>
          <a:xfrm>
            <a:off x="757173" y="1452282"/>
            <a:ext cx="4824477" cy="2871465"/>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7" name="Päivämäärän paikkamerkki 6">
            <a:extLst>
              <a:ext uri="{FF2B5EF4-FFF2-40B4-BE49-F238E27FC236}">
                <a16:creationId xmlns:a16="http://schemas.microsoft.com/office/drawing/2014/main" id="{D912EBAE-AC30-4E0F-AAAF-B30B5A4107CF}"/>
              </a:ext>
            </a:extLst>
          </p:cNvPr>
          <p:cNvSpPr>
            <a:spLocks noGrp="1"/>
          </p:cNvSpPr>
          <p:nvPr>
            <p:ph type="dt" sz="half" idx="10"/>
          </p:nvPr>
        </p:nvSpPr>
        <p:spPr/>
        <p:txBody>
          <a:bodyPr/>
          <a:lstStyle/>
          <a:p>
            <a:fld id="{4B0A5A82-890C-4180-9378-4C3663991DD9}" type="datetime1">
              <a:rPr lang="fi-FI" smtClean="0"/>
              <a:t>14.6.2021</a:t>
            </a:fld>
            <a:endParaRPr lang="fi-FI"/>
          </a:p>
        </p:txBody>
      </p:sp>
      <p:sp>
        <p:nvSpPr>
          <p:cNvPr id="8" name="Alatunnisteen paikkamerkki 7">
            <a:extLst>
              <a:ext uri="{FF2B5EF4-FFF2-40B4-BE49-F238E27FC236}">
                <a16:creationId xmlns:a16="http://schemas.microsoft.com/office/drawing/2014/main" id="{E8236571-27B9-4D2F-97EC-50A2CAD289D3}"/>
              </a:ext>
            </a:extLst>
          </p:cNvPr>
          <p:cNvSpPr>
            <a:spLocks noGrp="1"/>
          </p:cNvSpPr>
          <p:nvPr>
            <p:ph type="ftr" sz="quarter" idx="11"/>
          </p:nvPr>
        </p:nvSpPr>
        <p:spPr/>
        <p:txBody>
          <a:bodyPr/>
          <a:lstStyle/>
          <a:p>
            <a:endParaRPr lang="fi-FI"/>
          </a:p>
        </p:txBody>
      </p:sp>
      <p:sp>
        <p:nvSpPr>
          <p:cNvPr id="9" name="Dian numeron paikkamerkki 8">
            <a:extLst>
              <a:ext uri="{FF2B5EF4-FFF2-40B4-BE49-F238E27FC236}">
                <a16:creationId xmlns:a16="http://schemas.microsoft.com/office/drawing/2014/main" id="{B4B7A9FE-A16E-475C-84D0-E353A4F6C785}"/>
              </a:ext>
            </a:extLst>
          </p:cNvPr>
          <p:cNvSpPr>
            <a:spLocks noGrp="1"/>
          </p:cNvSpPr>
          <p:nvPr>
            <p:ph type="sldNum" sz="quarter" idx="12"/>
          </p:nvPr>
        </p:nvSpPr>
        <p:spPr/>
        <p:txBody>
          <a:bodyPr/>
          <a:lstStyle/>
          <a:p>
            <a:fld id="{03D2D5F4-4871-4469-8343-ED7F6811B37D}" type="slidenum">
              <a:rPr lang="fi-FI" smtClean="0"/>
              <a:pPr/>
              <a:t>‹#›</a:t>
            </a:fld>
            <a:endParaRPr lang="fi-FI"/>
          </a:p>
        </p:txBody>
      </p:sp>
      <p:sp>
        <p:nvSpPr>
          <p:cNvPr id="11" name="Sisällön paikkamerkki 2">
            <a:extLst>
              <a:ext uri="{FF2B5EF4-FFF2-40B4-BE49-F238E27FC236}">
                <a16:creationId xmlns:a16="http://schemas.microsoft.com/office/drawing/2014/main" id="{7DDA8129-208E-49E9-A740-9C43AEEAF714}"/>
              </a:ext>
            </a:extLst>
          </p:cNvPr>
          <p:cNvSpPr>
            <a:spLocks noGrp="1"/>
          </p:cNvSpPr>
          <p:nvPr>
            <p:ph idx="14"/>
          </p:nvPr>
        </p:nvSpPr>
        <p:spPr>
          <a:xfrm>
            <a:off x="6243573" y="1452282"/>
            <a:ext cx="4824477" cy="2871465"/>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10" name="Tekstin paikkamerkki 9">
            <a:extLst>
              <a:ext uri="{FF2B5EF4-FFF2-40B4-BE49-F238E27FC236}">
                <a16:creationId xmlns:a16="http://schemas.microsoft.com/office/drawing/2014/main" id="{B9B96D50-2B07-424D-9880-DF9CFBF56FA5}"/>
              </a:ext>
            </a:extLst>
          </p:cNvPr>
          <p:cNvSpPr>
            <a:spLocks noGrp="1"/>
          </p:cNvSpPr>
          <p:nvPr>
            <p:ph type="body" sz="quarter" idx="15"/>
          </p:nvPr>
        </p:nvSpPr>
        <p:spPr>
          <a:xfrm>
            <a:off x="757238" y="4418910"/>
            <a:ext cx="10306050" cy="1886726"/>
          </a:xfrm>
        </p:spPr>
        <p:txBody>
          <a:bodyPr/>
          <a:lstStyle>
            <a:lvl1pPr>
              <a:defRPr sz="1600"/>
            </a:lvl1pPr>
            <a:lvl2pPr>
              <a:defRPr sz="1600"/>
            </a:lvl2pPr>
            <a:lvl3pPr>
              <a:defRPr sz="1600"/>
            </a:lvl3pPr>
            <a:lvl4pPr>
              <a:defRPr sz="1600"/>
            </a:lvl4pPr>
            <a:lvl5pPr>
              <a:defRPr sz="1600"/>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Tree>
    <p:extLst>
      <p:ext uri="{BB962C8B-B14F-4D97-AF65-F5344CB8AC3E}">
        <p14:creationId xmlns:p14="http://schemas.microsoft.com/office/powerpoint/2010/main" val="2932778744"/>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Kuvatekstillinen kuva">
    <p:spTree>
      <p:nvGrpSpPr>
        <p:cNvPr id="1" name=""/>
        <p:cNvGrpSpPr/>
        <p:nvPr/>
      </p:nvGrpSpPr>
      <p:grpSpPr>
        <a:xfrm>
          <a:off x="0" y="0"/>
          <a:ext cx="0" cy="0"/>
          <a:chOff x="0" y="0"/>
          <a:chExt cx="0" cy="0"/>
        </a:xfrm>
      </p:grpSpPr>
      <p:sp>
        <p:nvSpPr>
          <p:cNvPr id="11" name="Kuvan paikkamerkki 2">
            <a:extLst>
              <a:ext uri="{FF2B5EF4-FFF2-40B4-BE49-F238E27FC236}">
                <a16:creationId xmlns:a16="http://schemas.microsoft.com/office/drawing/2014/main" id="{9C958F10-D1D1-4603-B3B8-2CAA5F0BE177}"/>
              </a:ext>
            </a:extLst>
          </p:cNvPr>
          <p:cNvSpPr>
            <a:spLocks noGrp="1"/>
          </p:cNvSpPr>
          <p:nvPr>
            <p:ph type="pic" idx="13"/>
          </p:nvPr>
        </p:nvSpPr>
        <p:spPr>
          <a:xfrm>
            <a:off x="6096000" y="0"/>
            <a:ext cx="6096000" cy="6858000"/>
          </a:xfrm>
          <a:solidFill>
            <a:schemeClr val="bg1">
              <a:lumMod val="95000"/>
            </a:schemeClr>
          </a:solidFill>
        </p:spPr>
        <p:txBody>
          <a:bodyPr anchor="ctr" anchorCtr="0"/>
          <a:lstStyle>
            <a:lvl1pPr marL="0" indent="0" algn="ctr">
              <a:buNone/>
              <a:defRPr sz="2000" b="1" i="1"/>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i-FI"/>
              <a:t>Lisää kuva napsauttamalla kuvaketta</a:t>
            </a:r>
          </a:p>
        </p:txBody>
      </p:sp>
      <p:sp>
        <p:nvSpPr>
          <p:cNvPr id="2" name="Otsikko 1">
            <a:extLst>
              <a:ext uri="{FF2B5EF4-FFF2-40B4-BE49-F238E27FC236}">
                <a16:creationId xmlns:a16="http://schemas.microsoft.com/office/drawing/2014/main" id="{DA7EB6BE-E09D-4391-BB19-9AB34E85D629}"/>
              </a:ext>
            </a:extLst>
          </p:cNvPr>
          <p:cNvSpPr>
            <a:spLocks noGrp="1"/>
          </p:cNvSpPr>
          <p:nvPr>
            <p:ph type="title"/>
          </p:nvPr>
        </p:nvSpPr>
        <p:spPr>
          <a:xfrm>
            <a:off x="757173" y="616494"/>
            <a:ext cx="4824477" cy="1053504"/>
          </a:xfrm>
        </p:spPr>
        <p:txBody>
          <a:bodyPr/>
          <a:lstStyle/>
          <a:p>
            <a:r>
              <a:rPr lang="fi-FI"/>
              <a:t>Muokkaa ots. perustyyl. napsautt.</a:t>
            </a:r>
          </a:p>
        </p:txBody>
      </p:sp>
      <p:sp>
        <p:nvSpPr>
          <p:cNvPr id="3" name="Sisällön paikkamerkki 2">
            <a:extLst>
              <a:ext uri="{FF2B5EF4-FFF2-40B4-BE49-F238E27FC236}">
                <a16:creationId xmlns:a16="http://schemas.microsoft.com/office/drawing/2014/main" id="{EA7A06A4-1BF6-41E8-89FB-D111961A8A52}"/>
              </a:ext>
            </a:extLst>
          </p:cNvPr>
          <p:cNvSpPr>
            <a:spLocks noGrp="1"/>
          </p:cNvSpPr>
          <p:nvPr>
            <p:ph idx="1"/>
          </p:nvPr>
        </p:nvSpPr>
        <p:spPr>
          <a:xfrm>
            <a:off x="757173" y="1853625"/>
            <a:ext cx="4824477" cy="4261684"/>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7" name="Päivämäärän paikkamerkki 6">
            <a:extLst>
              <a:ext uri="{FF2B5EF4-FFF2-40B4-BE49-F238E27FC236}">
                <a16:creationId xmlns:a16="http://schemas.microsoft.com/office/drawing/2014/main" id="{D912EBAE-AC30-4E0F-AAAF-B30B5A4107CF}"/>
              </a:ext>
            </a:extLst>
          </p:cNvPr>
          <p:cNvSpPr>
            <a:spLocks noGrp="1"/>
          </p:cNvSpPr>
          <p:nvPr>
            <p:ph type="dt" sz="half" idx="10"/>
          </p:nvPr>
        </p:nvSpPr>
        <p:spPr/>
        <p:txBody>
          <a:bodyPr/>
          <a:lstStyle/>
          <a:p>
            <a:fld id="{91FF7175-5AFB-4390-AD34-84CF86D3ECFA}" type="datetime1">
              <a:rPr lang="fi-FI" smtClean="0"/>
              <a:t>14.6.2021</a:t>
            </a:fld>
            <a:endParaRPr lang="fi-FI"/>
          </a:p>
        </p:txBody>
      </p:sp>
      <p:sp>
        <p:nvSpPr>
          <p:cNvPr id="8" name="Alatunnisteen paikkamerkki 7">
            <a:extLst>
              <a:ext uri="{FF2B5EF4-FFF2-40B4-BE49-F238E27FC236}">
                <a16:creationId xmlns:a16="http://schemas.microsoft.com/office/drawing/2014/main" id="{E8236571-27B9-4D2F-97EC-50A2CAD289D3}"/>
              </a:ext>
            </a:extLst>
          </p:cNvPr>
          <p:cNvSpPr>
            <a:spLocks noGrp="1"/>
          </p:cNvSpPr>
          <p:nvPr>
            <p:ph type="ftr" sz="quarter" idx="11"/>
          </p:nvPr>
        </p:nvSpPr>
        <p:spPr/>
        <p:txBody>
          <a:bodyPr/>
          <a:lstStyle/>
          <a:p>
            <a:endParaRPr lang="fi-FI"/>
          </a:p>
        </p:txBody>
      </p:sp>
      <p:sp>
        <p:nvSpPr>
          <p:cNvPr id="9" name="Dian numeron paikkamerkki 8">
            <a:extLst>
              <a:ext uri="{FF2B5EF4-FFF2-40B4-BE49-F238E27FC236}">
                <a16:creationId xmlns:a16="http://schemas.microsoft.com/office/drawing/2014/main" id="{B4B7A9FE-A16E-475C-84D0-E353A4F6C785}"/>
              </a:ext>
            </a:extLst>
          </p:cNvPr>
          <p:cNvSpPr>
            <a:spLocks noGrp="1"/>
          </p:cNvSpPr>
          <p:nvPr>
            <p:ph type="sldNum" sz="quarter" idx="12"/>
          </p:nvPr>
        </p:nvSpPr>
        <p:spPr/>
        <p:txBody>
          <a:bodyPr/>
          <a:lstStyle/>
          <a:p>
            <a:fld id="{03D2D5F4-4871-4469-8343-ED7F6811B37D}" type="slidenum">
              <a:rPr lang="fi-FI" smtClean="0"/>
              <a:pPr/>
              <a:t>‹#›</a:t>
            </a:fld>
            <a:endParaRPr lang="fi-FI"/>
          </a:p>
        </p:txBody>
      </p:sp>
      <p:sp>
        <p:nvSpPr>
          <p:cNvPr id="12" name="Tekstin paikkamerkki 11">
            <a:extLst>
              <a:ext uri="{FF2B5EF4-FFF2-40B4-BE49-F238E27FC236}">
                <a16:creationId xmlns:a16="http://schemas.microsoft.com/office/drawing/2014/main" id="{B07B3A08-0C30-4A3D-BFDF-DC0C6E1AA2D5}"/>
              </a:ext>
              <a:ext uri="{C183D7F6-B498-43B3-948B-1728B52AA6E4}">
                <adec:decorative xmlns:adec="http://schemas.microsoft.com/office/drawing/2017/decorative" val="1"/>
              </a:ext>
            </a:extLst>
          </p:cNvPr>
          <p:cNvSpPr>
            <a:spLocks noGrp="1"/>
          </p:cNvSpPr>
          <p:nvPr>
            <p:ph type="body" sz="quarter" idx="14" hasCustomPrompt="1"/>
          </p:nvPr>
        </p:nvSpPr>
        <p:spPr>
          <a:xfrm>
            <a:off x="10893600" y="352800"/>
            <a:ext cx="950400" cy="486000"/>
          </a:xfrm>
          <a:blipFill>
            <a:blip r:embed="rId2"/>
            <a:stretch>
              <a:fillRect/>
            </a:stretch>
          </a:blipFill>
        </p:spPr>
        <p:txBody>
          <a:bodyPr anchor="ctr" anchorCtr="0"/>
          <a:lstStyle>
            <a:lvl1pPr algn="ctr">
              <a:buNone/>
              <a:defRPr sz="200"/>
            </a:lvl1pPr>
          </a:lstStyle>
          <a:p>
            <a:pPr lvl="0"/>
            <a:r>
              <a:rPr lang="fi-FI"/>
              <a:t> </a:t>
            </a:r>
          </a:p>
        </p:txBody>
      </p:sp>
    </p:spTree>
    <p:extLst>
      <p:ext uri="{BB962C8B-B14F-4D97-AF65-F5344CB8AC3E}">
        <p14:creationId xmlns:p14="http://schemas.microsoft.com/office/powerpoint/2010/main" val="2788747340"/>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Kuvatekstillinen kuva 2">
    <p:spTree>
      <p:nvGrpSpPr>
        <p:cNvPr id="1" name=""/>
        <p:cNvGrpSpPr/>
        <p:nvPr/>
      </p:nvGrpSpPr>
      <p:grpSpPr>
        <a:xfrm>
          <a:off x="0" y="0"/>
          <a:ext cx="0" cy="0"/>
          <a:chOff x="0" y="0"/>
          <a:chExt cx="0" cy="0"/>
        </a:xfrm>
      </p:grpSpPr>
      <p:sp>
        <p:nvSpPr>
          <p:cNvPr id="11" name="Kuvan paikkamerkki 2">
            <a:extLst>
              <a:ext uri="{FF2B5EF4-FFF2-40B4-BE49-F238E27FC236}">
                <a16:creationId xmlns:a16="http://schemas.microsoft.com/office/drawing/2014/main" id="{9C958F10-D1D1-4603-B3B8-2CAA5F0BE177}"/>
              </a:ext>
            </a:extLst>
          </p:cNvPr>
          <p:cNvSpPr>
            <a:spLocks noGrp="1"/>
          </p:cNvSpPr>
          <p:nvPr>
            <p:ph type="pic" idx="13"/>
          </p:nvPr>
        </p:nvSpPr>
        <p:spPr>
          <a:xfrm>
            <a:off x="6096000" y="0"/>
            <a:ext cx="6096000" cy="6858000"/>
          </a:xfrm>
          <a:solidFill>
            <a:schemeClr val="bg1">
              <a:lumMod val="95000"/>
            </a:schemeClr>
          </a:solidFill>
        </p:spPr>
        <p:txBody>
          <a:bodyPr anchor="ctr" anchorCtr="0"/>
          <a:lstStyle>
            <a:lvl1pPr marL="0" indent="0" algn="ctr">
              <a:buNone/>
              <a:defRPr sz="2000" b="1" i="1"/>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i-FI"/>
              <a:t>Lisää kuva napsauttamalla kuvaketta</a:t>
            </a:r>
          </a:p>
        </p:txBody>
      </p:sp>
      <p:sp>
        <p:nvSpPr>
          <p:cNvPr id="2" name="Otsikko 1">
            <a:extLst>
              <a:ext uri="{FF2B5EF4-FFF2-40B4-BE49-F238E27FC236}">
                <a16:creationId xmlns:a16="http://schemas.microsoft.com/office/drawing/2014/main" id="{DA7EB6BE-E09D-4391-BB19-9AB34E85D629}"/>
              </a:ext>
            </a:extLst>
          </p:cNvPr>
          <p:cNvSpPr>
            <a:spLocks noGrp="1"/>
          </p:cNvSpPr>
          <p:nvPr>
            <p:ph type="title"/>
          </p:nvPr>
        </p:nvSpPr>
        <p:spPr>
          <a:xfrm>
            <a:off x="757173" y="616494"/>
            <a:ext cx="4824477" cy="1053504"/>
          </a:xfrm>
        </p:spPr>
        <p:txBody>
          <a:bodyPr/>
          <a:lstStyle/>
          <a:p>
            <a:r>
              <a:rPr lang="fi-FI"/>
              <a:t>Muokkaa ots. perustyyl. napsautt.</a:t>
            </a:r>
          </a:p>
        </p:txBody>
      </p:sp>
      <p:sp>
        <p:nvSpPr>
          <p:cNvPr id="3" name="Sisällön paikkamerkki 2">
            <a:extLst>
              <a:ext uri="{FF2B5EF4-FFF2-40B4-BE49-F238E27FC236}">
                <a16:creationId xmlns:a16="http://schemas.microsoft.com/office/drawing/2014/main" id="{EA7A06A4-1BF6-41E8-89FB-D111961A8A52}"/>
              </a:ext>
            </a:extLst>
          </p:cNvPr>
          <p:cNvSpPr>
            <a:spLocks noGrp="1"/>
          </p:cNvSpPr>
          <p:nvPr>
            <p:ph idx="1"/>
          </p:nvPr>
        </p:nvSpPr>
        <p:spPr>
          <a:xfrm>
            <a:off x="757173" y="1853625"/>
            <a:ext cx="4824477" cy="4261684"/>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7" name="Päivämäärän paikkamerkki 6">
            <a:extLst>
              <a:ext uri="{FF2B5EF4-FFF2-40B4-BE49-F238E27FC236}">
                <a16:creationId xmlns:a16="http://schemas.microsoft.com/office/drawing/2014/main" id="{D912EBAE-AC30-4E0F-AAAF-B30B5A4107CF}"/>
              </a:ext>
            </a:extLst>
          </p:cNvPr>
          <p:cNvSpPr>
            <a:spLocks noGrp="1"/>
          </p:cNvSpPr>
          <p:nvPr>
            <p:ph type="dt" sz="half" idx="10"/>
          </p:nvPr>
        </p:nvSpPr>
        <p:spPr/>
        <p:txBody>
          <a:bodyPr/>
          <a:lstStyle/>
          <a:p>
            <a:fld id="{04B9A9A6-55ED-4141-BA5B-8C911548385B}" type="datetime1">
              <a:rPr lang="fi-FI" smtClean="0"/>
              <a:t>14.6.2021</a:t>
            </a:fld>
            <a:endParaRPr lang="fi-FI"/>
          </a:p>
        </p:txBody>
      </p:sp>
      <p:sp>
        <p:nvSpPr>
          <p:cNvPr id="8" name="Alatunnisteen paikkamerkki 7">
            <a:extLst>
              <a:ext uri="{FF2B5EF4-FFF2-40B4-BE49-F238E27FC236}">
                <a16:creationId xmlns:a16="http://schemas.microsoft.com/office/drawing/2014/main" id="{E8236571-27B9-4D2F-97EC-50A2CAD289D3}"/>
              </a:ext>
            </a:extLst>
          </p:cNvPr>
          <p:cNvSpPr>
            <a:spLocks noGrp="1"/>
          </p:cNvSpPr>
          <p:nvPr>
            <p:ph type="ftr" sz="quarter" idx="11"/>
          </p:nvPr>
        </p:nvSpPr>
        <p:spPr/>
        <p:txBody>
          <a:bodyPr/>
          <a:lstStyle/>
          <a:p>
            <a:endParaRPr lang="fi-FI"/>
          </a:p>
        </p:txBody>
      </p:sp>
      <p:sp>
        <p:nvSpPr>
          <p:cNvPr id="9" name="Dian numeron paikkamerkki 8">
            <a:extLst>
              <a:ext uri="{FF2B5EF4-FFF2-40B4-BE49-F238E27FC236}">
                <a16:creationId xmlns:a16="http://schemas.microsoft.com/office/drawing/2014/main" id="{B4B7A9FE-A16E-475C-84D0-E353A4F6C785}"/>
              </a:ext>
            </a:extLst>
          </p:cNvPr>
          <p:cNvSpPr>
            <a:spLocks noGrp="1"/>
          </p:cNvSpPr>
          <p:nvPr>
            <p:ph type="sldNum" sz="quarter" idx="12"/>
          </p:nvPr>
        </p:nvSpPr>
        <p:spPr/>
        <p:txBody>
          <a:bodyPr/>
          <a:lstStyle/>
          <a:p>
            <a:fld id="{03D2D5F4-4871-4469-8343-ED7F6811B37D}" type="slidenum">
              <a:rPr lang="fi-FI" smtClean="0"/>
              <a:pPr/>
              <a:t>‹#›</a:t>
            </a:fld>
            <a:endParaRPr lang="fi-FI"/>
          </a:p>
        </p:txBody>
      </p:sp>
      <p:sp>
        <p:nvSpPr>
          <p:cNvPr id="12" name="Tekstin paikkamerkki 11">
            <a:extLst>
              <a:ext uri="{FF2B5EF4-FFF2-40B4-BE49-F238E27FC236}">
                <a16:creationId xmlns:a16="http://schemas.microsoft.com/office/drawing/2014/main" id="{B07B3A08-0C30-4A3D-BFDF-DC0C6E1AA2D5}"/>
              </a:ext>
              <a:ext uri="{C183D7F6-B498-43B3-948B-1728B52AA6E4}">
                <adec:decorative xmlns:adec="http://schemas.microsoft.com/office/drawing/2017/decorative" val="1"/>
              </a:ext>
            </a:extLst>
          </p:cNvPr>
          <p:cNvSpPr>
            <a:spLocks noGrp="1"/>
          </p:cNvSpPr>
          <p:nvPr>
            <p:ph type="body" sz="quarter" idx="14" hasCustomPrompt="1"/>
          </p:nvPr>
        </p:nvSpPr>
        <p:spPr>
          <a:xfrm>
            <a:off x="10893600" y="352800"/>
            <a:ext cx="950400" cy="486000"/>
          </a:xfrm>
          <a:blipFill>
            <a:blip r:embed="rId2"/>
            <a:stretch>
              <a:fillRect/>
            </a:stretch>
          </a:blipFill>
        </p:spPr>
        <p:txBody>
          <a:bodyPr anchor="ctr" anchorCtr="0"/>
          <a:lstStyle>
            <a:lvl1pPr algn="ctr">
              <a:buNone/>
              <a:defRPr sz="200"/>
            </a:lvl1pPr>
          </a:lstStyle>
          <a:p>
            <a:pPr lvl="0"/>
            <a:r>
              <a:rPr lang="fi-FI"/>
              <a:t> </a:t>
            </a:r>
          </a:p>
        </p:txBody>
      </p:sp>
    </p:spTree>
    <p:extLst>
      <p:ext uri="{BB962C8B-B14F-4D97-AF65-F5344CB8AC3E}">
        <p14:creationId xmlns:p14="http://schemas.microsoft.com/office/powerpoint/2010/main" val="3094511377"/>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Kuvatekstillinen kuva 3">
    <p:spTree>
      <p:nvGrpSpPr>
        <p:cNvPr id="1" name=""/>
        <p:cNvGrpSpPr/>
        <p:nvPr/>
      </p:nvGrpSpPr>
      <p:grpSpPr>
        <a:xfrm>
          <a:off x="0" y="0"/>
          <a:ext cx="0" cy="0"/>
          <a:chOff x="0" y="0"/>
          <a:chExt cx="0" cy="0"/>
        </a:xfrm>
      </p:grpSpPr>
      <p:sp>
        <p:nvSpPr>
          <p:cNvPr id="11" name="Kuvan paikkamerkki 2">
            <a:extLst>
              <a:ext uri="{FF2B5EF4-FFF2-40B4-BE49-F238E27FC236}">
                <a16:creationId xmlns:a16="http://schemas.microsoft.com/office/drawing/2014/main" id="{9C958F10-D1D1-4603-B3B8-2CAA5F0BE177}"/>
              </a:ext>
            </a:extLst>
          </p:cNvPr>
          <p:cNvSpPr>
            <a:spLocks noGrp="1"/>
          </p:cNvSpPr>
          <p:nvPr>
            <p:ph type="pic" idx="13"/>
          </p:nvPr>
        </p:nvSpPr>
        <p:spPr>
          <a:xfrm>
            <a:off x="0" y="0"/>
            <a:ext cx="6096000" cy="6858000"/>
          </a:xfrm>
          <a:solidFill>
            <a:schemeClr val="bg1">
              <a:lumMod val="95000"/>
            </a:schemeClr>
          </a:solidFill>
        </p:spPr>
        <p:txBody>
          <a:bodyPr anchor="ctr" anchorCtr="0"/>
          <a:lstStyle>
            <a:lvl1pPr marL="0" indent="0" algn="ctr">
              <a:buNone/>
              <a:defRPr sz="2000" b="1" i="1"/>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i-FI"/>
              <a:t>Lisää kuva napsauttamalla kuvaketta</a:t>
            </a:r>
          </a:p>
        </p:txBody>
      </p:sp>
      <p:sp>
        <p:nvSpPr>
          <p:cNvPr id="2" name="Otsikko 1">
            <a:extLst>
              <a:ext uri="{FF2B5EF4-FFF2-40B4-BE49-F238E27FC236}">
                <a16:creationId xmlns:a16="http://schemas.microsoft.com/office/drawing/2014/main" id="{DA7EB6BE-E09D-4391-BB19-9AB34E85D629}"/>
              </a:ext>
            </a:extLst>
          </p:cNvPr>
          <p:cNvSpPr>
            <a:spLocks noGrp="1"/>
          </p:cNvSpPr>
          <p:nvPr>
            <p:ph type="title"/>
          </p:nvPr>
        </p:nvSpPr>
        <p:spPr>
          <a:xfrm>
            <a:off x="6881748" y="1126080"/>
            <a:ext cx="4824477" cy="1053504"/>
          </a:xfrm>
        </p:spPr>
        <p:txBody>
          <a:bodyPr/>
          <a:lstStyle/>
          <a:p>
            <a:r>
              <a:rPr lang="fi-FI"/>
              <a:t>Muokkaa ots. perustyyl. napsautt.</a:t>
            </a:r>
          </a:p>
        </p:txBody>
      </p:sp>
      <p:sp>
        <p:nvSpPr>
          <p:cNvPr id="3" name="Sisällön paikkamerkki 2">
            <a:extLst>
              <a:ext uri="{FF2B5EF4-FFF2-40B4-BE49-F238E27FC236}">
                <a16:creationId xmlns:a16="http://schemas.microsoft.com/office/drawing/2014/main" id="{EA7A06A4-1BF6-41E8-89FB-D111961A8A52}"/>
              </a:ext>
            </a:extLst>
          </p:cNvPr>
          <p:cNvSpPr>
            <a:spLocks noGrp="1"/>
          </p:cNvSpPr>
          <p:nvPr>
            <p:ph idx="1"/>
          </p:nvPr>
        </p:nvSpPr>
        <p:spPr>
          <a:xfrm>
            <a:off x="6881748" y="2363211"/>
            <a:ext cx="4824477" cy="3613727"/>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7" name="Päivämäärän paikkamerkki 6">
            <a:extLst>
              <a:ext uri="{FF2B5EF4-FFF2-40B4-BE49-F238E27FC236}">
                <a16:creationId xmlns:a16="http://schemas.microsoft.com/office/drawing/2014/main" id="{D912EBAE-AC30-4E0F-AAAF-B30B5A4107CF}"/>
              </a:ext>
            </a:extLst>
          </p:cNvPr>
          <p:cNvSpPr>
            <a:spLocks noGrp="1"/>
          </p:cNvSpPr>
          <p:nvPr>
            <p:ph type="dt" sz="half" idx="10"/>
          </p:nvPr>
        </p:nvSpPr>
        <p:spPr/>
        <p:txBody>
          <a:bodyPr/>
          <a:lstStyle/>
          <a:p>
            <a:fld id="{79EC99A1-5FD2-4440-93D5-5119EEDACFEA}" type="datetime1">
              <a:rPr lang="fi-FI" smtClean="0"/>
              <a:t>14.6.2021</a:t>
            </a:fld>
            <a:endParaRPr lang="fi-FI"/>
          </a:p>
        </p:txBody>
      </p:sp>
      <p:sp>
        <p:nvSpPr>
          <p:cNvPr id="8" name="Alatunnisteen paikkamerkki 7">
            <a:extLst>
              <a:ext uri="{FF2B5EF4-FFF2-40B4-BE49-F238E27FC236}">
                <a16:creationId xmlns:a16="http://schemas.microsoft.com/office/drawing/2014/main" id="{E8236571-27B9-4D2F-97EC-50A2CAD289D3}"/>
              </a:ext>
            </a:extLst>
          </p:cNvPr>
          <p:cNvSpPr>
            <a:spLocks noGrp="1"/>
          </p:cNvSpPr>
          <p:nvPr>
            <p:ph type="ftr" sz="quarter" idx="11"/>
          </p:nvPr>
        </p:nvSpPr>
        <p:spPr/>
        <p:txBody>
          <a:bodyPr/>
          <a:lstStyle/>
          <a:p>
            <a:endParaRPr lang="fi-FI"/>
          </a:p>
        </p:txBody>
      </p:sp>
      <p:sp>
        <p:nvSpPr>
          <p:cNvPr id="9" name="Dian numeron paikkamerkki 8">
            <a:extLst>
              <a:ext uri="{FF2B5EF4-FFF2-40B4-BE49-F238E27FC236}">
                <a16:creationId xmlns:a16="http://schemas.microsoft.com/office/drawing/2014/main" id="{B4B7A9FE-A16E-475C-84D0-E353A4F6C785}"/>
              </a:ext>
            </a:extLst>
          </p:cNvPr>
          <p:cNvSpPr>
            <a:spLocks noGrp="1"/>
          </p:cNvSpPr>
          <p:nvPr>
            <p:ph type="sldNum" sz="quarter" idx="12"/>
          </p:nvPr>
        </p:nvSpPr>
        <p:spPr/>
        <p:txBody>
          <a:bodyPr/>
          <a:lstStyle/>
          <a:p>
            <a:fld id="{03D2D5F4-4871-4469-8343-ED7F6811B37D}" type="slidenum">
              <a:rPr lang="fi-FI" smtClean="0"/>
              <a:pPr/>
              <a:t>‹#›</a:t>
            </a:fld>
            <a:endParaRPr lang="fi-FI"/>
          </a:p>
        </p:txBody>
      </p:sp>
    </p:spTree>
    <p:extLst>
      <p:ext uri="{BB962C8B-B14F-4D97-AF65-F5344CB8AC3E}">
        <p14:creationId xmlns:p14="http://schemas.microsoft.com/office/powerpoint/2010/main" val="2534745849"/>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Sitaatti">
    <p:bg>
      <p:bgPr>
        <a:solidFill>
          <a:srgbClr val="F7F7F7"/>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47F72F94-0DE4-46B2-BC4B-03DD33656CF4}"/>
              </a:ext>
            </a:extLst>
          </p:cNvPr>
          <p:cNvSpPr>
            <a:spLocks noGrp="1"/>
          </p:cNvSpPr>
          <p:nvPr>
            <p:ph type="title"/>
          </p:nvPr>
        </p:nvSpPr>
        <p:spPr>
          <a:xfrm>
            <a:off x="841376" y="2147888"/>
            <a:ext cx="10515600" cy="2767012"/>
          </a:xfrm>
        </p:spPr>
        <p:txBody>
          <a:bodyPr anchor="ctr" anchorCtr="0"/>
          <a:lstStyle>
            <a:lvl1pPr algn="ctr">
              <a:defRPr sz="4000" b="0">
                <a:latin typeface="+mj-lt"/>
              </a:defRPr>
            </a:lvl1pPr>
          </a:lstStyle>
          <a:p>
            <a:r>
              <a:rPr lang="fi-FI"/>
              <a:t>Muokkaa ots. perustyyl. napsautt.</a:t>
            </a:r>
          </a:p>
        </p:txBody>
      </p:sp>
      <p:sp>
        <p:nvSpPr>
          <p:cNvPr id="7" name="Päivämäärän paikkamerkki 6">
            <a:extLst>
              <a:ext uri="{FF2B5EF4-FFF2-40B4-BE49-F238E27FC236}">
                <a16:creationId xmlns:a16="http://schemas.microsoft.com/office/drawing/2014/main" id="{A03768A7-9A04-4EB7-9E54-8051DEC912E1}"/>
              </a:ext>
            </a:extLst>
          </p:cNvPr>
          <p:cNvSpPr>
            <a:spLocks noGrp="1"/>
          </p:cNvSpPr>
          <p:nvPr>
            <p:ph type="dt" sz="half" idx="10"/>
          </p:nvPr>
        </p:nvSpPr>
        <p:spPr/>
        <p:txBody>
          <a:bodyPr/>
          <a:lstStyle/>
          <a:p>
            <a:fld id="{D7297192-3AFC-4136-8CA4-848E2DA45B55}" type="datetime1">
              <a:rPr lang="fi-FI" smtClean="0"/>
              <a:t>14.6.2021</a:t>
            </a:fld>
            <a:endParaRPr lang="fi-FI"/>
          </a:p>
        </p:txBody>
      </p:sp>
      <p:sp>
        <p:nvSpPr>
          <p:cNvPr id="8" name="Alatunnisteen paikkamerkki 7">
            <a:extLst>
              <a:ext uri="{FF2B5EF4-FFF2-40B4-BE49-F238E27FC236}">
                <a16:creationId xmlns:a16="http://schemas.microsoft.com/office/drawing/2014/main" id="{3F97BE50-8944-42F2-B49B-3AD0261BDDF8}"/>
              </a:ext>
            </a:extLst>
          </p:cNvPr>
          <p:cNvSpPr>
            <a:spLocks noGrp="1"/>
          </p:cNvSpPr>
          <p:nvPr>
            <p:ph type="ftr" sz="quarter" idx="11"/>
          </p:nvPr>
        </p:nvSpPr>
        <p:spPr/>
        <p:txBody>
          <a:bodyPr/>
          <a:lstStyle/>
          <a:p>
            <a:endParaRPr lang="fi-FI"/>
          </a:p>
        </p:txBody>
      </p:sp>
      <p:sp>
        <p:nvSpPr>
          <p:cNvPr id="9" name="Dian numeron paikkamerkki 8">
            <a:extLst>
              <a:ext uri="{FF2B5EF4-FFF2-40B4-BE49-F238E27FC236}">
                <a16:creationId xmlns:a16="http://schemas.microsoft.com/office/drawing/2014/main" id="{4348B22E-548B-4378-B941-3D0108A3C1C9}"/>
              </a:ext>
            </a:extLst>
          </p:cNvPr>
          <p:cNvSpPr>
            <a:spLocks noGrp="1"/>
          </p:cNvSpPr>
          <p:nvPr>
            <p:ph type="sldNum" sz="quarter" idx="12"/>
          </p:nvPr>
        </p:nvSpPr>
        <p:spPr/>
        <p:txBody>
          <a:bodyPr/>
          <a:lstStyle/>
          <a:p>
            <a:fld id="{03D2D5F4-4871-4469-8343-ED7F6811B37D}" type="slidenum">
              <a:rPr lang="fi-FI" smtClean="0"/>
              <a:pPr/>
              <a:t>‹#›</a:t>
            </a:fld>
            <a:endParaRPr lang="fi-FI"/>
          </a:p>
        </p:txBody>
      </p:sp>
    </p:spTree>
    <p:extLst>
      <p:ext uri="{BB962C8B-B14F-4D97-AF65-F5344CB8AC3E}">
        <p14:creationId xmlns:p14="http://schemas.microsoft.com/office/powerpoint/2010/main" val="1734559133"/>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preserve="1" userDrawn="1">
  <p:cSld name="Osan ylätunniste">
    <p:bg>
      <p:bgPr>
        <a:solidFill>
          <a:srgbClr val="091C38"/>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47F72F94-0DE4-46B2-BC4B-03DD33656CF4}"/>
              </a:ext>
            </a:extLst>
          </p:cNvPr>
          <p:cNvSpPr>
            <a:spLocks noGrp="1"/>
          </p:cNvSpPr>
          <p:nvPr>
            <p:ph type="title"/>
          </p:nvPr>
        </p:nvSpPr>
        <p:spPr>
          <a:xfrm>
            <a:off x="841376" y="2038348"/>
            <a:ext cx="10515600" cy="2767012"/>
          </a:xfrm>
        </p:spPr>
        <p:txBody>
          <a:bodyPr anchor="ctr" anchorCtr="0"/>
          <a:lstStyle>
            <a:lvl1pPr algn="ctr">
              <a:defRPr sz="5400">
                <a:solidFill>
                  <a:schemeClr val="bg1"/>
                </a:solidFill>
                <a:latin typeface="+mj-lt"/>
              </a:defRPr>
            </a:lvl1pPr>
          </a:lstStyle>
          <a:p>
            <a:r>
              <a:rPr lang="fi-FI"/>
              <a:t>Muokkaa ots. perustyyl. napsautt.</a:t>
            </a:r>
          </a:p>
        </p:txBody>
      </p:sp>
      <p:sp>
        <p:nvSpPr>
          <p:cNvPr id="7" name="Päivämäärän paikkamerkki 6">
            <a:extLst>
              <a:ext uri="{FF2B5EF4-FFF2-40B4-BE49-F238E27FC236}">
                <a16:creationId xmlns:a16="http://schemas.microsoft.com/office/drawing/2014/main" id="{A03768A7-9A04-4EB7-9E54-8051DEC912E1}"/>
              </a:ext>
            </a:extLst>
          </p:cNvPr>
          <p:cNvSpPr>
            <a:spLocks noGrp="1"/>
          </p:cNvSpPr>
          <p:nvPr>
            <p:ph type="dt" sz="half" idx="10"/>
          </p:nvPr>
        </p:nvSpPr>
        <p:spPr/>
        <p:txBody>
          <a:bodyPr/>
          <a:lstStyle>
            <a:lvl1pPr>
              <a:defRPr>
                <a:solidFill>
                  <a:schemeClr val="bg1"/>
                </a:solidFill>
              </a:defRPr>
            </a:lvl1pPr>
          </a:lstStyle>
          <a:p>
            <a:fld id="{E2CC5C45-E91C-4B4F-BB0B-9196716D918D}" type="datetime1">
              <a:rPr lang="fi-FI" smtClean="0"/>
              <a:t>14.6.2021</a:t>
            </a:fld>
            <a:endParaRPr lang="fi-FI"/>
          </a:p>
        </p:txBody>
      </p:sp>
      <p:sp>
        <p:nvSpPr>
          <p:cNvPr id="8" name="Alatunnisteen paikkamerkki 7">
            <a:extLst>
              <a:ext uri="{FF2B5EF4-FFF2-40B4-BE49-F238E27FC236}">
                <a16:creationId xmlns:a16="http://schemas.microsoft.com/office/drawing/2014/main" id="{3F97BE50-8944-42F2-B49B-3AD0261BDDF8}"/>
              </a:ext>
            </a:extLst>
          </p:cNvPr>
          <p:cNvSpPr>
            <a:spLocks noGrp="1"/>
          </p:cNvSpPr>
          <p:nvPr>
            <p:ph type="ftr" sz="quarter" idx="11"/>
          </p:nvPr>
        </p:nvSpPr>
        <p:spPr/>
        <p:txBody>
          <a:bodyPr/>
          <a:lstStyle>
            <a:lvl1pPr>
              <a:defRPr>
                <a:solidFill>
                  <a:schemeClr val="bg1"/>
                </a:solidFill>
              </a:defRPr>
            </a:lvl1pPr>
          </a:lstStyle>
          <a:p>
            <a:endParaRPr lang="fi-FI">
              <a:solidFill>
                <a:schemeClr val="bg1"/>
              </a:solidFill>
            </a:endParaRPr>
          </a:p>
        </p:txBody>
      </p:sp>
      <p:sp>
        <p:nvSpPr>
          <p:cNvPr id="9" name="Dian numeron paikkamerkki 8">
            <a:extLst>
              <a:ext uri="{FF2B5EF4-FFF2-40B4-BE49-F238E27FC236}">
                <a16:creationId xmlns:a16="http://schemas.microsoft.com/office/drawing/2014/main" id="{4348B22E-548B-4378-B941-3D0108A3C1C9}"/>
              </a:ext>
            </a:extLst>
          </p:cNvPr>
          <p:cNvSpPr>
            <a:spLocks noGrp="1"/>
          </p:cNvSpPr>
          <p:nvPr>
            <p:ph type="sldNum" sz="quarter" idx="12"/>
          </p:nvPr>
        </p:nvSpPr>
        <p:spPr/>
        <p:txBody>
          <a:bodyPr/>
          <a:lstStyle>
            <a:lvl1pPr>
              <a:defRPr>
                <a:solidFill>
                  <a:schemeClr val="bg1"/>
                </a:solidFill>
              </a:defRPr>
            </a:lvl1pPr>
          </a:lstStyle>
          <a:p>
            <a:fld id="{03D2D5F4-4871-4469-8343-ED7F6811B37D}" type="slidenum">
              <a:rPr lang="fi-FI" smtClean="0"/>
              <a:pPr/>
              <a:t>‹#›</a:t>
            </a:fld>
            <a:endParaRPr lang="fi-FI"/>
          </a:p>
        </p:txBody>
      </p:sp>
      <p:pic>
        <p:nvPicPr>
          <p:cNvPr id="6" name="Kuva 5">
            <a:extLst>
              <a:ext uri="{FF2B5EF4-FFF2-40B4-BE49-F238E27FC236}">
                <a16:creationId xmlns:a16="http://schemas.microsoft.com/office/drawing/2014/main" id="{C0D43BC4-6382-46B8-93A2-F0FF691C06C8}"/>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892289" y="351501"/>
            <a:ext cx="951070" cy="486724"/>
          </a:xfrm>
          <a:prstGeom prst="rect">
            <a:avLst/>
          </a:prstGeom>
        </p:spPr>
      </p:pic>
    </p:spTree>
    <p:extLst>
      <p:ext uri="{BB962C8B-B14F-4D97-AF65-F5344CB8AC3E}">
        <p14:creationId xmlns:p14="http://schemas.microsoft.com/office/powerpoint/2010/main" val="2947028570"/>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preserve="1" userDrawn="1">
  <p:cSld name="Kuva">
    <p:bg>
      <p:bgPr>
        <a:solidFill>
          <a:srgbClr val="091C38"/>
        </a:solidFill>
        <a:effectLst/>
      </p:bgPr>
    </p:bg>
    <p:spTree>
      <p:nvGrpSpPr>
        <p:cNvPr id="1" name=""/>
        <p:cNvGrpSpPr/>
        <p:nvPr/>
      </p:nvGrpSpPr>
      <p:grpSpPr>
        <a:xfrm>
          <a:off x="0" y="0"/>
          <a:ext cx="0" cy="0"/>
          <a:chOff x="0" y="0"/>
          <a:chExt cx="0" cy="0"/>
        </a:xfrm>
      </p:grpSpPr>
      <p:sp>
        <p:nvSpPr>
          <p:cNvPr id="11" name="Kuvan paikkamerkki 2">
            <a:extLst>
              <a:ext uri="{FF2B5EF4-FFF2-40B4-BE49-F238E27FC236}">
                <a16:creationId xmlns:a16="http://schemas.microsoft.com/office/drawing/2014/main" id="{D23CD958-2103-4625-A068-CD99C6FC7B19}"/>
              </a:ext>
            </a:extLst>
          </p:cNvPr>
          <p:cNvSpPr>
            <a:spLocks noGrp="1"/>
          </p:cNvSpPr>
          <p:nvPr>
            <p:ph type="pic" idx="13"/>
          </p:nvPr>
        </p:nvSpPr>
        <p:spPr>
          <a:xfrm>
            <a:off x="0" y="0"/>
            <a:ext cx="12192000" cy="6858000"/>
          </a:xfrm>
          <a:solidFill>
            <a:schemeClr val="bg1">
              <a:lumMod val="95000"/>
            </a:schemeClr>
          </a:solidFill>
        </p:spPr>
        <p:txBody>
          <a:bodyPr anchor="ctr" anchorCtr="0"/>
          <a:lstStyle>
            <a:lvl1pPr marL="0" indent="0" algn="ctr">
              <a:buNone/>
              <a:defRPr sz="2000" b="1" i="1"/>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i-FI"/>
              <a:t>Lisää kuva napsauttamalla kuvaketta</a:t>
            </a:r>
          </a:p>
        </p:txBody>
      </p:sp>
      <p:sp>
        <p:nvSpPr>
          <p:cNvPr id="10" name="Tekstin paikkamerkki 11">
            <a:extLst>
              <a:ext uri="{FF2B5EF4-FFF2-40B4-BE49-F238E27FC236}">
                <a16:creationId xmlns:a16="http://schemas.microsoft.com/office/drawing/2014/main" id="{21DDCA56-1AE5-4AD1-AB89-F6AE84886EC6}"/>
              </a:ext>
              <a:ext uri="{C183D7F6-B498-43B3-948B-1728B52AA6E4}">
                <adec:decorative xmlns:adec="http://schemas.microsoft.com/office/drawing/2017/decorative" val="1"/>
              </a:ext>
            </a:extLst>
          </p:cNvPr>
          <p:cNvSpPr>
            <a:spLocks noGrp="1"/>
          </p:cNvSpPr>
          <p:nvPr>
            <p:ph type="body" sz="quarter" idx="14" hasCustomPrompt="1"/>
          </p:nvPr>
        </p:nvSpPr>
        <p:spPr>
          <a:xfrm>
            <a:off x="10893600" y="352800"/>
            <a:ext cx="950400" cy="486000"/>
          </a:xfrm>
          <a:blipFill>
            <a:blip r:embed="rId2"/>
            <a:stretch>
              <a:fillRect/>
            </a:stretch>
          </a:blipFill>
        </p:spPr>
        <p:txBody>
          <a:bodyPr anchor="ctr" anchorCtr="0"/>
          <a:lstStyle>
            <a:lvl1pPr algn="ctr">
              <a:buNone/>
              <a:defRPr sz="200"/>
            </a:lvl1pPr>
          </a:lstStyle>
          <a:p>
            <a:pPr lvl="0"/>
            <a:r>
              <a:rPr lang="fi-FI"/>
              <a:t> </a:t>
            </a:r>
          </a:p>
        </p:txBody>
      </p:sp>
    </p:spTree>
    <p:extLst>
      <p:ext uri="{BB962C8B-B14F-4D97-AF65-F5344CB8AC3E}">
        <p14:creationId xmlns:p14="http://schemas.microsoft.com/office/powerpoint/2010/main" val="1036014583"/>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titleOnly" preserve="1">
  <p:cSld name="Vain otsikko">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D9D4FB9D-D480-450E-ABEE-85694599AFB7}"/>
              </a:ext>
            </a:extLst>
          </p:cNvPr>
          <p:cNvSpPr>
            <a:spLocks noGrp="1"/>
          </p:cNvSpPr>
          <p:nvPr>
            <p:ph type="title"/>
          </p:nvPr>
        </p:nvSpPr>
        <p:spPr/>
        <p:txBody>
          <a:bodyPr/>
          <a:lstStyle/>
          <a:p>
            <a:r>
              <a:rPr lang="fi-FI"/>
              <a:t>Muokkaa ots. perustyyl. napsautt.</a:t>
            </a:r>
          </a:p>
        </p:txBody>
      </p:sp>
      <p:sp>
        <p:nvSpPr>
          <p:cNvPr id="3" name="Päivämäärän paikkamerkki 2">
            <a:extLst>
              <a:ext uri="{FF2B5EF4-FFF2-40B4-BE49-F238E27FC236}">
                <a16:creationId xmlns:a16="http://schemas.microsoft.com/office/drawing/2014/main" id="{5797E4D7-4DF3-42F7-A8B1-E81360052CE5}"/>
              </a:ext>
            </a:extLst>
          </p:cNvPr>
          <p:cNvSpPr>
            <a:spLocks noGrp="1"/>
          </p:cNvSpPr>
          <p:nvPr>
            <p:ph type="dt" sz="half" idx="10"/>
          </p:nvPr>
        </p:nvSpPr>
        <p:spPr/>
        <p:txBody>
          <a:bodyPr/>
          <a:lstStyle/>
          <a:p>
            <a:fld id="{8B676868-773B-4B8E-BC24-C655EFE1EDBB}" type="datetime1">
              <a:rPr lang="fi-FI" smtClean="0"/>
              <a:t>14.6.2021</a:t>
            </a:fld>
            <a:endParaRPr lang="fi-FI"/>
          </a:p>
        </p:txBody>
      </p:sp>
      <p:sp>
        <p:nvSpPr>
          <p:cNvPr id="4" name="Alatunnisteen paikkamerkki 3">
            <a:extLst>
              <a:ext uri="{FF2B5EF4-FFF2-40B4-BE49-F238E27FC236}">
                <a16:creationId xmlns:a16="http://schemas.microsoft.com/office/drawing/2014/main" id="{115DA5D9-220B-4CA2-AF56-616A41B79E7E}"/>
              </a:ext>
            </a:extLst>
          </p:cNvPr>
          <p:cNvSpPr>
            <a:spLocks noGrp="1"/>
          </p:cNvSpPr>
          <p:nvPr>
            <p:ph type="ftr" sz="quarter" idx="11"/>
          </p:nvPr>
        </p:nvSpPr>
        <p:spPr/>
        <p:txBody>
          <a:bodyPr/>
          <a:lstStyle/>
          <a:p>
            <a:endParaRPr lang="fi-FI"/>
          </a:p>
        </p:txBody>
      </p:sp>
      <p:sp>
        <p:nvSpPr>
          <p:cNvPr id="5" name="Dian numeron paikkamerkki 4">
            <a:extLst>
              <a:ext uri="{FF2B5EF4-FFF2-40B4-BE49-F238E27FC236}">
                <a16:creationId xmlns:a16="http://schemas.microsoft.com/office/drawing/2014/main" id="{90AACDB7-CE3E-4B32-A3E7-5CF3FA8C9C45}"/>
              </a:ext>
            </a:extLst>
          </p:cNvPr>
          <p:cNvSpPr>
            <a:spLocks noGrp="1"/>
          </p:cNvSpPr>
          <p:nvPr>
            <p:ph type="sldNum" sz="quarter" idx="12"/>
          </p:nvPr>
        </p:nvSpPr>
        <p:spPr/>
        <p:txBody>
          <a:bodyPr/>
          <a:lstStyle/>
          <a:p>
            <a:fld id="{03D2D5F4-4871-4469-8343-ED7F6811B37D}" type="slidenum">
              <a:rPr lang="fi-FI" smtClean="0"/>
              <a:t>‹#›</a:t>
            </a:fld>
            <a:endParaRPr lang="fi-FI"/>
          </a:p>
        </p:txBody>
      </p:sp>
    </p:spTree>
    <p:extLst>
      <p:ext uri="{BB962C8B-B14F-4D97-AF65-F5344CB8AC3E}">
        <p14:creationId xmlns:p14="http://schemas.microsoft.com/office/powerpoint/2010/main" val="160671456"/>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Kaksi puolta">
    <p:spTree>
      <p:nvGrpSpPr>
        <p:cNvPr id="1" name=""/>
        <p:cNvGrpSpPr/>
        <p:nvPr/>
      </p:nvGrpSpPr>
      <p:grpSpPr>
        <a:xfrm>
          <a:off x="0" y="0"/>
          <a:ext cx="0" cy="0"/>
          <a:chOff x="0" y="0"/>
          <a:chExt cx="0" cy="0"/>
        </a:xfrm>
      </p:grpSpPr>
      <p:sp>
        <p:nvSpPr>
          <p:cNvPr id="3" name="Sisällön paikkamerkki 2">
            <a:extLst>
              <a:ext uri="{FF2B5EF4-FFF2-40B4-BE49-F238E27FC236}">
                <a16:creationId xmlns:a16="http://schemas.microsoft.com/office/drawing/2014/main" id="{EA7A06A4-1BF6-41E8-89FB-D111961A8A52}"/>
              </a:ext>
            </a:extLst>
          </p:cNvPr>
          <p:cNvSpPr>
            <a:spLocks noGrp="1"/>
          </p:cNvSpPr>
          <p:nvPr>
            <p:ph idx="1"/>
          </p:nvPr>
        </p:nvSpPr>
        <p:spPr>
          <a:xfrm>
            <a:off x="757173" y="1540042"/>
            <a:ext cx="4824477" cy="4575267"/>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7" name="Päivämäärän paikkamerkki 6">
            <a:extLst>
              <a:ext uri="{FF2B5EF4-FFF2-40B4-BE49-F238E27FC236}">
                <a16:creationId xmlns:a16="http://schemas.microsoft.com/office/drawing/2014/main" id="{D912EBAE-AC30-4E0F-AAAF-B30B5A4107CF}"/>
              </a:ext>
            </a:extLst>
          </p:cNvPr>
          <p:cNvSpPr>
            <a:spLocks noGrp="1"/>
          </p:cNvSpPr>
          <p:nvPr>
            <p:ph type="dt" sz="half" idx="10"/>
          </p:nvPr>
        </p:nvSpPr>
        <p:spPr/>
        <p:txBody>
          <a:bodyPr/>
          <a:lstStyle/>
          <a:p>
            <a:fld id="{C053EB66-16C4-472A-A647-84CE06C568F2}" type="datetime1">
              <a:rPr lang="fi-FI" smtClean="0"/>
              <a:t>14.6.2021</a:t>
            </a:fld>
            <a:endParaRPr lang="fi-FI"/>
          </a:p>
        </p:txBody>
      </p:sp>
      <p:sp>
        <p:nvSpPr>
          <p:cNvPr id="8" name="Alatunnisteen paikkamerkki 7">
            <a:extLst>
              <a:ext uri="{FF2B5EF4-FFF2-40B4-BE49-F238E27FC236}">
                <a16:creationId xmlns:a16="http://schemas.microsoft.com/office/drawing/2014/main" id="{E8236571-27B9-4D2F-97EC-50A2CAD289D3}"/>
              </a:ext>
            </a:extLst>
          </p:cNvPr>
          <p:cNvSpPr>
            <a:spLocks noGrp="1"/>
          </p:cNvSpPr>
          <p:nvPr>
            <p:ph type="ftr" sz="quarter" idx="11"/>
          </p:nvPr>
        </p:nvSpPr>
        <p:spPr/>
        <p:txBody>
          <a:bodyPr/>
          <a:lstStyle/>
          <a:p>
            <a:endParaRPr lang="fi-FI"/>
          </a:p>
        </p:txBody>
      </p:sp>
      <p:sp>
        <p:nvSpPr>
          <p:cNvPr id="9" name="Dian numeron paikkamerkki 8">
            <a:extLst>
              <a:ext uri="{FF2B5EF4-FFF2-40B4-BE49-F238E27FC236}">
                <a16:creationId xmlns:a16="http://schemas.microsoft.com/office/drawing/2014/main" id="{B4B7A9FE-A16E-475C-84D0-E353A4F6C785}"/>
              </a:ext>
            </a:extLst>
          </p:cNvPr>
          <p:cNvSpPr>
            <a:spLocks noGrp="1"/>
          </p:cNvSpPr>
          <p:nvPr>
            <p:ph type="sldNum" sz="quarter" idx="12"/>
          </p:nvPr>
        </p:nvSpPr>
        <p:spPr/>
        <p:txBody>
          <a:bodyPr/>
          <a:lstStyle/>
          <a:p>
            <a:fld id="{03D2D5F4-4871-4469-8343-ED7F6811B37D}" type="slidenum">
              <a:rPr lang="fi-FI" smtClean="0"/>
              <a:pPr/>
              <a:t>‹#›</a:t>
            </a:fld>
            <a:endParaRPr lang="fi-FI"/>
          </a:p>
        </p:txBody>
      </p:sp>
      <p:sp>
        <p:nvSpPr>
          <p:cNvPr id="11" name="Sisällön paikkamerkki 2">
            <a:extLst>
              <a:ext uri="{FF2B5EF4-FFF2-40B4-BE49-F238E27FC236}">
                <a16:creationId xmlns:a16="http://schemas.microsoft.com/office/drawing/2014/main" id="{7DDA8129-208E-49E9-A740-9C43AEEAF714}"/>
              </a:ext>
            </a:extLst>
          </p:cNvPr>
          <p:cNvSpPr>
            <a:spLocks noGrp="1"/>
          </p:cNvSpPr>
          <p:nvPr>
            <p:ph idx="14"/>
          </p:nvPr>
        </p:nvSpPr>
        <p:spPr>
          <a:xfrm>
            <a:off x="6881247" y="1540042"/>
            <a:ext cx="4824477" cy="4575267"/>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cxnSp>
        <p:nvCxnSpPr>
          <p:cNvPr id="10" name="Suora yhdysviiva 9">
            <a:extLst>
              <a:ext uri="{FF2B5EF4-FFF2-40B4-BE49-F238E27FC236}">
                <a16:creationId xmlns:a16="http://schemas.microsoft.com/office/drawing/2014/main" id="{0563E2E7-1BA7-4130-A672-9E267191D58E}"/>
              </a:ext>
            </a:extLst>
          </p:cNvPr>
          <p:cNvCxnSpPr/>
          <p:nvPr userDrawn="1"/>
        </p:nvCxnSpPr>
        <p:spPr>
          <a:xfrm>
            <a:off x="6091245" y="842963"/>
            <a:ext cx="0" cy="5195887"/>
          </a:xfrm>
          <a:prstGeom prst="line">
            <a:avLst/>
          </a:prstGeom>
          <a:ln w="12700">
            <a:solidFill>
              <a:srgbClr val="0047B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54270842"/>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blank" preserve="1">
  <p:cSld name="Kaksi puolta 2222">
    <p:spTree>
      <p:nvGrpSpPr>
        <p:cNvPr id="1" name=""/>
        <p:cNvGrpSpPr/>
        <p:nvPr/>
      </p:nvGrpSpPr>
      <p:grpSpPr>
        <a:xfrm>
          <a:off x="0" y="0"/>
          <a:ext cx="0" cy="0"/>
          <a:chOff x="0" y="0"/>
          <a:chExt cx="0" cy="0"/>
        </a:xfrm>
      </p:grpSpPr>
      <p:sp>
        <p:nvSpPr>
          <p:cNvPr id="2" name="Päivämäärän paikkamerkki 1">
            <a:extLst>
              <a:ext uri="{FF2B5EF4-FFF2-40B4-BE49-F238E27FC236}">
                <a16:creationId xmlns:a16="http://schemas.microsoft.com/office/drawing/2014/main" id="{E1A1614D-52CF-45AF-A901-12FA2C0515D9}"/>
              </a:ext>
            </a:extLst>
          </p:cNvPr>
          <p:cNvSpPr>
            <a:spLocks noGrp="1"/>
          </p:cNvSpPr>
          <p:nvPr>
            <p:ph type="dt" sz="half" idx="10"/>
          </p:nvPr>
        </p:nvSpPr>
        <p:spPr/>
        <p:txBody>
          <a:bodyPr/>
          <a:lstStyle/>
          <a:p>
            <a:fld id="{19FEC92C-174E-4179-8CE9-188C6F909342}" type="datetime1">
              <a:rPr lang="fi-FI" smtClean="0"/>
              <a:t>14.6.2021</a:t>
            </a:fld>
            <a:endParaRPr lang="fi-FI"/>
          </a:p>
        </p:txBody>
      </p:sp>
      <p:sp>
        <p:nvSpPr>
          <p:cNvPr id="3" name="Alatunnisteen paikkamerkki 2">
            <a:extLst>
              <a:ext uri="{FF2B5EF4-FFF2-40B4-BE49-F238E27FC236}">
                <a16:creationId xmlns:a16="http://schemas.microsoft.com/office/drawing/2014/main" id="{62A2215A-8FD8-4FBF-887A-0CE9E0203E9F}"/>
              </a:ext>
            </a:extLst>
          </p:cNvPr>
          <p:cNvSpPr>
            <a:spLocks noGrp="1"/>
          </p:cNvSpPr>
          <p:nvPr>
            <p:ph type="ftr" sz="quarter" idx="11"/>
          </p:nvPr>
        </p:nvSpPr>
        <p:spPr/>
        <p:txBody>
          <a:bodyPr/>
          <a:lstStyle/>
          <a:p>
            <a:endParaRPr lang="fi-FI"/>
          </a:p>
        </p:txBody>
      </p:sp>
      <p:sp>
        <p:nvSpPr>
          <p:cNvPr id="4" name="Dian numeron paikkamerkki 3">
            <a:extLst>
              <a:ext uri="{FF2B5EF4-FFF2-40B4-BE49-F238E27FC236}">
                <a16:creationId xmlns:a16="http://schemas.microsoft.com/office/drawing/2014/main" id="{D2899E54-642F-4A9A-8599-805DAF4404EE}"/>
              </a:ext>
            </a:extLst>
          </p:cNvPr>
          <p:cNvSpPr>
            <a:spLocks noGrp="1"/>
          </p:cNvSpPr>
          <p:nvPr>
            <p:ph type="sldNum" sz="quarter" idx="12"/>
          </p:nvPr>
        </p:nvSpPr>
        <p:spPr/>
        <p:txBody>
          <a:bodyPr/>
          <a:lstStyle/>
          <a:p>
            <a:fld id="{03D2D5F4-4871-4469-8343-ED7F6811B37D}" type="slidenum">
              <a:rPr lang="fi-FI" smtClean="0"/>
              <a:t>‹#›</a:t>
            </a:fld>
            <a:endParaRPr lang="fi-FI"/>
          </a:p>
        </p:txBody>
      </p:sp>
      <p:cxnSp>
        <p:nvCxnSpPr>
          <p:cNvPr id="8" name="Suora yhdysviiva 7">
            <a:extLst>
              <a:ext uri="{FF2B5EF4-FFF2-40B4-BE49-F238E27FC236}">
                <a16:creationId xmlns:a16="http://schemas.microsoft.com/office/drawing/2014/main" id="{DD64F63E-AF67-4904-BBB8-20132117223D}"/>
              </a:ext>
            </a:extLst>
          </p:cNvPr>
          <p:cNvCxnSpPr/>
          <p:nvPr userDrawn="1"/>
        </p:nvCxnSpPr>
        <p:spPr>
          <a:xfrm>
            <a:off x="6091245" y="842963"/>
            <a:ext cx="0" cy="5195887"/>
          </a:xfrm>
          <a:prstGeom prst="line">
            <a:avLst/>
          </a:prstGeom>
          <a:ln w="12700">
            <a:solidFill>
              <a:srgbClr val="0047B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21249896"/>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blank" preserve="1">
  <p:cSld name="Tyhjä">
    <p:spTree>
      <p:nvGrpSpPr>
        <p:cNvPr id="1" name=""/>
        <p:cNvGrpSpPr/>
        <p:nvPr/>
      </p:nvGrpSpPr>
      <p:grpSpPr>
        <a:xfrm>
          <a:off x="0" y="0"/>
          <a:ext cx="0" cy="0"/>
          <a:chOff x="0" y="0"/>
          <a:chExt cx="0" cy="0"/>
        </a:xfrm>
      </p:grpSpPr>
      <p:sp>
        <p:nvSpPr>
          <p:cNvPr id="2" name="Päivämäärän paikkamerkki 1">
            <a:extLst>
              <a:ext uri="{FF2B5EF4-FFF2-40B4-BE49-F238E27FC236}">
                <a16:creationId xmlns:a16="http://schemas.microsoft.com/office/drawing/2014/main" id="{E1A1614D-52CF-45AF-A901-12FA2C0515D9}"/>
              </a:ext>
            </a:extLst>
          </p:cNvPr>
          <p:cNvSpPr>
            <a:spLocks noGrp="1"/>
          </p:cNvSpPr>
          <p:nvPr>
            <p:ph type="dt" sz="half" idx="10"/>
          </p:nvPr>
        </p:nvSpPr>
        <p:spPr/>
        <p:txBody>
          <a:bodyPr/>
          <a:lstStyle/>
          <a:p>
            <a:fld id="{A30FA0C6-A111-4253-B206-D2860F52602B}" type="datetime1">
              <a:rPr lang="fi-FI" smtClean="0"/>
              <a:t>14.6.2021</a:t>
            </a:fld>
            <a:endParaRPr lang="fi-FI"/>
          </a:p>
        </p:txBody>
      </p:sp>
      <p:sp>
        <p:nvSpPr>
          <p:cNvPr id="3" name="Alatunnisteen paikkamerkki 2">
            <a:extLst>
              <a:ext uri="{FF2B5EF4-FFF2-40B4-BE49-F238E27FC236}">
                <a16:creationId xmlns:a16="http://schemas.microsoft.com/office/drawing/2014/main" id="{62A2215A-8FD8-4FBF-887A-0CE9E0203E9F}"/>
              </a:ext>
            </a:extLst>
          </p:cNvPr>
          <p:cNvSpPr>
            <a:spLocks noGrp="1"/>
          </p:cNvSpPr>
          <p:nvPr>
            <p:ph type="ftr" sz="quarter" idx="11"/>
          </p:nvPr>
        </p:nvSpPr>
        <p:spPr/>
        <p:txBody>
          <a:bodyPr/>
          <a:lstStyle/>
          <a:p>
            <a:endParaRPr lang="fi-FI"/>
          </a:p>
        </p:txBody>
      </p:sp>
      <p:sp>
        <p:nvSpPr>
          <p:cNvPr id="4" name="Dian numeron paikkamerkki 3">
            <a:extLst>
              <a:ext uri="{FF2B5EF4-FFF2-40B4-BE49-F238E27FC236}">
                <a16:creationId xmlns:a16="http://schemas.microsoft.com/office/drawing/2014/main" id="{D2899E54-642F-4A9A-8599-805DAF4404EE}"/>
              </a:ext>
            </a:extLst>
          </p:cNvPr>
          <p:cNvSpPr>
            <a:spLocks noGrp="1"/>
          </p:cNvSpPr>
          <p:nvPr>
            <p:ph type="sldNum" sz="quarter" idx="12"/>
          </p:nvPr>
        </p:nvSpPr>
        <p:spPr/>
        <p:txBody>
          <a:bodyPr/>
          <a:lstStyle/>
          <a:p>
            <a:fld id="{03D2D5F4-4871-4469-8343-ED7F6811B37D}" type="slidenum">
              <a:rPr lang="fi-FI" smtClean="0"/>
              <a:t>‹#›</a:t>
            </a:fld>
            <a:endParaRPr lang="fi-FI"/>
          </a:p>
        </p:txBody>
      </p:sp>
    </p:spTree>
    <p:extLst>
      <p:ext uri="{BB962C8B-B14F-4D97-AF65-F5344CB8AC3E}">
        <p14:creationId xmlns:p14="http://schemas.microsoft.com/office/powerpoint/2010/main" val="3200830209"/>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blank" preserve="1">
  <p:cSld name="Logo">
    <p:bg>
      <p:bgPr>
        <a:solidFill>
          <a:schemeClr val="accent1"/>
        </a:solidFill>
        <a:effectLst/>
      </p:bgPr>
    </p:bg>
    <p:spTree>
      <p:nvGrpSpPr>
        <p:cNvPr id="1" name=""/>
        <p:cNvGrpSpPr/>
        <p:nvPr/>
      </p:nvGrpSpPr>
      <p:grpSpPr>
        <a:xfrm>
          <a:off x="0" y="0"/>
          <a:ext cx="0" cy="0"/>
          <a:chOff x="0" y="0"/>
          <a:chExt cx="0" cy="0"/>
        </a:xfrm>
      </p:grpSpPr>
      <p:pic>
        <p:nvPicPr>
          <p:cNvPr id="8" name="Kuva 7">
            <a:extLst>
              <a:ext uri="{FF2B5EF4-FFF2-40B4-BE49-F238E27FC236}">
                <a16:creationId xmlns:a16="http://schemas.microsoft.com/office/drawing/2014/main" id="{164FA8FB-C45D-45D2-AE31-CF915268B8A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938835" y="2180906"/>
            <a:ext cx="4461694" cy="2283907"/>
          </a:xfrm>
          <a:prstGeom prst="rect">
            <a:avLst/>
          </a:prstGeom>
        </p:spPr>
      </p:pic>
    </p:spTree>
    <p:extLst>
      <p:ext uri="{BB962C8B-B14F-4D97-AF65-F5344CB8AC3E}">
        <p14:creationId xmlns:p14="http://schemas.microsoft.com/office/powerpoint/2010/main" val="4012282741"/>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cSld name="Sisältö ja kuva">
    <p:spTree>
      <p:nvGrpSpPr>
        <p:cNvPr id="1" name=""/>
        <p:cNvGrpSpPr/>
        <p:nvPr/>
      </p:nvGrpSpPr>
      <p:grpSpPr>
        <a:xfrm>
          <a:off x="0" y="0"/>
          <a:ext cx="0" cy="0"/>
          <a:chOff x="0" y="0"/>
          <a:chExt cx="0" cy="0"/>
        </a:xfrm>
      </p:grpSpPr>
      <p:sp>
        <p:nvSpPr>
          <p:cNvPr id="10" name="Kuvan paikkamerkki 9">
            <a:extLst>
              <a:ext uri="{FF2B5EF4-FFF2-40B4-BE49-F238E27FC236}">
                <a16:creationId xmlns:a16="http://schemas.microsoft.com/office/drawing/2014/main" id="{D54A5C3F-00AD-444A-A1A3-54E99FB207CF}"/>
              </a:ext>
            </a:extLst>
          </p:cNvPr>
          <p:cNvSpPr>
            <a:spLocks noGrp="1"/>
          </p:cNvSpPr>
          <p:nvPr>
            <p:ph type="pic" sz="quarter" idx="13"/>
          </p:nvPr>
        </p:nvSpPr>
        <p:spPr>
          <a:xfrm>
            <a:off x="6110514" y="0"/>
            <a:ext cx="6081486" cy="6858000"/>
          </a:xfrm>
          <a:solidFill>
            <a:schemeClr val="accent1"/>
          </a:solidFill>
        </p:spPr>
        <p:txBody>
          <a:bodyPr/>
          <a:lstStyle>
            <a:lvl1pPr>
              <a:defRPr>
                <a:solidFill>
                  <a:schemeClr val="bg1"/>
                </a:solidFill>
              </a:defRPr>
            </a:lvl1pPr>
          </a:lstStyle>
          <a:p>
            <a:r>
              <a:rPr lang="en-US"/>
              <a:t>Click icon to add picture</a:t>
            </a:r>
            <a:endParaRPr lang="fi-FI"/>
          </a:p>
        </p:txBody>
      </p:sp>
      <p:sp>
        <p:nvSpPr>
          <p:cNvPr id="2" name="Otsikko 1"/>
          <p:cNvSpPr>
            <a:spLocks noGrp="1"/>
          </p:cNvSpPr>
          <p:nvPr>
            <p:ph type="title"/>
          </p:nvPr>
        </p:nvSpPr>
        <p:spPr>
          <a:xfrm>
            <a:off x="900000" y="980728"/>
            <a:ext cx="4752000" cy="900000"/>
          </a:xfrm>
        </p:spPr>
        <p:txBody>
          <a:bodyPr>
            <a:noAutofit/>
          </a:bodyPr>
          <a:lstStyle>
            <a:lvl1pPr algn="l">
              <a:defRPr sz="3800"/>
            </a:lvl1pPr>
          </a:lstStyle>
          <a:p>
            <a:r>
              <a:rPr lang="en-US"/>
              <a:t>Click to edit Master title style</a:t>
            </a:r>
            <a:endParaRPr lang="en-GB"/>
          </a:p>
        </p:txBody>
      </p:sp>
      <p:sp>
        <p:nvSpPr>
          <p:cNvPr id="3" name="Sisällön paikkamerkki 2"/>
          <p:cNvSpPr>
            <a:spLocks noGrp="1"/>
          </p:cNvSpPr>
          <p:nvPr>
            <p:ph sz="half" idx="1"/>
          </p:nvPr>
        </p:nvSpPr>
        <p:spPr>
          <a:xfrm>
            <a:off x="899999" y="2088000"/>
            <a:ext cx="4752000" cy="3960000"/>
          </a:xfrm>
        </p:spPr>
        <p:txBody>
          <a:bodyPr>
            <a:normAutofit/>
          </a:bodyPr>
          <a:lstStyle>
            <a:lvl1pPr>
              <a:defRPr sz="2000"/>
            </a:lvl1pPr>
            <a:lvl2pPr>
              <a:defRPr sz="2000"/>
            </a:lvl2pPr>
            <a:lvl3pPr>
              <a:defRPr sz="2000"/>
            </a:lvl3pPr>
            <a:lvl4pPr>
              <a:defRPr sz="2000"/>
            </a:lvl4pPr>
            <a:lvl5pPr>
              <a:defRPr sz="2000"/>
            </a:lvl5pPr>
            <a:lvl6pPr>
              <a:defRPr sz="2400"/>
            </a:lvl6pPr>
            <a:lvl7pPr>
              <a:defRPr sz="2400"/>
            </a:lvl7pPr>
            <a:lvl8pPr>
              <a:defRPr sz="2400"/>
            </a:lvl8pPr>
            <a:lvl9pPr>
              <a:defRPr sz="2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4" name="Tekstin paikkamerkki 13">
            <a:extLst>
              <a:ext uri="{FF2B5EF4-FFF2-40B4-BE49-F238E27FC236}">
                <a16:creationId xmlns:a16="http://schemas.microsoft.com/office/drawing/2014/main" id="{76F6F8E9-8B1B-4EEE-A9BE-C578D70898FE}"/>
              </a:ext>
            </a:extLst>
          </p:cNvPr>
          <p:cNvSpPr>
            <a:spLocks noGrp="1"/>
          </p:cNvSpPr>
          <p:nvPr>
            <p:ph type="body" sz="quarter" idx="14" hasCustomPrompt="1"/>
          </p:nvPr>
        </p:nvSpPr>
        <p:spPr>
          <a:xfrm>
            <a:off x="10820415" y="6226592"/>
            <a:ext cx="1284711" cy="614956"/>
          </a:xfrm>
          <a:blipFill>
            <a:blip r:embed="rId2">
              <a:extLst>
                <a:ext uri="{96DAC541-7B7A-43D3-8B79-37D633B846F1}">
                  <asvg:svgBlip xmlns:asvg="http://schemas.microsoft.com/office/drawing/2016/SVG/main" r:embed="rId3"/>
                </a:ext>
              </a:extLst>
            </a:blip>
            <a:stretch>
              <a:fillRect t="-15602" b="-1"/>
            </a:stretch>
          </a:blipFill>
        </p:spPr>
        <p:txBody>
          <a:bodyPr>
            <a:normAutofit/>
          </a:bodyPr>
          <a:lstStyle>
            <a:lvl1pPr>
              <a:defRPr sz="1600">
                <a:noFill/>
              </a:defRPr>
            </a:lvl1pPr>
          </a:lstStyle>
          <a:p>
            <a:pPr lvl="0"/>
            <a:r>
              <a:rPr lang="fi-FI"/>
              <a:t>vain logo</a:t>
            </a:r>
          </a:p>
        </p:txBody>
      </p:sp>
      <p:sp>
        <p:nvSpPr>
          <p:cNvPr id="15" name="Päivämäärän paikkamerkki 14">
            <a:extLst>
              <a:ext uri="{FF2B5EF4-FFF2-40B4-BE49-F238E27FC236}">
                <a16:creationId xmlns:a16="http://schemas.microsoft.com/office/drawing/2014/main" id="{8DFD771D-4FE5-41F6-99EE-08258622B74F}"/>
              </a:ext>
            </a:extLst>
          </p:cNvPr>
          <p:cNvSpPr>
            <a:spLocks noGrp="1"/>
          </p:cNvSpPr>
          <p:nvPr>
            <p:ph type="dt" sz="half" idx="15"/>
          </p:nvPr>
        </p:nvSpPr>
        <p:spPr/>
        <p:txBody>
          <a:bodyPr/>
          <a:lstStyle>
            <a:lvl1pPr>
              <a:defRPr>
                <a:noFill/>
              </a:defRPr>
            </a:lvl1pPr>
          </a:lstStyle>
          <a:p>
            <a:fld id="{24845110-37F1-44FF-BD85-0AE007F53472}" type="datetime1">
              <a:rPr lang="fi-FI" smtClean="0"/>
              <a:t>14.6.2021</a:t>
            </a:fld>
            <a:endParaRPr lang="fi-FI"/>
          </a:p>
        </p:txBody>
      </p:sp>
      <p:sp>
        <p:nvSpPr>
          <p:cNvPr id="16" name="Alatunnisteen paikkamerkki 15">
            <a:extLst>
              <a:ext uri="{FF2B5EF4-FFF2-40B4-BE49-F238E27FC236}">
                <a16:creationId xmlns:a16="http://schemas.microsoft.com/office/drawing/2014/main" id="{6622E753-495C-41E1-B8D4-E2758AAB33FD}"/>
              </a:ext>
            </a:extLst>
          </p:cNvPr>
          <p:cNvSpPr>
            <a:spLocks noGrp="1"/>
          </p:cNvSpPr>
          <p:nvPr>
            <p:ph type="ftr" sz="quarter" idx="16"/>
          </p:nvPr>
        </p:nvSpPr>
        <p:spPr/>
        <p:txBody>
          <a:bodyPr/>
          <a:lstStyle>
            <a:lvl1pPr>
              <a:defRPr>
                <a:noFill/>
              </a:defRPr>
            </a:lvl1pPr>
          </a:lstStyle>
          <a:p>
            <a:r>
              <a:rPr lang="fi-FI"/>
              <a:t>[Etunimi Sukunimi]</a:t>
            </a:r>
          </a:p>
        </p:txBody>
      </p:sp>
      <p:sp>
        <p:nvSpPr>
          <p:cNvPr id="17" name="Dian numeron paikkamerkki 16">
            <a:extLst>
              <a:ext uri="{FF2B5EF4-FFF2-40B4-BE49-F238E27FC236}">
                <a16:creationId xmlns:a16="http://schemas.microsoft.com/office/drawing/2014/main" id="{4DB4319C-5F45-4366-ADBE-768B9E6C8848}"/>
              </a:ext>
            </a:extLst>
          </p:cNvPr>
          <p:cNvSpPr>
            <a:spLocks noGrp="1"/>
          </p:cNvSpPr>
          <p:nvPr>
            <p:ph type="sldNum" sz="quarter" idx="17"/>
          </p:nvPr>
        </p:nvSpPr>
        <p:spPr/>
        <p:txBody>
          <a:bodyPr/>
          <a:lstStyle/>
          <a:p>
            <a:fld id="{DDE9422E-AB18-498F-A7FF-179425C9812D}" type="slidenum">
              <a:rPr lang="fi-FI" smtClean="0"/>
              <a:t>‹#›</a:t>
            </a:fld>
            <a:endParaRPr lang="fi-FI"/>
          </a:p>
        </p:txBody>
      </p:sp>
    </p:spTree>
    <p:extLst>
      <p:ext uri="{BB962C8B-B14F-4D97-AF65-F5344CB8AC3E}">
        <p14:creationId xmlns:p14="http://schemas.microsoft.com/office/powerpoint/2010/main" val="1509169789"/>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8" Type="http://schemas.openxmlformats.org/officeDocument/2006/relationships/slideLayout" Target="../slideLayouts/slideLayout8.xml"/><Relationship Id="rId51"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53.xml"/><Relationship Id="rId7" Type="http://schemas.openxmlformats.org/officeDocument/2006/relationships/slideLayout" Target="../slideLayouts/slideLayout57.xml"/><Relationship Id="rId2" Type="http://schemas.openxmlformats.org/officeDocument/2006/relationships/slideLayout" Target="../slideLayouts/slideLayout52.xml"/><Relationship Id="rId1" Type="http://schemas.openxmlformats.org/officeDocument/2006/relationships/slideLayout" Target="../slideLayouts/slideLayout51.xml"/><Relationship Id="rId6" Type="http://schemas.openxmlformats.org/officeDocument/2006/relationships/slideLayout" Target="../slideLayouts/slideLayout56.xml"/><Relationship Id="rId5" Type="http://schemas.openxmlformats.org/officeDocument/2006/relationships/slideLayout" Target="../slideLayouts/slideLayout55.xml"/><Relationship Id="rId4" Type="http://schemas.openxmlformats.org/officeDocument/2006/relationships/slideLayout" Target="../slideLayouts/slideLayout54.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65.xml"/><Relationship Id="rId13" Type="http://schemas.openxmlformats.org/officeDocument/2006/relationships/slideLayout" Target="../slideLayouts/slideLayout70.xml"/><Relationship Id="rId18" Type="http://schemas.openxmlformats.org/officeDocument/2006/relationships/image" Target="../media/image4.png"/><Relationship Id="rId3" Type="http://schemas.openxmlformats.org/officeDocument/2006/relationships/slideLayout" Target="../slideLayouts/slideLayout60.xml"/><Relationship Id="rId7" Type="http://schemas.openxmlformats.org/officeDocument/2006/relationships/slideLayout" Target="../slideLayouts/slideLayout64.xml"/><Relationship Id="rId12" Type="http://schemas.openxmlformats.org/officeDocument/2006/relationships/slideLayout" Target="../slideLayouts/slideLayout69.xml"/><Relationship Id="rId17" Type="http://schemas.openxmlformats.org/officeDocument/2006/relationships/theme" Target="../theme/theme3.xml"/><Relationship Id="rId2" Type="http://schemas.openxmlformats.org/officeDocument/2006/relationships/slideLayout" Target="../slideLayouts/slideLayout59.xml"/><Relationship Id="rId16" Type="http://schemas.openxmlformats.org/officeDocument/2006/relationships/slideLayout" Target="../slideLayouts/slideLayout73.xml"/><Relationship Id="rId1" Type="http://schemas.openxmlformats.org/officeDocument/2006/relationships/slideLayout" Target="../slideLayouts/slideLayout58.xml"/><Relationship Id="rId6" Type="http://schemas.openxmlformats.org/officeDocument/2006/relationships/slideLayout" Target="../slideLayouts/slideLayout63.xml"/><Relationship Id="rId11" Type="http://schemas.openxmlformats.org/officeDocument/2006/relationships/slideLayout" Target="../slideLayouts/slideLayout68.xml"/><Relationship Id="rId5" Type="http://schemas.openxmlformats.org/officeDocument/2006/relationships/slideLayout" Target="../slideLayouts/slideLayout62.xml"/><Relationship Id="rId15" Type="http://schemas.openxmlformats.org/officeDocument/2006/relationships/slideLayout" Target="../slideLayouts/slideLayout72.xml"/><Relationship Id="rId10" Type="http://schemas.openxmlformats.org/officeDocument/2006/relationships/slideLayout" Target="../slideLayouts/slideLayout67.xml"/><Relationship Id="rId4" Type="http://schemas.openxmlformats.org/officeDocument/2006/relationships/slideLayout" Target="../slideLayouts/slideLayout61.xml"/><Relationship Id="rId9" Type="http://schemas.openxmlformats.org/officeDocument/2006/relationships/slideLayout" Target="../slideLayouts/slideLayout66.xml"/><Relationship Id="rId14" Type="http://schemas.openxmlformats.org/officeDocument/2006/relationships/slideLayout" Target="../slideLayouts/slideLayout7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90878242"/>
      </p:ext>
    </p:extLst>
  </p:cSld>
  <p:clrMap bg1="lt1" tx1="dk1" bg2="lt2" tx2="dk2" accent1="accent1" accent2="accent2" accent3="accent3" accent4="accent4" accent5="accent5" accent6="accent6" hlink="hlink" folHlink="folHlink"/>
  <p:sldLayoutIdLst>
    <p:sldLayoutId id="2147483692" r:id="rId1"/>
    <p:sldLayoutId id="2147483717" r:id="rId2"/>
    <p:sldLayoutId id="2147483791" r:id="rId3"/>
    <p:sldLayoutId id="2147483792" r:id="rId4"/>
    <p:sldLayoutId id="2147483763" r:id="rId5"/>
    <p:sldLayoutId id="2147483782" r:id="rId6"/>
    <p:sldLayoutId id="2147483765" r:id="rId7"/>
    <p:sldLayoutId id="2147483783" r:id="rId8"/>
    <p:sldLayoutId id="2147483748" r:id="rId9"/>
    <p:sldLayoutId id="2147483785" r:id="rId10"/>
    <p:sldLayoutId id="2147483766" r:id="rId11"/>
    <p:sldLayoutId id="2147483784" r:id="rId12"/>
    <p:sldLayoutId id="2147483768" r:id="rId13"/>
    <p:sldLayoutId id="2147483786" r:id="rId14"/>
    <p:sldLayoutId id="2147483749" r:id="rId15"/>
    <p:sldLayoutId id="2147483787" r:id="rId16"/>
    <p:sldLayoutId id="2147483690" r:id="rId17"/>
    <p:sldLayoutId id="2147483788" r:id="rId18"/>
    <p:sldLayoutId id="2147483691" r:id="rId19"/>
    <p:sldLayoutId id="2147483789" r:id="rId20"/>
    <p:sldLayoutId id="2147483675" r:id="rId21"/>
    <p:sldLayoutId id="2147483790" r:id="rId22"/>
    <p:sldLayoutId id="2147483677" r:id="rId23"/>
    <p:sldLayoutId id="2147483716" r:id="rId24"/>
    <p:sldLayoutId id="2147483723" r:id="rId25"/>
    <p:sldLayoutId id="2147483676" r:id="rId26"/>
    <p:sldLayoutId id="2147483695" r:id="rId27"/>
    <p:sldLayoutId id="2147483777" r:id="rId28"/>
    <p:sldLayoutId id="2147483772" r:id="rId29"/>
    <p:sldLayoutId id="2147483778" r:id="rId30"/>
    <p:sldLayoutId id="2147483773" r:id="rId31"/>
    <p:sldLayoutId id="2147483769" r:id="rId32"/>
    <p:sldLayoutId id="2147483781" r:id="rId33"/>
    <p:sldLayoutId id="2147483775" r:id="rId34"/>
    <p:sldLayoutId id="2147483779" r:id="rId35"/>
    <p:sldLayoutId id="2147483780" r:id="rId36"/>
    <p:sldLayoutId id="2147483776" r:id="rId37"/>
    <p:sldLayoutId id="2147483719" r:id="rId38"/>
    <p:sldLayoutId id="2147483720" r:id="rId39"/>
    <p:sldLayoutId id="2147483722" r:id="rId40"/>
    <p:sldLayoutId id="2147483721" r:id="rId41"/>
    <p:sldLayoutId id="2147483715" r:id="rId42"/>
    <p:sldLayoutId id="2147483796" r:id="rId43"/>
    <p:sldLayoutId id="2147483681" r:id="rId44"/>
    <p:sldLayoutId id="2147483725" r:id="rId45"/>
    <p:sldLayoutId id="2147483678" r:id="rId46"/>
    <p:sldLayoutId id="2147483679" r:id="rId47"/>
    <p:sldLayoutId id="2147483730" r:id="rId48"/>
    <p:sldLayoutId id="2147483794" r:id="rId49"/>
    <p:sldLayoutId id="2147483828" r:id="rId5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9" pos="393" userDrawn="1">
          <p15:clr>
            <a:srgbClr val="000000"/>
          </p15:clr>
        </p15:guide>
        <p15:guide id="10" pos="7287" userDrawn="1">
          <p15:clr>
            <a:srgbClr val="000000"/>
          </p15:clr>
        </p15:guide>
        <p15:guide id="11" orient="horz" pos="482" userDrawn="1">
          <p15:clr>
            <a:srgbClr val="000000"/>
          </p15:clr>
        </p15:guide>
        <p15:guide id="12" orient="horz" pos="3838" userDrawn="1">
          <p15:clr>
            <a:srgbClr val="000000"/>
          </p15:clr>
        </p15:guide>
        <p15:guide id="13" pos="4611" userDrawn="1">
          <p15:clr>
            <a:srgbClr val="5ACBF0"/>
          </p15:clr>
        </p15:guide>
        <p15:guide id="14" pos="3069" userDrawn="1">
          <p15:clr>
            <a:srgbClr val="5ACBF0"/>
          </p15:clr>
        </p15:guide>
        <p15:guide id="15" pos="1527" userDrawn="1">
          <p15:clr>
            <a:srgbClr val="5ACBF0"/>
          </p15:clr>
        </p15:guide>
        <p15:guide id="16" pos="6131" userDrawn="1">
          <p15:clr>
            <a:srgbClr val="5ACBF0"/>
          </p15:clr>
        </p15:guide>
        <p15:guide id="17" orient="horz" pos="3362" userDrawn="1">
          <p15:clr>
            <a:srgbClr val="5ACBF0"/>
          </p15:clr>
        </p15:guide>
        <p15:guide id="18" orient="horz" pos="2387" userDrawn="1">
          <p15:clr>
            <a:srgbClr val="5ACBF0"/>
          </p15:clr>
        </p15:guide>
        <p15:guide id="19" orient="horz" pos="1434" userDrawn="1">
          <p15:clr>
            <a:srgbClr val="5ACBF0"/>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36169565"/>
      </p:ext>
    </p:extLst>
  </p:cSld>
  <p:clrMap bg1="lt1" tx1="dk1" bg2="lt2" tx2="dk2" accent1="accent1" accent2="accent2" accent3="accent3" accent4="accent4" accent5="accent5" accent6="accent6" hlink="hlink" folHlink="folHlink"/>
  <p:sldLayoutIdLst>
    <p:sldLayoutId id="2147483821" r:id="rId1"/>
    <p:sldLayoutId id="2147483822" r:id="rId2"/>
    <p:sldLayoutId id="2147483823" r:id="rId3"/>
    <p:sldLayoutId id="2147483824" r:id="rId4"/>
    <p:sldLayoutId id="2147483825" r:id="rId5"/>
    <p:sldLayoutId id="2147483826" r:id="rId6"/>
    <p:sldLayoutId id="2147483827" r:id="rId7"/>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9" pos="393">
          <p15:clr>
            <a:srgbClr val="000000"/>
          </p15:clr>
        </p15:guide>
        <p15:guide id="10" pos="7287">
          <p15:clr>
            <a:srgbClr val="000000"/>
          </p15:clr>
        </p15:guide>
        <p15:guide id="11" orient="horz" pos="482">
          <p15:clr>
            <a:srgbClr val="000000"/>
          </p15:clr>
        </p15:guide>
        <p15:guide id="12" orient="horz" pos="3838">
          <p15:clr>
            <a:srgbClr val="000000"/>
          </p15:clr>
        </p15:guide>
        <p15:guide id="13" pos="4611">
          <p15:clr>
            <a:srgbClr val="5ACBF0"/>
          </p15:clr>
        </p15:guide>
        <p15:guide id="14" pos="3069">
          <p15:clr>
            <a:srgbClr val="5ACBF0"/>
          </p15:clr>
        </p15:guide>
        <p15:guide id="15" pos="1527">
          <p15:clr>
            <a:srgbClr val="5ACBF0"/>
          </p15:clr>
        </p15:guide>
        <p15:guide id="16" pos="6131">
          <p15:clr>
            <a:srgbClr val="5ACBF0"/>
          </p15:clr>
        </p15:guide>
        <p15:guide id="17" orient="horz" pos="3362">
          <p15:clr>
            <a:srgbClr val="5ACBF0"/>
          </p15:clr>
        </p15:guide>
        <p15:guide id="18" orient="horz" pos="2387">
          <p15:clr>
            <a:srgbClr val="5ACBF0"/>
          </p15:clr>
        </p15:guide>
        <p15:guide id="19" orient="horz" pos="1434">
          <p15:clr>
            <a:srgbClr val="5ACBF0"/>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Otsikon paikkamerkki 1">
            <a:extLst>
              <a:ext uri="{FF2B5EF4-FFF2-40B4-BE49-F238E27FC236}">
                <a16:creationId xmlns:a16="http://schemas.microsoft.com/office/drawing/2014/main" id="{E243A338-5EC7-4196-A0E8-05B1FE38639B}"/>
              </a:ext>
            </a:extLst>
          </p:cNvPr>
          <p:cNvSpPr>
            <a:spLocks noGrp="1"/>
          </p:cNvSpPr>
          <p:nvPr>
            <p:ph type="title"/>
          </p:nvPr>
        </p:nvSpPr>
        <p:spPr>
          <a:xfrm>
            <a:off x="757173" y="616494"/>
            <a:ext cx="8428391" cy="1053504"/>
          </a:xfrm>
          <a:prstGeom prst="rect">
            <a:avLst/>
          </a:prstGeom>
        </p:spPr>
        <p:txBody>
          <a:bodyPr vert="horz" lIns="0" tIns="0" rIns="0" bIns="0" rtlCol="0" anchor="t" anchorCtr="0">
            <a:noAutofit/>
          </a:bodyPr>
          <a:lstStyle/>
          <a:p>
            <a:r>
              <a:rPr lang="fi-FI"/>
              <a:t>Muokkaa </a:t>
            </a:r>
            <a:r>
              <a:rPr lang="fi-FI" err="1"/>
              <a:t>ots</a:t>
            </a:r>
            <a:r>
              <a:rPr lang="fi-FI"/>
              <a:t>. </a:t>
            </a:r>
            <a:r>
              <a:rPr lang="fi-FI" err="1"/>
              <a:t>perustyyl</a:t>
            </a:r>
            <a:r>
              <a:rPr lang="fi-FI"/>
              <a:t>. </a:t>
            </a:r>
            <a:r>
              <a:rPr lang="fi-FI" err="1"/>
              <a:t>napsautt</a:t>
            </a:r>
            <a:r>
              <a:rPr lang="fi-FI"/>
              <a:t>.</a:t>
            </a:r>
          </a:p>
        </p:txBody>
      </p:sp>
      <p:sp>
        <p:nvSpPr>
          <p:cNvPr id="3" name="Tekstin paikkamerkki 2">
            <a:extLst>
              <a:ext uri="{FF2B5EF4-FFF2-40B4-BE49-F238E27FC236}">
                <a16:creationId xmlns:a16="http://schemas.microsoft.com/office/drawing/2014/main" id="{861561A0-4845-4E30-A051-2FD9AFC9AE2A}"/>
              </a:ext>
            </a:extLst>
          </p:cNvPr>
          <p:cNvSpPr>
            <a:spLocks noGrp="1"/>
          </p:cNvSpPr>
          <p:nvPr>
            <p:ph type="body" idx="1"/>
          </p:nvPr>
        </p:nvSpPr>
        <p:spPr>
          <a:xfrm>
            <a:off x="757173" y="1853625"/>
            <a:ext cx="10670758" cy="4261684"/>
          </a:xfrm>
          <a:prstGeom prst="rect">
            <a:avLst/>
          </a:prstGeom>
        </p:spPr>
        <p:txBody>
          <a:bodyPr vert="horz" lIns="0" tIns="0" rIns="0" bIns="0" rtlCol="0" anchor="t" anchorCtr="0">
            <a:no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DB01483E-483F-47D3-AD16-1A9A682B89F5}"/>
              </a:ext>
            </a:extLst>
          </p:cNvPr>
          <p:cNvSpPr>
            <a:spLocks noGrp="1"/>
          </p:cNvSpPr>
          <p:nvPr>
            <p:ph type="dt" sz="half" idx="2"/>
          </p:nvPr>
        </p:nvSpPr>
        <p:spPr>
          <a:xfrm>
            <a:off x="757174" y="6432605"/>
            <a:ext cx="1209740" cy="288870"/>
          </a:xfrm>
          <a:prstGeom prst="rect">
            <a:avLst/>
          </a:prstGeom>
        </p:spPr>
        <p:txBody>
          <a:bodyPr vert="horz" lIns="0" tIns="0" rIns="0" bIns="0" rtlCol="0" anchor="ctr" anchorCtr="0">
            <a:noAutofit/>
          </a:bodyPr>
          <a:lstStyle>
            <a:lvl1pPr algn="l">
              <a:defRPr sz="1000">
                <a:solidFill>
                  <a:schemeClr val="tx1"/>
                </a:solidFill>
              </a:defRPr>
            </a:lvl1pPr>
          </a:lstStyle>
          <a:p>
            <a:fld id="{04E92DE8-7986-4919-BE09-14B0AE0A9401}" type="datetime1">
              <a:rPr lang="fi-FI" smtClean="0"/>
              <a:t>14.6.2021</a:t>
            </a:fld>
            <a:endParaRPr lang="fi-FI"/>
          </a:p>
        </p:txBody>
      </p:sp>
      <p:sp>
        <p:nvSpPr>
          <p:cNvPr id="5" name="Alatunnisteen paikkamerkki 4">
            <a:extLst>
              <a:ext uri="{FF2B5EF4-FFF2-40B4-BE49-F238E27FC236}">
                <a16:creationId xmlns:a16="http://schemas.microsoft.com/office/drawing/2014/main" id="{CFDCAB2B-23AF-4B8F-8F67-2952F4848072}"/>
              </a:ext>
            </a:extLst>
          </p:cNvPr>
          <p:cNvSpPr>
            <a:spLocks noGrp="1"/>
          </p:cNvSpPr>
          <p:nvPr>
            <p:ph type="ftr" sz="quarter" idx="3"/>
          </p:nvPr>
        </p:nvSpPr>
        <p:spPr>
          <a:xfrm>
            <a:off x="1966913" y="6432605"/>
            <a:ext cx="4114800" cy="288870"/>
          </a:xfrm>
          <a:prstGeom prst="rect">
            <a:avLst/>
          </a:prstGeom>
        </p:spPr>
        <p:txBody>
          <a:bodyPr vert="horz" lIns="0" tIns="0" rIns="0" bIns="0" rtlCol="0" anchor="ctr" anchorCtr="0">
            <a:noAutofit/>
          </a:bodyPr>
          <a:lstStyle>
            <a:lvl1pPr algn="ctr">
              <a:defRPr sz="1000">
                <a:solidFill>
                  <a:schemeClr val="tx1"/>
                </a:solidFill>
              </a:defRPr>
            </a:lvl1pPr>
          </a:lstStyle>
          <a:p>
            <a:endParaRPr lang="fi-FI"/>
          </a:p>
        </p:txBody>
      </p:sp>
      <p:sp>
        <p:nvSpPr>
          <p:cNvPr id="6" name="Dian numeron paikkamerkki 5">
            <a:extLst>
              <a:ext uri="{FF2B5EF4-FFF2-40B4-BE49-F238E27FC236}">
                <a16:creationId xmlns:a16="http://schemas.microsoft.com/office/drawing/2014/main" id="{7B7EE758-1955-4ECF-A6DD-011EFA3D630C}"/>
              </a:ext>
            </a:extLst>
          </p:cNvPr>
          <p:cNvSpPr>
            <a:spLocks noGrp="1"/>
          </p:cNvSpPr>
          <p:nvPr>
            <p:ph type="sldNum" sz="quarter" idx="4"/>
          </p:nvPr>
        </p:nvSpPr>
        <p:spPr>
          <a:xfrm>
            <a:off x="10993488" y="6432605"/>
            <a:ext cx="868886" cy="288870"/>
          </a:xfrm>
          <a:prstGeom prst="rect">
            <a:avLst/>
          </a:prstGeom>
        </p:spPr>
        <p:txBody>
          <a:bodyPr vert="horz" lIns="0" tIns="0" rIns="0" bIns="0" rtlCol="0" anchor="ctr" anchorCtr="0">
            <a:noAutofit/>
          </a:bodyPr>
          <a:lstStyle>
            <a:lvl1pPr algn="r">
              <a:defRPr sz="1000">
                <a:solidFill>
                  <a:schemeClr val="tx1"/>
                </a:solidFill>
              </a:defRPr>
            </a:lvl1pPr>
          </a:lstStyle>
          <a:p>
            <a:fld id="{03D2D5F4-4871-4469-8343-ED7F6811B37D}" type="slidenum">
              <a:rPr lang="fi-FI" smtClean="0"/>
              <a:pPr/>
              <a:t>‹#›</a:t>
            </a:fld>
            <a:endParaRPr lang="fi-FI"/>
          </a:p>
        </p:txBody>
      </p:sp>
      <p:pic>
        <p:nvPicPr>
          <p:cNvPr id="10" name="Kuva 9">
            <a:extLst>
              <a:ext uri="{FF2B5EF4-FFF2-40B4-BE49-F238E27FC236}">
                <a16:creationId xmlns:a16="http://schemas.microsoft.com/office/drawing/2014/main" id="{E34623DF-BFEA-4FB4-84D4-AE62F0672082}"/>
              </a:ext>
              <a:ext uri="{C183D7F6-B498-43B3-948B-1728B52AA6E4}">
                <adec:decorative xmlns:adec="http://schemas.microsoft.com/office/drawing/2017/decorative" val="1"/>
              </a:ext>
            </a:extLst>
          </p:cNvPr>
          <p:cNvPicPr>
            <a:picLocks noChangeAspect="1"/>
          </p:cNvPicPr>
          <p:nvPr userDrawn="1"/>
        </p:nvPicPr>
        <p:blipFill>
          <a:blip r:embed="rId18">
            <a:extLst>
              <a:ext uri="{28A0092B-C50C-407E-A947-70E740481C1C}">
                <a14:useLocalDpi xmlns:a14="http://schemas.microsoft.com/office/drawing/2010/main" val="0"/>
              </a:ext>
            </a:extLst>
          </a:blip>
          <a:stretch>
            <a:fillRect/>
          </a:stretch>
        </p:blipFill>
        <p:spPr>
          <a:xfrm>
            <a:off x="10892263" y="351488"/>
            <a:ext cx="951123" cy="486751"/>
          </a:xfrm>
          <a:prstGeom prst="rect">
            <a:avLst/>
          </a:prstGeom>
        </p:spPr>
      </p:pic>
    </p:spTree>
    <p:extLst>
      <p:ext uri="{BB962C8B-B14F-4D97-AF65-F5344CB8AC3E}">
        <p14:creationId xmlns:p14="http://schemas.microsoft.com/office/powerpoint/2010/main" val="3461149660"/>
      </p:ext>
    </p:extLst>
  </p:cSld>
  <p:clrMap bg1="lt1" tx1="dk1" bg2="lt2" tx2="dk2" accent1="accent1" accent2="accent2" accent3="accent3" accent4="accent4" accent5="accent5" accent6="accent6" hlink="hlink" folHlink="folHlink"/>
  <p:sldLayoutIdLst>
    <p:sldLayoutId id="2147483830" r:id="rId1"/>
    <p:sldLayoutId id="2147483831" r:id="rId2"/>
    <p:sldLayoutId id="2147483832" r:id="rId3"/>
    <p:sldLayoutId id="2147483833" r:id="rId4"/>
    <p:sldLayoutId id="2147483834" r:id="rId5"/>
    <p:sldLayoutId id="2147483835" r:id="rId6"/>
    <p:sldLayoutId id="2147483836" r:id="rId7"/>
    <p:sldLayoutId id="2147483837" r:id="rId8"/>
    <p:sldLayoutId id="2147483838" r:id="rId9"/>
    <p:sldLayoutId id="2147483839" r:id="rId10"/>
    <p:sldLayoutId id="2147483840" r:id="rId11"/>
    <p:sldLayoutId id="2147483841" r:id="rId12"/>
    <p:sldLayoutId id="2147483842" r:id="rId13"/>
    <p:sldLayoutId id="2147483843" r:id="rId14"/>
    <p:sldLayoutId id="2147483844" r:id="rId15"/>
    <p:sldLayoutId id="2147483845" r:id="rId16"/>
  </p:sldLayoutIdLst>
  <p:hf hdr="0" ftr="0" dt="0"/>
  <p:txStyles>
    <p:titleStyle>
      <a:lvl1pPr algn="l" defTabSz="914400" rtl="0" eaLnBrk="1" latinLnBrk="0" hangingPunct="1">
        <a:lnSpc>
          <a:spcPct val="100000"/>
        </a:lnSpc>
        <a:spcBef>
          <a:spcPct val="0"/>
        </a:spcBef>
        <a:buNone/>
        <a:defRPr sz="3000" b="1" kern="1200">
          <a:solidFill>
            <a:schemeClr val="tx1"/>
          </a:solidFill>
          <a:latin typeface="+mj-lt"/>
          <a:ea typeface="+mj-ea"/>
          <a:cs typeface="+mj-cs"/>
        </a:defRPr>
      </a:lvl1pPr>
    </p:titleStyle>
    <p:bodyStyle>
      <a:lvl1pPr marL="268288" indent="-268288" algn="l" defTabSz="914400" rtl="0" eaLnBrk="1" latinLnBrk="0" hangingPunct="1">
        <a:lnSpc>
          <a:spcPct val="100000"/>
        </a:lnSpc>
        <a:spcBef>
          <a:spcPts val="0"/>
        </a:spcBef>
        <a:buFont typeface="Arial" panose="020B0604020202020204" pitchFamily="34" charset="0"/>
        <a:buChar char="•"/>
        <a:defRPr sz="1950" kern="1200">
          <a:solidFill>
            <a:schemeClr val="tx1"/>
          </a:solidFill>
          <a:latin typeface="+mn-lt"/>
          <a:ea typeface="+mn-ea"/>
          <a:cs typeface="+mn-cs"/>
        </a:defRPr>
      </a:lvl1pPr>
      <a:lvl2pPr marL="627063" indent="-268288" algn="l" defTabSz="914400" rtl="0" eaLnBrk="1" latinLnBrk="0" hangingPunct="1">
        <a:lnSpc>
          <a:spcPct val="100000"/>
        </a:lnSpc>
        <a:spcBef>
          <a:spcPts val="0"/>
        </a:spcBef>
        <a:buFont typeface="Arial" panose="020B0604020202020204" pitchFamily="34" charset="0"/>
        <a:buChar char="•"/>
        <a:defRPr sz="1950" kern="1200">
          <a:solidFill>
            <a:schemeClr val="tx1"/>
          </a:solidFill>
          <a:latin typeface="+mn-lt"/>
          <a:ea typeface="+mn-ea"/>
          <a:cs typeface="+mn-cs"/>
        </a:defRPr>
      </a:lvl2pPr>
      <a:lvl3pPr marL="985838" indent="-268288" algn="l" defTabSz="914400" rtl="0" eaLnBrk="1" latinLnBrk="0" hangingPunct="1">
        <a:lnSpc>
          <a:spcPct val="100000"/>
        </a:lnSpc>
        <a:spcBef>
          <a:spcPts val="0"/>
        </a:spcBef>
        <a:buFont typeface="Arial" panose="020B0604020202020204" pitchFamily="34" charset="0"/>
        <a:buChar char="•"/>
        <a:defRPr sz="1950" kern="1200">
          <a:solidFill>
            <a:schemeClr val="tx1"/>
          </a:solidFill>
          <a:latin typeface="+mn-lt"/>
          <a:ea typeface="+mn-ea"/>
          <a:cs typeface="+mn-cs"/>
        </a:defRPr>
      </a:lvl3pPr>
      <a:lvl4pPr marL="1344613" indent="-268288" algn="l" defTabSz="914400" rtl="0" eaLnBrk="1" latinLnBrk="0" hangingPunct="1">
        <a:lnSpc>
          <a:spcPct val="100000"/>
        </a:lnSpc>
        <a:spcBef>
          <a:spcPts val="0"/>
        </a:spcBef>
        <a:buFont typeface="Arial" panose="020B0604020202020204" pitchFamily="34" charset="0"/>
        <a:buChar char="•"/>
        <a:defRPr sz="1950" kern="1200">
          <a:solidFill>
            <a:schemeClr val="tx1"/>
          </a:solidFill>
          <a:latin typeface="+mn-lt"/>
          <a:ea typeface="+mn-ea"/>
          <a:cs typeface="+mn-cs"/>
        </a:defRPr>
      </a:lvl4pPr>
      <a:lvl5pPr marL="1703388" indent="-268288" algn="l" defTabSz="914400" rtl="0" eaLnBrk="1" latinLnBrk="0" hangingPunct="1">
        <a:lnSpc>
          <a:spcPct val="100000"/>
        </a:lnSpc>
        <a:spcBef>
          <a:spcPts val="0"/>
        </a:spcBef>
        <a:buFont typeface="Arial" panose="020B0604020202020204" pitchFamily="34" charset="0"/>
        <a:buChar char="•"/>
        <a:defRPr sz="195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p15:clr>
            <a:srgbClr val="F26B43"/>
          </p15:clr>
        </p15:guide>
        <p15:guide id="2" orient="horz" pos="216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svg"/></Relationships>
</file>

<file path=ppt/slides/_rels/slide2.xml.rels><?xml version="1.0" encoding="UTF-8" standalone="yes"?>
<Relationships xmlns="http://schemas.openxmlformats.org/package/2006/relationships"><Relationship Id="rId8" Type="http://schemas.openxmlformats.org/officeDocument/2006/relationships/slide" Target="slide36.xml"/><Relationship Id="rId3" Type="http://schemas.openxmlformats.org/officeDocument/2006/relationships/slide" Target="slide4.xml"/><Relationship Id="rId7" Type="http://schemas.openxmlformats.org/officeDocument/2006/relationships/slide" Target="slide31.xml"/><Relationship Id="rId2" Type="http://schemas.openxmlformats.org/officeDocument/2006/relationships/slide" Target="slide3.xml"/><Relationship Id="rId1" Type="http://schemas.openxmlformats.org/officeDocument/2006/relationships/slideLayout" Target="../slideLayouts/slideLayout59.xml"/><Relationship Id="rId6" Type="http://schemas.openxmlformats.org/officeDocument/2006/relationships/slide" Target="slide25.xml"/><Relationship Id="rId5" Type="http://schemas.openxmlformats.org/officeDocument/2006/relationships/slide" Target="slide20.xml"/><Relationship Id="rId4" Type="http://schemas.openxmlformats.org/officeDocument/2006/relationships/slide" Target="slide1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6.xml"/></Relationships>
</file>

<file path=ppt/slides/_rels/slide5.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makewithespoo.espoo.fi/fi" TargetMode="External"/><Relationship Id="rId2" Type="http://schemas.openxmlformats.org/officeDocument/2006/relationships/hyperlink" Target="https://www.espoo.fi/materiaalit/espoon_kaupunki/verkkolehti/yhteiskehittamisen-kasikirja/html5/index.html?page=1&amp;noflash"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6aika.fi/wp-content/uploads/2019/10/Espoon-kaupunki_Hackathon_jatkokehityspolut_loppuraportti.pdf"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8" Type="http://schemas.openxmlformats.org/officeDocument/2006/relationships/image" Target="../media/image19.svg"/><Relationship Id="rId13" Type="http://schemas.openxmlformats.org/officeDocument/2006/relationships/image" Target="../media/image12.png"/><Relationship Id="rId18" Type="http://schemas.openxmlformats.org/officeDocument/2006/relationships/image" Target="../media/image27.svg"/><Relationship Id="rId3" Type="http://schemas.openxmlformats.org/officeDocument/2006/relationships/image" Target="../media/image14.png"/><Relationship Id="rId7" Type="http://schemas.openxmlformats.org/officeDocument/2006/relationships/image" Target="../media/image18.png"/><Relationship Id="rId12" Type="http://schemas.openxmlformats.org/officeDocument/2006/relationships/image" Target="../media/image23.svg"/><Relationship Id="rId17" Type="http://schemas.openxmlformats.org/officeDocument/2006/relationships/image" Target="../media/image26.png"/><Relationship Id="rId2" Type="http://schemas.openxmlformats.org/officeDocument/2006/relationships/notesSlide" Target="../notesSlides/notesSlide11.xml"/><Relationship Id="rId16" Type="http://schemas.openxmlformats.org/officeDocument/2006/relationships/image" Target="../media/image25.svg"/><Relationship Id="rId1" Type="http://schemas.openxmlformats.org/officeDocument/2006/relationships/slideLayout" Target="../slideLayouts/slideLayout2.xml"/><Relationship Id="rId6" Type="http://schemas.openxmlformats.org/officeDocument/2006/relationships/image" Target="../media/image17.svg"/><Relationship Id="rId11" Type="http://schemas.openxmlformats.org/officeDocument/2006/relationships/image" Target="../media/image22.png"/><Relationship Id="rId5" Type="http://schemas.openxmlformats.org/officeDocument/2006/relationships/image" Target="../media/image16.png"/><Relationship Id="rId15" Type="http://schemas.openxmlformats.org/officeDocument/2006/relationships/image" Target="../media/image24.png"/><Relationship Id="rId10" Type="http://schemas.openxmlformats.org/officeDocument/2006/relationships/image" Target="../media/image21.svg"/><Relationship Id="rId4" Type="http://schemas.openxmlformats.org/officeDocument/2006/relationships/image" Target="../media/image15.svg"/><Relationship Id="rId9" Type="http://schemas.openxmlformats.org/officeDocument/2006/relationships/image" Target="../media/image20.png"/><Relationship Id="rId14" Type="http://schemas.openxmlformats.org/officeDocument/2006/relationships/image" Target="../media/image13.svg"/></Relationships>
</file>

<file path=ppt/slides/_rels/slide1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31.svg"/><Relationship Id="rId5" Type="http://schemas.openxmlformats.org/officeDocument/2006/relationships/image" Target="../media/image30.png"/><Relationship Id="rId4" Type="http://schemas.openxmlformats.org/officeDocument/2006/relationships/image" Target="../media/image29.svg"/></Relationships>
</file>

<file path=ppt/slides/_rels/slide1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31.svg"/><Relationship Id="rId5" Type="http://schemas.openxmlformats.org/officeDocument/2006/relationships/image" Target="../media/image30.png"/><Relationship Id="rId4" Type="http://schemas.openxmlformats.org/officeDocument/2006/relationships/image" Target="../media/image33.svg"/></Relationships>
</file>

<file path=ppt/slides/_rels/slide19.xml.rels><?xml version="1.0" encoding="UTF-8" standalone="yes"?>
<Relationships xmlns="http://schemas.openxmlformats.org/package/2006/relationships"><Relationship Id="rId8" Type="http://schemas.openxmlformats.org/officeDocument/2006/relationships/image" Target="../media/image39.svg"/><Relationship Id="rId13" Type="http://schemas.openxmlformats.org/officeDocument/2006/relationships/image" Target="../media/image44.png"/><Relationship Id="rId18" Type="http://schemas.openxmlformats.org/officeDocument/2006/relationships/image" Target="../media/image49.svg"/><Relationship Id="rId26" Type="http://schemas.openxmlformats.org/officeDocument/2006/relationships/image" Target="../media/image57.svg"/><Relationship Id="rId3" Type="http://schemas.openxmlformats.org/officeDocument/2006/relationships/image" Target="../media/image34.png"/><Relationship Id="rId21" Type="http://schemas.openxmlformats.org/officeDocument/2006/relationships/image" Target="../media/image52.png"/><Relationship Id="rId34" Type="http://schemas.openxmlformats.org/officeDocument/2006/relationships/image" Target="../media/image65.svg"/><Relationship Id="rId7" Type="http://schemas.openxmlformats.org/officeDocument/2006/relationships/image" Target="../media/image38.png"/><Relationship Id="rId12" Type="http://schemas.openxmlformats.org/officeDocument/2006/relationships/image" Target="../media/image43.svg"/><Relationship Id="rId17" Type="http://schemas.openxmlformats.org/officeDocument/2006/relationships/image" Target="../media/image48.png"/><Relationship Id="rId25" Type="http://schemas.openxmlformats.org/officeDocument/2006/relationships/image" Target="../media/image56.png"/><Relationship Id="rId33" Type="http://schemas.openxmlformats.org/officeDocument/2006/relationships/image" Target="../media/image64.png"/><Relationship Id="rId2" Type="http://schemas.openxmlformats.org/officeDocument/2006/relationships/notesSlide" Target="../notesSlides/notesSlide14.xml"/><Relationship Id="rId16" Type="http://schemas.openxmlformats.org/officeDocument/2006/relationships/image" Target="../media/image47.svg"/><Relationship Id="rId20" Type="http://schemas.openxmlformats.org/officeDocument/2006/relationships/image" Target="../media/image51.svg"/><Relationship Id="rId29" Type="http://schemas.openxmlformats.org/officeDocument/2006/relationships/image" Target="../media/image60.png"/><Relationship Id="rId1" Type="http://schemas.openxmlformats.org/officeDocument/2006/relationships/slideLayout" Target="../slideLayouts/slideLayout2.xml"/><Relationship Id="rId6" Type="http://schemas.openxmlformats.org/officeDocument/2006/relationships/image" Target="../media/image37.svg"/><Relationship Id="rId11" Type="http://schemas.openxmlformats.org/officeDocument/2006/relationships/image" Target="../media/image42.png"/><Relationship Id="rId24" Type="http://schemas.openxmlformats.org/officeDocument/2006/relationships/image" Target="../media/image55.svg"/><Relationship Id="rId32" Type="http://schemas.openxmlformats.org/officeDocument/2006/relationships/image" Target="../media/image63.svg"/><Relationship Id="rId5" Type="http://schemas.openxmlformats.org/officeDocument/2006/relationships/image" Target="../media/image36.png"/><Relationship Id="rId15" Type="http://schemas.openxmlformats.org/officeDocument/2006/relationships/image" Target="../media/image46.png"/><Relationship Id="rId23" Type="http://schemas.openxmlformats.org/officeDocument/2006/relationships/image" Target="../media/image54.png"/><Relationship Id="rId28" Type="http://schemas.openxmlformats.org/officeDocument/2006/relationships/image" Target="../media/image59.svg"/><Relationship Id="rId36" Type="http://schemas.openxmlformats.org/officeDocument/2006/relationships/image" Target="../media/image67.svg"/><Relationship Id="rId10" Type="http://schemas.openxmlformats.org/officeDocument/2006/relationships/image" Target="../media/image41.svg"/><Relationship Id="rId19" Type="http://schemas.openxmlformats.org/officeDocument/2006/relationships/image" Target="../media/image50.png"/><Relationship Id="rId31" Type="http://schemas.openxmlformats.org/officeDocument/2006/relationships/image" Target="../media/image62.png"/><Relationship Id="rId4" Type="http://schemas.openxmlformats.org/officeDocument/2006/relationships/image" Target="../media/image35.svg"/><Relationship Id="rId9" Type="http://schemas.openxmlformats.org/officeDocument/2006/relationships/image" Target="../media/image40.png"/><Relationship Id="rId14" Type="http://schemas.openxmlformats.org/officeDocument/2006/relationships/image" Target="../media/image45.svg"/><Relationship Id="rId22" Type="http://schemas.openxmlformats.org/officeDocument/2006/relationships/image" Target="../media/image53.svg"/><Relationship Id="rId27" Type="http://schemas.openxmlformats.org/officeDocument/2006/relationships/image" Target="../media/image58.png"/><Relationship Id="rId30" Type="http://schemas.openxmlformats.org/officeDocument/2006/relationships/image" Target="../media/image61.svg"/><Relationship Id="rId35" Type="http://schemas.openxmlformats.org/officeDocument/2006/relationships/image" Target="../media/image66.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8" Type="http://schemas.openxmlformats.org/officeDocument/2006/relationships/image" Target="../media/image43.svg"/><Relationship Id="rId13" Type="http://schemas.openxmlformats.org/officeDocument/2006/relationships/image" Target="../media/image70.png"/><Relationship Id="rId18" Type="http://schemas.openxmlformats.org/officeDocument/2006/relationships/image" Target="../media/image75.svg"/><Relationship Id="rId3" Type="http://schemas.openxmlformats.org/officeDocument/2006/relationships/image" Target="../media/image40.png"/><Relationship Id="rId21" Type="http://schemas.openxmlformats.org/officeDocument/2006/relationships/image" Target="../media/image78.png"/><Relationship Id="rId7" Type="http://schemas.openxmlformats.org/officeDocument/2006/relationships/image" Target="../media/image42.png"/><Relationship Id="rId12" Type="http://schemas.openxmlformats.org/officeDocument/2006/relationships/image" Target="../media/image47.svg"/><Relationship Id="rId17" Type="http://schemas.openxmlformats.org/officeDocument/2006/relationships/image" Target="../media/image74.png"/><Relationship Id="rId2" Type="http://schemas.openxmlformats.org/officeDocument/2006/relationships/notesSlide" Target="../notesSlides/notesSlide15.xml"/><Relationship Id="rId16" Type="http://schemas.openxmlformats.org/officeDocument/2006/relationships/image" Target="../media/image73.svg"/><Relationship Id="rId20" Type="http://schemas.openxmlformats.org/officeDocument/2006/relationships/image" Target="../media/image77.svg"/><Relationship Id="rId1" Type="http://schemas.openxmlformats.org/officeDocument/2006/relationships/slideLayout" Target="../slideLayouts/slideLayout2.xml"/><Relationship Id="rId6" Type="http://schemas.openxmlformats.org/officeDocument/2006/relationships/image" Target="../media/image69.svg"/><Relationship Id="rId11" Type="http://schemas.openxmlformats.org/officeDocument/2006/relationships/image" Target="../media/image46.png"/><Relationship Id="rId5" Type="http://schemas.openxmlformats.org/officeDocument/2006/relationships/image" Target="../media/image68.png"/><Relationship Id="rId15" Type="http://schemas.openxmlformats.org/officeDocument/2006/relationships/image" Target="../media/image72.png"/><Relationship Id="rId10" Type="http://schemas.openxmlformats.org/officeDocument/2006/relationships/image" Target="../media/image45.svg"/><Relationship Id="rId19" Type="http://schemas.openxmlformats.org/officeDocument/2006/relationships/image" Target="../media/image76.png"/><Relationship Id="rId4" Type="http://schemas.openxmlformats.org/officeDocument/2006/relationships/image" Target="../media/image41.svg"/><Relationship Id="rId9" Type="http://schemas.openxmlformats.org/officeDocument/2006/relationships/image" Target="../media/image44.png"/><Relationship Id="rId14" Type="http://schemas.openxmlformats.org/officeDocument/2006/relationships/image" Target="../media/image71.svg"/><Relationship Id="rId22" Type="http://schemas.openxmlformats.org/officeDocument/2006/relationships/image" Target="../media/image79.svg"/></Relationships>
</file>

<file path=ppt/slides/_rels/slide23.xml.rels><?xml version="1.0" encoding="UTF-8" standalone="yes"?>
<Relationships xmlns="http://schemas.openxmlformats.org/package/2006/relationships"><Relationship Id="rId8" Type="http://schemas.openxmlformats.org/officeDocument/2006/relationships/image" Target="../media/image81.svg"/><Relationship Id="rId13" Type="http://schemas.openxmlformats.org/officeDocument/2006/relationships/image" Target="../media/image86.png"/><Relationship Id="rId18" Type="http://schemas.openxmlformats.org/officeDocument/2006/relationships/image" Target="../media/image88.png"/><Relationship Id="rId3" Type="http://schemas.openxmlformats.org/officeDocument/2006/relationships/image" Target="../media/image40.png"/><Relationship Id="rId7" Type="http://schemas.openxmlformats.org/officeDocument/2006/relationships/image" Target="../media/image80.png"/><Relationship Id="rId12" Type="http://schemas.openxmlformats.org/officeDocument/2006/relationships/image" Target="../media/image85.svg"/><Relationship Id="rId17" Type="http://schemas.openxmlformats.org/officeDocument/2006/relationships/hyperlink" Target="https://www.espoo.fi/fi-FI/Tyo_ja_yrittaminen/Business_Espoo_yrityspalvelut/Tavoitteena_kasvu/Kaupunki_kumppanina/Espoon_kaupungin_hankinnat" TargetMode="External"/><Relationship Id="rId2" Type="http://schemas.openxmlformats.org/officeDocument/2006/relationships/notesSlide" Target="../notesSlides/notesSlide16.xml"/><Relationship Id="rId16" Type="http://schemas.openxmlformats.org/officeDocument/2006/relationships/hyperlink" Target="https://www.hankintailmoitukset.fi/fi/" TargetMode="External"/><Relationship Id="rId1" Type="http://schemas.openxmlformats.org/officeDocument/2006/relationships/slideLayout" Target="../slideLayouts/slideLayout2.xml"/><Relationship Id="rId6" Type="http://schemas.openxmlformats.org/officeDocument/2006/relationships/image" Target="../media/image43.svg"/><Relationship Id="rId11" Type="http://schemas.openxmlformats.org/officeDocument/2006/relationships/image" Target="../media/image84.png"/><Relationship Id="rId5" Type="http://schemas.openxmlformats.org/officeDocument/2006/relationships/image" Target="../media/image42.png"/><Relationship Id="rId15" Type="http://schemas.openxmlformats.org/officeDocument/2006/relationships/slide" Target="slide8.xml"/><Relationship Id="rId10" Type="http://schemas.openxmlformats.org/officeDocument/2006/relationships/image" Target="../media/image83.svg"/><Relationship Id="rId19" Type="http://schemas.openxmlformats.org/officeDocument/2006/relationships/image" Target="../media/image89.svg"/><Relationship Id="rId4" Type="http://schemas.openxmlformats.org/officeDocument/2006/relationships/image" Target="../media/image41.svg"/><Relationship Id="rId9" Type="http://schemas.openxmlformats.org/officeDocument/2006/relationships/image" Target="../media/image82.png"/><Relationship Id="rId14" Type="http://schemas.openxmlformats.org/officeDocument/2006/relationships/image" Target="../media/image87.svg"/></Relationships>
</file>

<file path=ppt/slides/_rels/slide24.xml.rels><?xml version="1.0" encoding="UTF-8" standalone="yes"?>
<Relationships xmlns="http://schemas.openxmlformats.org/package/2006/relationships"><Relationship Id="rId8" Type="http://schemas.openxmlformats.org/officeDocument/2006/relationships/image" Target="../media/image93.svg"/><Relationship Id="rId13" Type="http://schemas.openxmlformats.org/officeDocument/2006/relationships/slide" Target="slide28.xml"/><Relationship Id="rId3" Type="http://schemas.openxmlformats.org/officeDocument/2006/relationships/image" Target="../media/image40.png"/><Relationship Id="rId7" Type="http://schemas.openxmlformats.org/officeDocument/2006/relationships/image" Target="../media/image92.png"/><Relationship Id="rId12" Type="http://schemas.openxmlformats.org/officeDocument/2006/relationships/slide" Target="slide30.xml"/><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91.svg"/><Relationship Id="rId11" Type="http://schemas.openxmlformats.org/officeDocument/2006/relationships/image" Target="../media/image95.svg"/><Relationship Id="rId5" Type="http://schemas.openxmlformats.org/officeDocument/2006/relationships/image" Target="../media/image90.png"/><Relationship Id="rId10" Type="http://schemas.openxmlformats.org/officeDocument/2006/relationships/image" Target="../media/image94.png"/><Relationship Id="rId4" Type="http://schemas.openxmlformats.org/officeDocument/2006/relationships/image" Target="../media/image41.svg"/><Relationship Id="rId9" Type="http://schemas.openxmlformats.org/officeDocument/2006/relationships/hyperlink" Target="https://6aika.fi/wp-content/uploads/2019/10/Espoon-kaupunki_Hackathon_jatkokehityspolut_loppuraportti.pdf" TargetMode="Externa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27.xml.rels><?xml version="1.0" encoding="UTF-8" standalone="yes"?>
<Relationships xmlns="http://schemas.openxmlformats.org/package/2006/relationships"><Relationship Id="rId8" Type="http://schemas.openxmlformats.org/officeDocument/2006/relationships/image" Target="../media/image98.png"/><Relationship Id="rId3" Type="http://schemas.openxmlformats.org/officeDocument/2006/relationships/image" Target="../media/image55.svg"/><Relationship Id="rId7" Type="http://schemas.openxmlformats.org/officeDocument/2006/relationships/image" Target="../media/image65.svg"/><Relationship Id="rId2" Type="http://schemas.openxmlformats.org/officeDocument/2006/relationships/image" Target="../media/image54.png"/><Relationship Id="rId1" Type="http://schemas.openxmlformats.org/officeDocument/2006/relationships/slideLayout" Target="../slideLayouts/slideLayout2.xml"/><Relationship Id="rId6" Type="http://schemas.openxmlformats.org/officeDocument/2006/relationships/image" Target="../media/image64.png"/><Relationship Id="rId11" Type="http://schemas.openxmlformats.org/officeDocument/2006/relationships/image" Target="../media/image101.svg"/><Relationship Id="rId5" Type="http://schemas.openxmlformats.org/officeDocument/2006/relationships/image" Target="../media/image97.svg"/><Relationship Id="rId10" Type="http://schemas.openxmlformats.org/officeDocument/2006/relationships/image" Target="../media/image100.png"/><Relationship Id="rId4" Type="http://schemas.openxmlformats.org/officeDocument/2006/relationships/image" Target="../media/image96.png"/><Relationship Id="rId9" Type="http://schemas.openxmlformats.org/officeDocument/2006/relationships/image" Target="../media/image99.svg"/></Relationships>
</file>

<file path=ppt/slides/_rels/slide28.xml.rels><?xml version="1.0" encoding="UTF-8" standalone="yes"?>
<Relationships xmlns="http://schemas.openxmlformats.org/package/2006/relationships"><Relationship Id="rId8" Type="http://schemas.openxmlformats.org/officeDocument/2006/relationships/image" Target="../media/image19.svg"/><Relationship Id="rId13" Type="http://schemas.openxmlformats.org/officeDocument/2006/relationships/hyperlink" Target="https://www.businessespoo.com/fi-FI" TargetMode="External"/><Relationship Id="rId18" Type="http://schemas.openxmlformats.org/officeDocument/2006/relationships/hyperlink" Target="https://www.businessespoo.com/fi-FI/Kansainvalistyminen" TargetMode="External"/><Relationship Id="rId3" Type="http://schemas.openxmlformats.org/officeDocument/2006/relationships/image" Target="../media/image54.png"/><Relationship Id="rId21" Type="http://schemas.openxmlformats.org/officeDocument/2006/relationships/image" Target="../media/image111.svg"/><Relationship Id="rId7" Type="http://schemas.openxmlformats.org/officeDocument/2006/relationships/image" Target="../media/image18.png"/><Relationship Id="rId12" Type="http://schemas.openxmlformats.org/officeDocument/2006/relationships/image" Target="../media/image107.svg"/><Relationship Id="rId17" Type="http://schemas.openxmlformats.org/officeDocument/2006/relationships/hyperlink" Target="https://www.businessespoo.com/fi-FI/Tavoitteena_kasvu" TargetMode="External"/><Relationship Id="rId2" Type="http://schemas.openxmlformats.org/officeDocument/2006/relationships/notesSlide" Target="../notesSlides/notesSlide18.xml"/><Relationship Id="rId16" Type="http://schemas.openxmlformats.org/officeDocument/2006/relationships/hyperlink" Target="https://www.businessespoo.com/fi-FI/Ideasta_yrittajaksi" TargetMode="External"/><Relationship Id="rId20" Type="http://schemas.openxmlformats.org/officeDocument/2006/relationships/image" Target="../media/image110.png"/><Relationship Id="rId1" Type="http://schemas.openxmlformats.org/officeDocument/2006/relationships/slideLayout" Target="../slideLayouts/slideLayout2.xml"/><Relationship Id="rId6" Type="http://schemas.openxmlformats.org/officeDocument/2006/relationships/image" Target="../media/image103.svg"/><Relationship Id="rId11" Type="http://schemas.openxmlformats.org/officeDocument/2006/relationships/image" Target="../media/image106.png"/><Relationship Id="rId5" Type="http://schemas.openxmlformats.org/officeDocument/2006/relationships/image" Target="../media/image102.png"/><Relationship Id="rId15" Type="http://schemas.openxmlformats.org/officeDocument/2006/relationships/image" Target="../media/image109.svg"/><Relationship Id="rId23" Type="http://schemas.openxmlformats.org/officeDocument/2006/relationships/hyperlink" Target="https://www.businessespoo.com/fi-FI/Ohjeita_muutostilanteisiin" TargetMode="External"/><Relationship Id="rId10" Type="http://schemas.openxmlformats.org/officeDocument/2006/relationships/image" Target="../media/image105.svg"/><Relationship Id="rId19" Type="http://schemas.openxmlformats.org/officeDocument/2006/relationships/hyperlink" Target="https://www.businessespoo.com/fi-FI/Osaamisen_kehittaminen" TargetMode="External"/><Relationship Id="rId4" Type="http://schemas.openxmlformats.org/officeDocument/2006/relationships/image" Target="../media/image55.svg"/><Relationship Id="rId9" Type="http://schemas.openxmlformats.org/officeDocument/2006/relationships/image" Target="../media/image104.png"/><Relationship Id="rId14" Type="http://schemas.openxmlformats.org/officeDocument/2006/relationships/image" Target="../media/image108.png"/><Relationship Id="rId22" Type="http://schemas.openxmlformats.org/officeDocument/2006/relationships/hyperlink" Target="https://www.businessespoo.com/fi-FI/Apua_rekrytointiin" TargetMode="External"/></Relationships>
</file>

<file path=ppt/slides/_rels/slide29.xml.rels><?xml version="1.0" encoding="UTF-8" standalone="yes"?>
<Relationships xmlns="http://schemas.openxmlformats.org/package/2006/relationships"><Relationship Id="rId8" Type="http://schemas.openxmlformats.org/officeDocument/2006/relationships/image" Target="../media/image19.svg"/><Relationship Id="rId13" Type="http://schemas.openxmlformats.org/officeDocument/2006/relationships/hyperlink" Target="https://www.finnvera.fi/" TargetMode="External"/><Relationship Id="rId3" Type="http://schemas.openxmlformats.org/officeDocument/2006/relationships/image" Target="../media/image54.png"/><Relationship Id="rId7" Type="http://schemas.openxmlformats.org/officeDocument/2006/relationships/image" Target="../media/image18.png"/><Relationship Id="rId12" Type="http://schemas.openxmlformats.org/officeDocument/2006/relationships/hyperlink" Target="https://www.businessfinland.fi/" TargetMode="External"/><Relationship Id="rId2" Type="http://schemas.openxmlformats.org/officeDocument/2006/relationships/notesSlide" Target="../notesSlides/notesSlide19.xml"/><Relationship Id="rId16" Type="http://schemas.openxmlformats.org/officeDocument/2006/relationships/hyperlink" Target="https://paaomasijoittajat.fi/" TargetMode="External"/><Relationship Id="rId1" Type="http://schemas.openxmlformats.org/officeDocument/2006/relationships/slideLayout" Target="../slideLayouts/slideLayout2.xml"/><Relationship Id="rId6" Type="http://schemas.openxmlformats.org/officeDocument/2006/relationships/image" Target="../media/image103.svg"/><Relationship Id="rId11" Type="http://schemas.openxmlformats.org/officeDocument/2006/relationships/image" Target="../media/image113.svg"/><Relationship Id="rId5" Type="http://schemas.openxmlformats.org/officeDocument/2006/relationships/image" Target="../media/image102.png"/><Relationship Id="rId15" Type="http://schemas.openxmlformats.org/officeDocument/2006/relationships/hyperlink" Target="https://fiban.org/" TargetMode="External"/><Relationship Id="rId10" Type="http://schemas.openxmlformats.org/officeDocument/2006/relationships/image" Target="../media/image112.png"/><Relationship Id="rId4" Type="http://schemas.openxmlformats.org/officeDocument/2006/relationships/image" Target="../media/image55.svg"/><Relationship Id="rId9" Type="http://schemas.openxmlformats.org/officeDocument/2006/relationships/hyperlink" Target="https://www.businessespoo.com/fi-FI/Ideasta_yrittajaksi" TargetMode="External"/><Relationship Id="rId14" Type="http://schemas.openxmlformats.org/officeDocument/2006/relationships/hyperlink" Target="https://www.sitra.fi/aiheet/rahoitus-hankkeisiin/" TargetMode="External"/></Relationships>
</file>

<file path=ppt/slides/_rels/slide30.xml.rels><?xml version="1.0" encoding="UTF-8" standalone="yes"?>
<Relationships xmlns="http://schemas.openxmlformats.org/package/2006/relationships"><Relationship Id="rId8" Type="http://schemas.openxmlformats.org/officeDocument/2006/relationships/hyperlink" Target="https://www.businessfinland.fi/suomalaisille-asiakkaille/etusivu" TargetMode="External"/><Relationship Id="rId13" Type="http://schemas.openxmlformats.org/officeDocument/2006/relationships/hyperlink" Target="https://www.kiuas.com/start" TargetMode="External"/><Relationship Id="rId18" Type="http://schemas.openxmlformats.org/officeDocument/2006/relationships/hyperlink" Target="https://www.aalto.fi/fi" TargetMode="External"/><Relationship Id="rId26" Type="http://schemas.openxmlformats.org/officeDocument/2006/relationships/hyperlink" Target="http://businessvantaa.fi/" TargetMode="External"/><Relationship Id="rId3" Type="http://schemas.openxmlformats.org/officeDocument/2006/relationships/image" Target="../media/image54.png"/><Relationship Id="rId21" Type="http://schemas.openxmlformats.org/officeDocument/2006/relationships/hyperlink" Target="https://smarttampere.fi/" TargetMode="External"/><Relationship Id="rId7" Type="http://schemas.openxmlformats.org/officeDocument/2006/relationships/hyperlink" Target="https://www.team-finland.fi/" TargetMode="External"/><Relationship Id="rId12" Type="http://schemas.openxmlformats.org/officeDocument/2006/relationships/hyperlink" Target="https://www.kiuas.com/" TargetMode="External"/><Relationship Id="rId17" Type="http://schemas.openxmlformats.org/officeDocument/2006/relationships/hyperlink" Target="https://esabic.fi/" TargetMode="External"/><Relationship Id="rId25" Type="http://schemas.openxmlformats.org/officeDocument/2006/relationships/hyperlink" Target="https://www.businessoulu.com/fi/palvelut-yrityksille/innovaatiopalvelut.html" TargetMode="External"/><Relationship Id="rId2" Type="http://schemas.openxmlformats.org/officeDocument/2006/relationships/notesSlide" Target="../notesSlides/notesSlide20.xml"/><Relationship Id="rId16" Type="http://schemas.openxmlformats.org/officeDocument/2006/relationships/hyperlink" Target="https://innovation.aalto.fi/" TargetMode="External"/><Relationship Id="rId20" Type="http://schemas.openxmlformats.org/officeDocument/2006/relationships/hyperlink" Target="https://www.laurea.fi/" TargetMode="External"/><Relationship Id="rId29" Type="http://schemas.openxmlformats.org/officeDocument/2006/relationships/hyperlink" Target="https://fcai.fi/" TargetMode="External"/><Relationship Id="rId1" Type="http://schemas.openxmlformats.org/officeDocument/2006/relationships/slideLayout" Target="../slideLayouts/slideLayout57.xml"/><Relationship Id="rId6" Type="http://schemas.openxmlformats.org/officeDocument/2006/relationships/image" Target="../media/image115.svg"/><Relationship Id="rId11" Type="http://schemas.openxmlformats.org/officeDocument/2006/relationships/hyperlink" Target="https://een.ec.europa.eu/" TargetMode="External"/><Relationship Id="rId24" Type="http://schemas.openxmlformats.org/officeDocument/2006/relationships/hyperlink" Target="https://testbed.helsinki/" TargetMode="External"/><Relationship Id="rId5" Type="http://schemas.openxmlformats.org/officeDocument/2006/relationships/image" Target="../media/image114.png"/><Relationship Id="rId15" Type="http://schemas.openxmlformats.org/officeDocument/2006/relationships/hyperlink" Target="https://startupcenter.aalto.fi/" TargetMode="External"/><Relationship Id="rId23" Type="http://schemas.openxmlformats.org/officeDocument/2006/relationships/hyperlink" Target="https://forumvirium.fi/" TargetMode="External"/><Relationship Id="rId28" Type="http://schemas.openxmlformats.org/officeDocument/2006/relationships/hyperlink" Target="https://www.espoo.fi/fi-FI" TargetMode="External"/><Relationship Id="rId10" Type="http://schemas.openxmlformats.org/officeDocument/2006/relationships/hyperlink" Target="https://kauppakamari.fi/yhteystiedot/kauppakamarit/" TargetMode="External"/><Relationship Id="rId19" Type="http://schemas.openxmlformats.org/officeDocument/2006/relationships/hyperlink" Target="https://www.vttresearch.com/fi" TargetMode="External"/><Relationship Id="rId4" Type="http://schemas.openxmlformats.org/officeDocument/2006/relationships/image" Target="../media/image55.svg"/><Relationship Id="rId9" Type="http://schemas.openxmlformats.org/officeDocument/2006/relationships/hyperlink" Target="https://www.helsinkibusinesshub.fi/" TargetMode="External"/><Relationship Id="rId14" Type="http://schemas.openxmlformats.org/officeDocument/2006/relationships/hyperlink" Target="https://www.kiuas.com/accelerator" TargetMode="External"/><Relationship Id="rId22" Type="http://schemas.openxmlformats.org/officeDocument/2006/relationships/hyperlink" Target="https://turkubusinessregion.com/kehitysyhtio/" TargetMode="External"/><Relationship Id="rId27" Type="http://schemas.openxmlformats.org/officeDocument/2006/relationships/hyperlink" Target="https://smartotaniemi.fi/" TargetMode="Externa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6.xml"/></Relationships>
</file>

<file path=ppt/slides/_rels/slide32.xml.rels><?xml version="1.0" encoding="UTF-8" standalone="yes"?>
<Relationships xmlns="http://schemas.openxmlformats.org/package/2006/relationships"><Relationship Id="rId8" Type="http://schemas.openxmlformats.org/officeDocument/2006/relationships/image" Target="../media/image120.png"/><Relationship Id="rId13" Type="http://schemas.openxmlformats.org/officeDocument/2006/relationships/hyperlink" Target="https://www.laatukeskus.fi/palvelut/kilpailut-tunnustukset/qia.html" TargetMode="External"/><Relationship Id="rId18" Type="http://schemas.openxmlformats.org/officeDocument/2006/relationships/image" Target="../media/image128.png"/><Relationship Id="rId26" Type="http://schemas.openxmlformats.org/officeDocument/2006/relationships/image" Target="../media/image136.png"/><Relationship Id="rId3" Type="http://schemas.openxmlformats.org/officeDocument/2006/relationships/image" Target="../media/image117.svg"/><Relationship Id="rId21" Type="http://schemas.openxmlformats.org/officeDocument/2006/relationships/image" Target="../media/image131.svg"/><Relationship Id="rId34" Type="http://schemas.openxmlformats.org/officeDocument/2006/relationships/image" Target="../media/image16.png"/><Relationship Id="rId7" Type="http://schemas.openxmlformats.org/officeDocument/2006/relationships/image" Target="../media/image119.svg"/><Relationship Id="rId12" Type="http://schemas.openxmlformats.org/officeDocument/2006/relationships/hyperlink" Target="https://www.laatukeskus.fi/palvelut/kilpailut-tunnustukset/suomen-laatupalkinto.html" TargetMode="External"/><Relationship Id="rId17" Type="http://schemas.openxmlformats.org/officeDocument/2006/relationships/image" Target="../media/image127.svg"/><Relationship Id="rId25" Type="http://schemas.openxmlformats.org/officeDocument/2006/relationships/image" Target="../media/image135.svg"/><Relationship Id="rId33" Type="http://schemas.openxmlformats.org/officeDocument/2006/relationships/image" Target="../media/image143.svg"/><Relationship Id="rId2" Type="http://schemas.openxmlformats.org/officeDocument/2006/relationships/image" Target="../media/image116.png"/><Relationship Id="rId16" Type="http://schemas.openxmlformats.org/officeDocument/2006/relationships/image" Target="../media/image126.png"/><Relationship Id="rId20" Type="http://schemas.openxmlformats.org/officeDocument/2006/relationships/image" Target="../media/image130.png"/><Relationship Id="rId29" Type="http://schemas.openxmlformats.org/officeDocument/2006/relationships/image" Target="../media/image139.svg"/><Relationship Id="rId1" Type="http://schemas.openxmlformats.org/officeDocument/2006/relationships/slideLayout" Target="../slideLayouts/slideLayout2.xml"/><Relationship Id="rId6" Type="http://schemas.openxmlformats.org/officeDocument/2006/relationships/image" Target="../media/image118.png"/><Relationship Id="rId11" Type="http://schemas.openxmlformats.org/officeDocument/2006/relationships/image" Target="../media/image123.svg"/><Relationship Id="rId24" Type="http://schemas.openxmlformats.org/officeDocument/2006/relationships/image" Target="../media/image134.png"/><Relationship Id="rId32" Type="http://schemas.openxmlformats.org/officeDocument/2006/relationships/image" Target="../media/image142.png"/><Relationship Id="rId37" Type="http://schemas.openxmlformats.org/officeDocument/2006/relationships/image" Target="../media/image145.svg"/><Relationship Id="rId5" Type="http://schemas.openxmlformats.org/officeDocument/2006/relationships/image" Target="../media/image55.svg"/><Relationship Id="rId15" Type="http://schemas.openxmlformats.org/officeDocument/2006/relationships/image" Target="../media/image125.svg"/><Relationship Id="rId23" Type="http://schemas.openxmlformats.org/officeDocument/2006/relationships/image" Target="../media/image133.svg"/><Relationship Id="rId28" Type="http://schemas.openxmlformats.org/officeDocument/2006/relationships/image" Target="../media/image138.png"/><Relationship Id="rId36" Type="http://schemas.openxmlformats.org/officeDocument/2006/relationships/image" Target="../media/image144.png"/><Relationship Id="rId10" Type="http://schemas.openxmlformats.org/officeDocument/2006/relationships/image" Target="../media/image122.png"/><Relationship Id="rId19" Type="http://schemas.openxmlformats.org/officeDocument/2006/relationships/image" Target="../media/image129.svg"/><Relationship Id="rId31" Type="http://schemas.openxmlformats.org/officeDocument/2006/relationships/image" Target="../media/image141.svg"/><Relationship Id="rId4" Type="http://schemas.openxmlformats.org/officeDocument/2006/relationships/image" Target="../media/image54.png"/><Relationship Id="rId9" Type="http://schemas.openxmlformats.org/officeDocument/2006/relationships/image" Target="../media/image121.svg"/><Relationship Id="rId14" Type="http://schemas.openxmlformats.org/officeDocument/2006/relationships/image" Target="../media/image124.png"/><Relationship Id="rId22" Type="http://schemas.openxmlformats.org/officeDocument/2006/relationships/image" Target="../media/image132.png"/><Relationship Id="rId27" Type="http://schemas.openxmlformats.org/officeDocument/2006/relationships/image" Target="../media/image137.svg"/><Relationship Id="rId30" Type="http://schemas.openxmlformats.org/officeDocument/2006/relationships/image" Target="../media/image140.png"/><Relationship Id="rId35" Type="http://schemas.openxmlformats.org/officeDocument/2006/relationships/image" Target="../media/image17.svg"/></Relationships>
</file>

<file path=ppt/slides/_rels/slide33.xml.rels><?xml version="1.0" encoding="UTF-8" standalone="yes"?>
<Relationships xmlns="http://schemas.openxmlformats.org/package/2006/relationships"><Relationship Id="rId8" Type="http://schemas.openxmlformats.org/officeDocument/2006/relationships/image" Target="../media/image151.svg"/><Relationship Id="rId13" Type="http://schemas.openxmlformats.org/officeDocument/2006/relationships/image" Target="../media/image152.png"/><Relationship Id="rId18" Type="http://schemas.openxmlformats.org/officeDocument/2006/relationships/image" Target="../media/image137.svg"/><Relationship Id="rId3" Type="http://schemas.openxmlformats.org/officeDocument/2006/relationships/image" Target="../media/image146.png"/><Relationship Id="rId7" Type="http://schemas.openxmlformats.org/officeDocument/2006/relationships/image" Target="../media/image150.png"/><Relationship Id="rId12" Type="http://schemas.openxmlformats.org/officeDocument/2006/relationships/image" Target="../media/image129.svg"/><Relationship Id="rId17" Type="http://schemas.openxmlformats.org/officeDocument/2006/relationships/image" Target="../media/image136.png"/><Relationship Id="rId2" Type="http://schemas.openxmlformats.org/officeDocument/2006/relationships/notesSlide" Target="../notesSlides/notesSlide21.xml"/><Relationship Id="rId16" Type="http://schemas.openxmlformats.org/officeDocument/2006/relationships/hyperlink" Target="https://www.businessfinland.fi/suomalaisille-asiakkaille/etusivu" TargetMode="External"/><Relationship Id="rId20" Type="http://schemas.openxmlformats.org/officeDocument/2006/relationships/image" Target="../media/image17.svg"/><Relationship Id="rId1" Type="http://schemas.openxmlformats.org/officeDocument/2006/relationships/slideLayout" Target="../slideLayouts/slideLayout2.xml"/><Relationship Id="rId6" Type="http://schemas.openxmlformats.org/officeDocument/2006/relationships/image" Target="../media/image149.svg"/><Relationship Id="rId11" Type="http://schemas.openxmlformats.org/officeDocument/2006/relationships/image" Target="../media/image128.png"/><Relationship Id="rId5" Type="http://schemas.openxmlformats.org/officeDocument/2006/relationships/image" Target="../media/image148.png"/><Relationship Id="rId15" Type="http://schemas.openxmlformats.org/officeDocument/2006/relationships/hyperlink" Target="https://www.businessespoo.com/fi-FI" TargetMode="External"/><Relationship Id="rId10" Type="http://schemas.openxmlformats.org/officeDocument/2006/relationships/image" Target="../media/image127.svg"/><Relationship Id="rId19" Type="http://schemas.openxmlformats.org/officeDocument/2006/relationships/image" Target="../media/image16.png"/><Relationship Id="rId4" Type="http://schemas.openxmlformats.org/officeDocument/2006/relationships/image" Target="../media/image147.svg"/><Relationship Id="rId9" Type="http://schemas.openxmlformats.org/officeDocument/2006/relationships/image" Target="../media/image126.png"/><Relationship Id="rId14" Type="http://schemas.openxmlformats.org/officeDocument/2006/relationships/image" Target="../media/image153.svg"/></Relationships>
</file>

<file path=ppt/slides/_rels/slide34.xml.rels><?xml version="1.0" encoding="UTF-8" standalone="yes"?>
<Relationships xmlns="http://schemas.openxmlformats.org/package/2006/relationships"><Relationship Id="rId8" Type="http://schemas.openxmlformats.org/officeDocument/2006/relationships/image" Target="../media/image155.svg"/><Relationship Id="rId13" Type="http://schemas.openxmlformats.org/officeDocument/2006/relationships/image" Target="../media/image128.png"/><Relationship Id="rId18" Type="http://schemas.openxmlformats.org/officeDocument/2006/relationships/image" Target="../media/image161.svg"/><Relationship Id="rId3" Type="http://schemas.openxmlformats.org/officeDocument/2006/relationships/image" Target="../media/image146.png"/><Relationship Id="rId7" Type="http://schemas.openxmlformats.org/officeDocument/2006/relationships/image" Target="../media/image154.png"/><Relationship Id="rId12" Type="http://schemas.openxmlformats.org/officeDocument/2006/relationships/image" Target="../media/image157.svg"/><Relationship Id="rId17" Type="http://schemas.openxmlformats.org/officeDocument/2006/relationships/image" Target="../media/image160.png"/><Relationship Id="rId2" Type="http://schemas.openxmlformats.org/officeDocument/2006/relationships/notesSlide" Target="../notesSlides/notesSlide22.xml"/><Relationship Id="rId16" Type="http://schemas.openxmlformats.org/officeDocument/2006/relationships/image" Target="../media/image159.svg"/><Relationship Id="rId20" Type="http://schemas.openxmlformats.org/officeDocument/2006/relationships/image" Target="../media/image17.svg"/><Relationship Id="rId1" Type="http://schemas.openxmlformats.org/officeDocument/2006/relationships/slideLayout" Target="../slideLayouts/slideLayout2.xml"/><Relationship Id="rId6" Type="http://schemas.openxmlformats.org/officeDocument/2006/relationships/image" Target="../media/image149.svg"/><Relationship Id="rId11" Type="http://schemas.openxmlformats.org/officeDocument/2006/relationships/image" Target="../media/image156.png"/><Relationship Id="rId5" Type="http://schemas.openxmlformats.org/officeDocument/2006/relationships/image" Target="../media/image148.png"/><Relationship Id="rId15" Type="http://schemas.openxmlformats.org/officeDocument/2006/relationships/image" Target="../media/image158.png"/><Relationship Id="rId10" Type="http://schemas.openxmlformats.org/officeDocument/2006/relationships/image" Target="../media/image151.svg"/><Relationship Id="rId19" Type="http://schemas.openxmlformats.org/officeDocument/2006/relationships/image" Target="../media/image16.png"/><Relationship Id="rId4" Type="http://schemas.openxmlformats.org/officeDocument/2006/relationships/image" Target="../media/image147.svg"/><Relationship Id="rId9" Type="http://schemas.openxmlformats.org/officeDocument/2006/relationships/image" Target="../media/image150.png"/><Relationship Id="rId14" Type="http://schemas.openxmlformats.org/officeDocument/2006/relationships/image" Target="../media/image129.svg"/></Relationships>
</file>

<file path=ppt/slides/_rels/slide35.xml.rels><?xml version="1.0" encoding="UTF-8" standalone="yes"?>
<Relationships xmlns="http://schemas.openxmlformats.org/package/2006/relationships"><Relationship Id="rId8" Type="http://schemas.openxmlformats.org/officeDocument/2006/relationships/image" Target="../media/image163.svg"/><Relationship Id="rId13" Type="http://schemas.openxmlformats.org/officeDocument/2006/relationships/image" Target="../media/image164.png"/><Relationship Id="rId18" Type="http://schemas.openxmlformats.org/officeDocument/2006/relationships/image" Target="../media/image127.svg"/><Relationship Id="rId3" Type="http://schemas.openxmlformats.org/officeDocument/2006/relationships/image" Target="../media/image116.png"/><Relationship Id="rId21" Type="http://schemas.openxmlformats.org/officeDocument/2006/relationships/image" Target="../media/image158.png"/><Relationship Id="rId7" Type="http://schemas.openxmlformats.org/officeDocument/2006/relationships/image" Target="../media/image162.png"/><Relationship Id="rId12" Type="http://schemas.openxmlformats.org/officeDocument/2006/relationships/hyperlink" Target="https://www.laatukeskus.fi/palvelut/kilpailut-tunnustukset/qia.html" TargetMode="External"/><Relationship Id="rId17" Type="http://schemas.openxmlformats.org/officeDocument/2006/relationships/image" Target="../media/image126.png"/><Relationship Id="rId2" Type="http://schemas.openxmlformats.org/officeDocument/2006/relationships/notesSlide" Target="../notesSlides/notesSlide23.xml"/><Relationship Id="rId16" Type="http://schemas.openxmlformats.org/officeDocument/2006/relationships/image" Target="../media/image17.svg"/><Relationship Id="rId20" Type="http://schemas.openxmlformats.org/officeDocument/2006/relationships/image" Target="../media/image129.svg"/><Relationship Id="rId1" Type="http://schemas.openxmlformats.org/officeDocument/2006/relationships/slideLayout" Target="../slideLayouts/slideLayout2.xml"/><Relationship Id="rId6" Type="http://schemas.openxmlformats.org/officeDocument/2006/relationships/image" Target="../media/image55.svg"/><Relationship Id="rId11" Type="http://schemas.openxmlformats.org/officeDocument/2006/relationships/hyperlink" Target="https://www.laatukeskus.fi/palvelut/kilpailut-tunnustukset/suomen-laatupalkinto.html" TargetMode="External"/><Relationship Id="rId24" Type="http://schemas.openxmlformats.org/officeDocument/2006/relationships/image" Target="../media/image151.svg"/><Relationship Id="rId5" Type="http://schemas.openxmlformats.org/officeDocument/2006/relationships/image" Target="../media/image54.png"/><Relationship Id="rId15" Type="http://schemas.openxmlformats.org/officeDocument/2006/relationships/image" Target="../media/image16.png"/><Relationship Id="rId23" Type="http://schemas.openxmlformats.org/officeDocument/2006/relationships/image" Target="../media/image150.png"/><Relationship Id="rId10" Type="http://schemas.openxmlformats.org/officeDocument/2006/relationships/image" Target="../media/image97.svg"/><Relationship Id="rId19" Type="http://schemas.openxmlformats.org/officeDocument/2006/relationships/image" Target="../media/image128.png"/><Relationship Id="rId4" Type="http://schemas.openxmlformats.org/officeDocument/2006/relationships/image" Target="../media/image117.svg"/><Relationship Id="rId9" Type="http://schemas.openxmlformats.org/officeDocument/2006/relationships/image" Target="../media/image96.png"/><Relationship Id="rId14" Type="http://schemas.openxmlformats.org/officeDocument/2006/relationships/image" Target="../media/image165.svg"/><Relationship Id="rId22" Type="http://schemas.openxmlformats.org/officeDocument/2006/relationships/image" Target="../media/image159.svg"/></Relationships>
</file>

<file path=ppt/slides/_rels/slide36.xml.rels><?xml version="1.0" encoding="UTF-8" standalone="yes"?>
<Relationships xmlns="http://schemas.openxmlformats.org/package/2006/relationships"><Relationship Id="rId3" Type="http://schemas.openxmlformats.org/officeDocument/2006/relationships/hyperlink" Target="mailto:marianne.julkunen@espoo.fi" TargetMode="External"/><Relationship Id="rId2" Type="http://schemas.openxmlformats.org/officeDocument/2006/relationships/hyperlink" Target="mailto:katja.m.hagman@espoo.fi" TargetMode="External"/><Relationship Id="rId1" Type="http://schemas.openxmlformats.org/officeDocument/2006/relationships/slideLayout" Target="../slideLayouts/slideLayout59.xml"/><Relationship Id="rId4" Type="http://schemas.openxmlformats.org/officeDocument/2006/relationships/hyperlink" Target="mailto:heli.hiden@espoo.fi" TargetMode="Externa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5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5" name="Tekstin paikkamerkki 7">
            <a:extLst>
              <a:ext uri="{FF2B5EF4-FFF2-40B4-BE49-F238E27FC236}">
                <a16:creationId xmlns:a16="http://schemas.microsoft.com/office/drawing/2014/main" id="{0F0F181E-9738-4E89-9D30-B3CF259A8874}"/>
              </a:ext>
            </a:extLst>
          </p:cNvPr>
          <p:cNvSpPr txBox="1">
            <a:spLocks noGrp="1"/>
          </p:cNvSpPr>
          <p:nvPr>
            <p:ph type="title" idx="4294967295"/>
          </p:nvPr>
        </p:nvSpPr>
        <p:spPr>
          <a:xfrm>
            <a:off x="1096214" y="1042344"/>
            <a:ext cx="8353681" cy="2328682"/>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fi-FI" sz="6000" b="0" i="0" u="none" strike="noStrike" kern="1200" cap="none" spc="0" normalizeH="0" baseline="0" noProof="0">
                <a:ln>
                  <a:noFill/>
                </a:ln>
                <a:solidFill>
                  <a:schemeClr val="accent6"/>
                </a:solidFill>
                <a:effectLst/>
                <a:uLnTx/>
                <a:uFillTx/>
                <a:latin typeface="Lato Black" panose="020F0A02020204030203" pitchFamily="34" charset="0"/>
                <a:ea typeface="+mn-ea"/>
                <a:cs typeface="+mn-cs"/>
              </a:rPr>
              <a:t>Innovaatiotoiminnan</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fi-FI" sz="6000" b="0" i="0" u="none" strike="noStrike" kern="1200" cap="none" spc="0" normalizeH="0" baseline="0" noProof="0">
                <a:ln>
                  <a:noFill/>
                </a:ln>
                <a:solidFill>
                  <a:schemeClr val="accent6"/>
                </a:solidFill>
                <a:effectLst/>
                <a:uLnTx/>
                <a:uFillTx/>
                <a:latin typeface="Lato Black" panose="020F0A02020204030203" pitchFamily="34" charset="0"/>
                <a:ea typeface="+mn-ea"/>
                <a:cs typeface="+mn-cs"/>
              </a:rPr>
              <a:t>jatkopolut</a:t>
            </a:r>
          </a:p>
        </p:txBody>
      </p:sp>
      <p:sp>
        <p:nvSpPr>
          <p:cNvPr id="379" name="Tekstin paikkamerkki 6">
            <a:extLst>
              <a:ext uri="{FF2B5EF4-FFF2-40B4-BE49-F238E27FC236}">
                <a16:creationId xmlns:a16="http://schemas.microsoft.com/office/drawing/2014/main" id="{DCF31F7C-8E95-4163-A51D-CB78F801827A}"/>
              </a:ext>
            </a:extLst>
          </p:cNvPr>
          <p:cNvSpPr txBox="1">
            <a:spLocks/>
          </p:cNvSpPr>
          <p:nvPr/>
        </p:nvSpPr>
        <p:spPr>
          <a:xfrm>
            <a:off x="1096214" y="3351005"/>
            <a:ext cx="6963749" cy="1558955"/>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fi-FI" sz="2400" dirty="0">
                <a:solidFill>
                  <a:schemeClr val="accent6"/>
                </a:solidFill>
                <a:latin typeface="Lato Bold" panose="020F0802020204030203" pitchFamily="34" charset="0"/>
              </a:rPr>
              <a:t>Espoon kaupunki</a:t>
            </a:r>
          </a:p>
          <a:p>
            <a:pPr marL="0" indent="0">
              <a:lnSpc>
                <a:spcPct val="100000"/>
              </a:lnSpc>
              <a:buNone/>
            </a:pPr>
            <a:r>
              <a:rPr lang="fi-FI" sz="2400" dirty="0">
                <a:solidFill>
                  <a:schemeClr val="accent6"/>
                </a:solidFill>
                <a:latin typeface="Lato Bold" panose="020F0802020204030203" pitchFamily="34" charset="0"/>
              </a:rPr>
              <a:t>6Aika</a:t>
            </a:r>
            <a:r>
              <a:rPr lang="fi-FI" sz="2400" dirty="0">
                <a:solidFill>
                  <a:schemeClr val="accent6"/>
                </a:solidFill>
                <a:latin typeface="Work Sans Regular" pitchFamily="2" charset="0"/>
              </a:rPr>
              <a:t> –</a:t>
            </a:r>
            <a:r>
              <a:rPr lang="fi-FI" sz="2400" dirty="0">
                <a:solidFill>
                  <a:schemeClr val="accent6"/>
                </a:solidFill>
                <a:latin typeface="Lato Bold" panose="020F0802020204030203" pitchFamily="34" charset="0"/>
              </a:rPr>
              <a:t> Kasvun ekosysteemit: Yritysten kasvun mahdollistaminen kuutoskaupunkien yhteistyössä </a:t>
            </a:r>
          </a:p>
          <a:p>
            <a:pPr marL="0" indent="0">
              <a:lnSpc>
                <a:spcPct val="100000"/>
              </a:lnSpc>
              <a:buNone/>
            </a:pPr>
            <a:r>
              <a:rPr lang="fi-FI" sz="2400" dirty="0">
                <a:solidFill>
                  <a:schemeClr val="accent6"/>
                </a:solidFill>
                <a:latin typeface="Lato Bold" panose="020F0802020204030203" pitchFamily="34" charset="0"/>
              </a:rPr>
              <a:t>21.6.2021</a:t>
            </a:r>
          </a:p>
        </p:txBody>
      </p:sp>
      <p:sp>
        <p:nvSpPr>
          <p:cNvPr id="377" name="Tekstin paikkamerkki 6">
            <a:extLst>
              <a:ext uri="{FF2B5EF4-FFF2-40B4-BE49-F238E27FC236}">
                <a16:creationId xmlns:a16="http://schemas.microsoft.com/office/drawing/2014/main" id="{1D3717FF-D2A0-4ACD-9068-8B38508BF4D9}"/>
              </a:ext>
            </a:extLst>
          </p:cNvPr>
          <p:cNvSpPr txBox="1">
            <a:spLocks/>
          </p:cNvSpPr>
          <p:nvPr/>
        </p:nvSpPr>
        <p:spPr>
          <a:xfrm>
            <a:off x="1096213" y="5207872"/>
            <a:ext cx="4413925" cy="655637"/>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endParaRPr lang="fi-FI" sz="1600" strike="sngStrike">
              <a:solidFill>
                <a:schemeClr val="accent6"/>
              </a:solidFill>
              <a:highlight>
                <a:srgbClr val="FFFF00"/>
              </a:highlight>
              <a:latin typeface="Lato Regular" panose="020F0502020204030203" pitchFamily="34" charset="0"/>
            </a:endParaRPr>
          </a:p>
        </p:txBody>
      </p:sp>
      <p:sp>
        <p:nvSpPr>
          <p:cNvPr id="209" name="Freeform: Shape 395">
            <a:extLst>
              <a:ext uri="{FF2B5EF4-FFF2-40B4-BE49-F238E27FC236}">
                <a16:creationId xmlns:a16="http://schemas.microsoft.com/office/drawing/2014/main" id="{EB3A59E4-9A58-4E54-970F-CF76E06F56DF}"/>
              </a:ext>
              <a:ext uri="{C183D7F6-B498-43B3-948B-1728B52AA6E4}">
                <adec:decorative xmlns:adec="http://schemas.microsoft.com/office/drawing/2017/decorative" val="1"/>
              </a:ext>
            </a:extLst>
          </p:cNvPr>
          <p:cNvSpPr>
            <a:spLocks noChangeAspect="1"/>
          </p:cNvSpPr>
          <p:nvPr/>
        </p:nvSpPr>
        <p:spPr>
          <a:xfrm>
            <a:off x="8497669" y="6160886"/>
            <a:ext cx="640371" cy="181202"/>
          </a:xfrm>
          <a:custGeom>
            <a:avLst/>
            <a:gdLst>
              <a:gd name="connsiteX0" fmla="*/ 277504 w 706555"/>
              <a:gd name="connsiteY0" fmla="*/ 126756 h 199930"/>
              <a:gd name="connsiteX1" fmla="*/ 236318 w 706555"/>
              <a:gd name="connsiteY1" fmla="*/ 126756 h 199930"/>
              <a:gd name="connsiteX2" fmla="*/ 277104 w 706555"/>
              <a:gd name="connsiteY2" fmla="*/ 51582 h 199930"/>
              <a:gd name="connsiteX3" fmla="*/ 279903 w 706555"/>
              <a:gd name="connsiteY3" fmla="*/ 51582 h 199930"/>
              <a:gd name="connsiteX4" fmla="*/ 277504 w 706555"/>
              <a:gd name="connsiteY4" fmla="*/ 126756 h 199930"/>
              <a:gd name="connsiteX5" fmla="*/ 70376 w 706555"/>
              <a:gd name="connsiteY5" fmla="*/ 116760 h 199930"/>
              <a:gd name="connsiteX6" fmla="*/ 92768 w 706555"/>
              <a:gd name="connsiteY6" fmla="*/ 140751 h 199930"/>
              <a:gd name="connsiteX7" fmla="*/ 68376 w 706555"/>
              <a:gd name="connsiteY7" fmla="*/ 167942 h 199930"/>
              <a:gd name="connsiteX8" fmla="*/ 44784 w 706555"/>
              <a:gd name="connsiteY8" fmla="*/ 141951 h 199930"/>
              <a:gd name="connsiteX9" fmla="*/ 70376 w 706555"/>
              <a:gd name="connsiteY9" fmla="*/ 116760 h 199930"/>
              <a:gd name="connsiteX10" fmla="*/ 647776 w 706555"/>
              <a:gd name="connsiteY10" fmla="*/ 151947 h 199930"/>
              <a:gd name="connsiteX11" fmla="*/ 626183 w 706555"/>
              <a:gd name="connsiteY11" fmla="*/ 163943 h 199930"/>
              <a:gd name="connsiteX12" fmla="*/ 605791 w 706555"/>
              <a:gd name="connsiteY12" fmla="*/ 141151 h 199930"/>
              <a:gd name="connsiteX13" fmla="*/ 640978 w 706555"/>
              <a:gd name="connsiteY13" fmla="*/ 95167 h 199930"/>
              <a:gd name="connsiteX14" fmla="*/ 658572 w 706555"/>
              <a:gd name="connsiteY14" fmla="*/ 100765 h 199930"/>
              <a:gd name="connsiteX15" fmla="*/ 647776 w 706555"/>
              <a:gd name="connsiteY15" fmla="*/ 151947 h 199930"/>
              <a:gd name="connsiteX16" fmla="*/ 372271 w 706555"/>
              <a:gd name="connsiteY16" fmla="*/ 22792 h 199930"/>
              <a:gd name="connsiteX17" fmla="*/ 394663 w 706555"/>
              <a:gd name="connsiteY17" fmla="*/ 45584 h 199930"/>
              <a:gd name="connsiteX18" fmla="*/ 417056 w 706555"/>
              <a:gd name="connsiteY18" fmla="*/ 22792 h 199930"/>
              <a:gd name="connsiteX19" fmla="*/ 394663 w 706555"/>
              <a:gd name="connsiteY19" fmla="*/ 0 h 199930"/>
              <a:gd name="connsiteX20" fmla="*/ 372271 w 706555"/>
              <a:gd name="connsiteY20" fmla="*/ 22792 h 199930"/>
              <a:gd name="connsiteX21" fmla="*/ 381468 w 706555"/>
              <a:gd name="connsiteY21" fmla="*/ 193133 h 199930"/>
              <a:gd name="connsiteX22" fmla="*/ 407859 w 706555"/>
              <a:gd name="connsiteY22" fmla="*/ 65177 h 199930"/>
              <a:gd name="connsiteX23" fmla="*/ 366673 w 706555"/>
              <a:gd name="connsiteY23" fmla="*/ 65177 h 199930"/>
              <a:gd name="connsiteX24" fmla="*/ 340682 w 706555"/>
              <a:gd name="connsiteY24" fmla="*/ 193133 h 199930"/>
              <a:gd name="connsiteX25" fmla="*/ 381468 w 706555"/>
              <a:gd name="connsiteY25" fmla="*/ 193133 h 199930"/>
              <a:gd name="connsiteX26" fmla="*/ 545811 w 706555"/>
              <a:gd name="connsiteY26" fmla="*/ 193133 h 199930"/>
              <a:gd name="connsiteX27" fmla="*/ 516221 w 706555"/>
              <a:gd name="connsiteY27" fmla="*/ 119958 h 199930"/>
              <a:gd name="connsiteX28" fmla="*/ 570203 w 706555"/>
              <a:gd name="connsiteY28" fmla="*/ 64778 h 199930"/>
              <a:gd name="connsiteX29" fmla="*/ 525018 w 706555"/>
              <a:gd name="connsiteY29" fmla="*/ 64778 h 199930"/>
              <a:gd name="connsiteX30" fmla="*/ 478235 w 706555"/>
              <a:gd name="connsiteY30" fmla="*/ 113161 h 199930"/>
              <a:gd name="connsiteX31" fmla="*/ 500227 w 706555"/>
              <a:gd name="connsiteY31" fmla="*/ 8397 h 199930"/>
              <a:gd name="connsiteX32" fmla="*/ 458641 w 706555"/>
              <a:gd name="connsiteY32" fmla="*/ 8397 h 199930"/>
              <a:gd name="connsiteX33" fmla="*/ 421054 w 706555"/>
              <a:gd name="connsiteY33" fmla="*/ 192733 h 199930"/>
              <a:gd name="connsiteX34" fmla="*/ 461440 w 706555"/>
              <a:gd name="connsiteY34" fmla="*/ 192733 h 199930"/>
              <a:gd name="connsiteX35" fmla="*/ 477035 w 706555"/>
              <a:gd name="connsiteY35" fmla="*/ 118359 h 199930"/>
              <a:gd name="connsiteX36" fmla="*/ 501026 w 706555"/>
              <a:gd name="connsiteY36" fmla="*/ 192733 h 199930"/>
              <a:gd name="connsiteX37" fmla="*/ 545811 w 706555"/>
              <a:gd name="connsiteY37" fmla="*/ 192733 h 199930"/>
              <a:gd name="connsiteX38" fmla="*/ 681764 w 706555"/>
              <a:gd name="connsiteY38" fmla="*/ 193133 h 199930"/>
              <a:gd name="connsiteX39" fmla="*/ 706556 w 706555"/>
              <a:gd name="connsiteY39" fmla="*/ 65177 h 199930"/>
              <a:gd name="connsiteX40" fmla="*/ 670968 w 706555"/>
              <a:gd name="connsiteY40" fmla="*/ 65177 h 199930"/>
              <a:gd name="connsiteX41" fmla="*/ 667769 w 706555"/>
              <a:gd name="connsiteY41" fmla="*/ 70376 h 199930"/>
              <a:gd name="connsiteX42" fmla="*/ 640179 w 706555"/>
              <a:gd name="connsiteY42" fmla="*/ 62378 h 199930"/>
              <a:gd name="connsiteX43" fmla="*/ 561406 w 706555"/>
              <a:gd name="connsiteY43" fmla="*/ 143550 h 199930"/>
              <a:gd name="connsiteX44" fmla="*/ 604591 w 706555"/>
              <a:gd name="connsiteY44" fmla="*/ 195532 h 199930"/>
              <a:gd name="connsiteX45" fmla="*/ 639779 w 706555"/>
              <a:gd name="connsiteY45" fmla="*/ 184336 h 199930"/>
              <a:gd name="connsiteX46" fmla="*/ 641378 w 706555"/>
              <a:gd name="connsiteY46" fmla="*/ 184336 h 199930"/>
              <a:gd name="connsiteX47" fmla="*/ 641378 w 706555"/>
              <a:gd name="connsiteY47" fmla="*/ 193133 h 199930"/>
              <a:gd name="connsiteX48" fmla="*/ 681764 w 706555"/>
              <a:gd name="connsiteY48" fmla="*/ 193133 h 199930"/>
              <a:gd name="connsiteX49" fmla="*/ 69176 w 706555"/>
              <a:gd name="connsiteY49" fmla="*/ 199931 h 199930"/>
              <a:gd name="connsiteX50" fmla="*/ 131554 w 706555"/>
              <a:gd name="connsiteY50" fmla="*/ 137152 h 199930"/>
              <a:gd name="connsiteX51" fmla="*/ 80372 w 706555"/>
              <a:gd name="connsiteY51" fmla="*/ 86770 h 199930"/>
              <a:gd name="connsiteX52" fmla="*/ 39586 w 706555"/>
              <a:gd name="connsiteY52" fmla="*/ 103964 h 199930"/>
              <a:gd name="connsiteX53" fmla="*/ 97566 w 706555"/>
              <a:gd name="connsiteY53" fmla="*/ 49983 h 199930"/>
              <a:gd name="connsiteX54" fmla="*/ 130355 w 706555"/>
              <a:gd name="connsiteY54" fmla="*/ 55581 h 199930"/>
              <a:gd name="connsiteX55" fmla="*/ 130355 w 706555"/>
              <a:gd name="connsiteY55" fmla="*/ 22392 h 199930"/>
              <a:gd name="connsiteX56" fmla="*/ 95967 w 706555"/>
              <a:gd name="connsiteY56" fmla="*/ 16794 h 199930"/>
              <a:gd name="connsiteX57" fmla="*/ 0 w 706555"/>
              <a:gd name="connsiteY57" fmla="*/ 118359 h 199930"/>
              <a:gd name="connsiteX58" fmla="*/ 69176 w 706555"/>
              <a:gd name="connsiteY58" fmla="*/ 199931 h 199930"/>
              <a:gd name="connsiteX59" fmla="*/ 153947 w 706555"/>
              <a:gd name="connsiteY59" fmla="*/ 193133 h 199930"/>
              <a:gd name="connsiteX60" fmla="*/ 199531 w 706555"/>
              <a:gd name="connsiteY60" fmla="*/ 193133 h 199930"/>
              <a:gd name="connsiteX61" fmla="*/ 219124 w 706555"/>
              <a:gd name="connsiteY61" fmla="*/ 156746 h 199930"/>
              <a:gd name="connsiteX62" fmla="*/ 276304 w 706555"/>
              <a:gd name="connsiteY62" fmla="*/ 156746 h 199930"/>
              <a:gd name="connsiteX63" fmla="*/ 275504 w 706555"/>
              <a:gd name="connsiteY63" fmla="*/ 193133 h 199930"/>
              <a:gd name="connsiteX64" fmla="*/ 317890 w 706555"/>
              <a:gd name="connsiteY64" fmla="*/ 193133 h 199930"/>
              <a:gd name="connsiteX65" fmla="*/ 317890 w 706555"/>
              <a:gd name="connsiteY65" fmla="*/ 18394 h 199930"/>
              <a:gd name="connsiteX66" fmla="*/ 254712 w 706555"/>
              <a:gd name="connsiteY66" fmla="*/ 18394 h 199930"/>
              <a:gd name="connsiteX67" fmla="*/ 153947 w 706555"/>
              <a:gd name="connsiteY67" fmla="*/ 193133 h 1999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706555" h="199930">
                <a:moveTo>
                  <a:pt x="277504" y="126756"/>
                </a:moveTo>
                <a:lnTo>
                  <a:pt x="236318" y="126756"/>
                </a:lnTo>
                <a:lnTo>
                  <a:pt x="277104" y="51582"/>
                </a:lnTo>
                <a:lnTo>
                  <a:pt x="279903" y="51582"/>
                </a:lnTo>
                <a:lnTo>
                  <a:pt x="277504" y="126756"/>
                </a:lnTo>
                <a:moveTo>
                  <a:pt x="70376" y="116760"/>
                </a:moveTo>
                <a:cubicBezTo>
                  <a:pt x="83571" y="116760"/>
                  <a:pt x="92768" y="127956"/>
                  <a:pt x="92768" y="140751"/>
                </a:cubicBezTo>
                <a:cubicBezTo>
                  <a:pt x="92768" y="157146"/>
                  <a:pt x="83171" y="167942"/>
                  <a:pt x="68376" y="167942"/>
                </a:cubicBezTo>
                <a:cubicBezTo>
                  <a:pt x="53581" y="167942"/>
                  <a:pt x="44784" y="155546"/>
                  <a:pt x="44784" y="141951"/>
                </a:cubicBezTo>
                <a:cubicBezTo>
                  <a:pt x="44784" y="129155"/>
                  <a:pt x="52382" y="116760"/>
                  <a:pt x="70376" y="116760"/>
                </a:cubicBezTo>
                <a:close/>
                <a:moveTo>
                  <a:pt x="647776" y="151947"/>
                </a:moveTo>
                <a:cubicBezTo>
                  <a:pt x="642977" y="158745"/>
                  <a:pt x="635780" y="163943"/>
                  <a:pt x="626183" y="163943"/>
                </a:cubicBezTo>
                <a:cubicBezTo>
                  <a:pt x="615387" y="163943"/>
                  <a:pt x="605791" y="156346"/>
                  <a:pt x="605791" y="141151"/>
                </a:cubicBezTo>
                <a:cubicBezTo>
                  <a:pt x="605791" y="117159"/>
                  <a:pt x="618986" y="95167"/>
                  <a:pt x="640978" y="95167"/>
                </a:cubicBezTo>
                <a:cubicBezTo>
                  <a:pt x="649775" y="95167"/>
                  <a:pt x="658572" y="100765"/>
                  <a:pt x="658572" y="100765"/>
                </a:cubicBezTo>
                <a:lnTo>
                  <a:pt x="647776" y="151947"/>
                </a:lnTo>
                <a:close/>
                <a:moveTo>
                  <a:pt x="372271" y="22792"/>
                </a:moveTo>
                <a:cubicBezTo>
                  <a:pt x="372271" y="35588"/>
                  <a:pt x="382268" y="45584"/>
                  <a:pt x="394663" y="45584"/>
                </a:cubicBezTo>
                <a:cubicBezTo>
                  <a:pt x="407059" y="45584"/>
                  <a:pt x="417056" y="35588"/>
                  <a:pt x="417056" y="22792"/>
                </a:cubicBezTo>
                <a:cubicBezTo>
                  <a:pt x="417056" y="9997"/>
                  <a:pt x="407059" y="0"/>
                  <a:pt x="394663" y="0"/>
                </a:cubicBezTo>
                <a:cubicBezTo>
                  <a:pt x="382268" y="0"/>
                  <a:pt x="372271" y="9997"/>
                  <a:pt x="372271" y="22792"/>
                </a:cubicBezTo>
                <a:close/>
                <a:moveTo>
                  <a:pt x="381468" y="193133"/>
                </a:moveTo>
                <a:lnTo>
                  <a:pt x="407859" y="65177"/>
                </a:lnTo>
                <a:lnTo>
                  <a:pt x="366673" y="65177"/>
                </a:lnTo>
                <a:lnTo>
                  <a:pt x="340682" y="193133"/>
                </a:lnTo>
                <a:lnTo>
                  <a:pt x="381468" y="193133"/>
                </a:lnTo>
                <a:close/>
                <a:moveTo>
                  <a:pt x="545811" y="193133"/>
                </a:moveTo>
                <a:lnTo>
                  <a:pt x="516221" y="119958"/>
                </a:lnTo>
                <a:lnTo>
                  <a:pt x="570203" y="64778"/>
                </a:lnTo>
                <a:lnTo>
                  <a:pt x="525018" y="64778"/>
                </a:lnTo>
                <a:lnTo>
                  <a:pt x="478235" y="113161"/>
                </a:lnTo>
                <a:lnTo>
                  <a:pt x="500227" y="8397"/>
                </a:lnTo>
                <a:lnTo>
                  <a:pt x="458641" y="8397"/>
                </a:lnTo>
                <a:lnTo>
                  <a:pt x="421054" y="192733"/>
                </a:lnTo>
                <a:lnTo>
                  <a:pt x="461440" y="192733"/>
                </a:lnTo>
                <a:lnTo>
                  <a:pt x="477035" y="118359"/>
                </a:lnTo>
                <a:lnTo>
                  <a:pt x="501026" y="192733"/>
                </a:lnTo>
                <a:lnTo>
                  <a:pt x="545811" y="192733"/>
                </a:lnTo>
                <a:close/>
                <a:moveTo>
                  <a:pt x="681764" y="193133"/>
                </a:moveTo>
                <a:cubicBezTo>
                  <a:pt x="690161" y="149548"/>
                  <a:pt x="698558" y="108762"/>
                  <a:pt x="706556" y="65177"/>
                </a:cubicBezTo>
                <a:lnTo>
                  <a:pt x="670968" y="65177"/>
                </a:lnTo>
                <a:lnTo>
                  <a:pt x="667769" y="70376"/>
                </a:lnTo>
                <a:cubicBezTo>
                  <a:pt x="667769" y="70376"/>
                  <a:pt x="654573" y="62378"/>
                  <a:pt x="640179" y="62378"/>
                </a:cubicBezTo>
                <a:cubicBezTo>
                  <a:pt x="583798" y="62378"/>
                  <a:pt x="561406" y="113161"/>
                  <a:pt x="561406" y="143550"/>
                </a:cubicBezTo>
                <a:cubicBezTo>
                  <a:pt x="561406" y="177938"/>
                  <a:pt x="578200" y="195532"/>
                  <a:pt x="604591" y="195532"/>
                </a:cubicBezTo>
                <a:cubicBezTo>
                  <a:pt x="631381" y="195532"/>
                  <a:pt x="639779" y="184336"/>
                  <a:pt x="639779" y="184336"/>
                </a:cubicBezTo>
                <a:lnTo>
                  <a:pt x="641378" y="184336"/>
                </a:lnTo>
                <a:lnTo>
                  <a:pt x="641378" y="193133"/>
                </a:lnTo>
                <a:lnTo>
                  <a:pt x="681764" y="193133"/>
                </a:lnTo>
                <a:close/>
                <a:moveTo>
                  <a:pt x="69176" y="199931"/>
                </a:moveTo>
                <a:cubicBezTo>
                  <a:pt x="113161" y="199931"/>
                  <a:pt x="131554" y="169541"/>
                  <a:pt x="131554" y="137152"/>
                </a:cubicBezTo>
                <a:cubicBezTo>
                  <a:pt x="131554" y="109562"/>
                  <a:pt x="110362" y="86770"/>
                  <a:pt x="80372" y="86770"/>
                </a:cubicBezTo>
                <a:cubicBezTo>
                  <a:pt x="54381" y="86770"/>
                  <a:pt x="43185" y="97566"/>
                  <a:pt x="39586" y="103964"/>
                </a:cubicBezTo>
                <a:cubicBezTo>
                  <a:pt x="45184" y="65177"/>
                  <a:pt x="66377" y="49983"/>
                  <a:pt x="97566" y="49983"/>
                </a:cubicBezTo>
                <a:cubicBezTo>
                  <a:pt x="105963" y="49983"/>
                  <a:pt x="117959" y="51582"/>
                  <a:pt x="130355" y="55581"/>
                </a:cubicBezTo>
                <a:lnTo>
                  <a:pt x="130355" y="22392"/>
                </a:lnTo>
                <a:cubicBezTo>
                  <a:pt x="121558" y="19193"/>
                  <a:pt x="108762" y="16794"/>
                  <a:pt x="95967" y="16794"/>
                </a:cubicBezTo>
                <a:cubicBezTo>
                  <a:pt x="43185" y="16794"/>
                  <a:pt x="0" y="49983"/>
                  <a:pt x="0" y="118359"/>
                </a:cubicBezTo>
                <a:cubicBezTo>
                  <a:pt x="0" y="163143"/>
                  <a:pt x="19193" y="199931"/>
                  <a:pt x="69176" y="199931"/>
                </a:cubicBezTo>
                <a:close/>
                <a:moveTo>
                  <a:pt x="153947" y="193133"/>
                </a:moveTo>
                <a:lnTo>
                  <a:pt x="199531" y="193133"/>
                </a:lnTo>
                <a:lnTo>
                  <a:pt x="219124" y="156746"/>
                </a:lnTo>
                <a:lnTo>
                  <a:pt x="276304" y="156746"/>
                </a:lnTo>
                <a:lnTo>
                  <a:pt x="275504" y="193133"/>
                </a:lnTo>
                <a:lnTo>
                  <a:pt x="317890" y="193133"/>
                </a:lnTo>
                <a:lnTo>
                  <a:pt x="317890" y="18394"/>
                </a:lnTo>
                <a:lnTo>
                  <a:pt x="254712" y="18394"/>
                </a:lnTo>
                <a:lnTo>
                  <a:pt x="153947" y="193133"/>
                </a:lnTo>
                <a:close/>
              </a:path>
            </a:pathLst>
          </a:custGeom>
          <a:solidFill>
            <a:srgbClr val="583C8C"/>
          </a:solidFill>
          <a:ln w="3996" cap="flat">
            <a:noFill/>
            <a:prstDash val="solid"/>
            <a:miter/>
          </a:ln>
        </p:spPr>
        <p:txBody>
          <a:bodyPr rtlCol="0" anchor="ctr"/>
          <a:lstStyle/>
          <a:p>
            <a:endParaRPr lang="fi-FI"/>
          </a:p>
        </p:txBody>
      </p:sp>
      <p:grpSp>
        <p:nvGrpSpPr>
          <p:cNvPr id="210" name="Graphic 34">
            <a:extLst>
              <a:ext uri="{FF2B5EF4-FFF2-40B4-BE49-F238E27FC236}">
                <a16:creationId xmlns:a16="http://schemas.microsoft.com/office/drawing/2014/main" id="{E5F5393F-FFDF-41C7-8A30-4C387CF6B695}"/>
              </a:ext>
              <a:ext uri="{C183D7F6-B498-43B3-948B-1728B52AA6E4}">
                <adec:decorative xmlns:adec="http://schemas.microsoft.com/office/drawing/2017/decorative" val="1"/>
              </a:ext>
            </a:extLst>
          </p:cNvPr>
          <p:cNvGrpSpPr>
            <a:grpSpLocks noChangeAspect="1"/>
          </p:cNvGrpSpPr>
          <p:nvPr/>
        </p:nvGrpSpPr>
        <p:grpSpPr>
          <a:xfrm>
            <a:off x="9343207" y="6012024"/>
            <a:ext cx="407706" cy="421477"/>
            <a:chOff x="7048627" y="8125820"/>
            <a:chExt cx="449844" cy="465038"/>
          </a:xfrm>
          <a:solidFill>
            <a:schemeClr val="accent1"/>
          </a:solidFill>
        </p:grpSpPr>
        <p:sp>
          <p:nvSpPr>
            <p:cNvPr id="211" name="Freeform: Shape 397">
              <a:extLst>
                <a:ext uri="{FF2B5EF4-FFF2-40B4-BE49-F238E27FC236}">
                  <a16:creationId xmlns:a16="http://schemas.microsoft.com/office/drawing/2014/main" id="{5CF38FD9-A4E3-4878-B10C-4ACC5F8E40DD}"/>
                </a:ext>
              </a:extLst>
            </p:cNvPr>
            <p:cNvSpPr/>
            <p:nvPr/>
          </p:nvSpPr>
          <p:spPr>
            <a:xfrm>
              <a:off x="7048627" y="8125820"/>
              <a:ext cx="449844" cy="465038"/>
            </a:xfrm>
            <a:custGeom>
              <a:avLst/>
              <a:gdLst>
                <a:gd name="connsiteX0" fmla="*/ 0 w 449844"/>
                <a:gd name="connsiteY0" fmla="*/ 0 h 465038"/>
                <a:gd name="connsiteX1" fmla="*/ 449844 w 449844"/>
                <a:gd name="connsiteY1" fmla="*/ 0 h 465038"/>
                <a:gd name="connsiteX2" fmla="*/ 449844 w 449844"/>
                <a:gd name="connsiteY2" fmla="*/ 465039 h 465038"/>
                <a:gd name="connsiteX3" fmla="*/ 0 w 449844"/>
                <a:gd name="connsiteY3" fmla="*/ 465039 h 465038"/>
              </a:gdLst>
              <a:ahLst/>
              <a:cxnLst>
                <a:cxn ang="0">
                  <a:pos x="connsiteX0" y="connsiteY0"/>
                </a:cxn>
                <a:cxn ang="0">
                  <a:pos x="connsiteX1" y="connsiteY1"/>
                </a:cxn>
                <a:cxn ang="0">
                  <a:pos x="connsiteX2" y="connsiteY2"/>
                </a:cxn>
                <a:cxn ang="0">
                  <a:pos x="connsiteX3" y="connsiteY3"/>
                </a:cxn>
              </a:cxnLst>
              <a:rect l="l" t="t" r="r" b="b"/>
              <a:pathLst>
                <a:path w="449844" h="465038">
                  <a:moveTo>
                    <a:pt x="0" y="0"/>
                  </a:moveTo>
                  <a:lnTo>
                    <a:pt x="449844" y="0"/>
                  </a:lnTo>
                  <a:lnTo>
                    <a:pt x="449844" y="465039"/>
                  </a:lnTo>
                  <a:lnTo>
                    <a:pt x="0" y="465039"/>
                  </a:lnTo>
                  <a:close/>
                </a:path>
              </a:pathLst>
            </a:custGeom>
            <a:solidFill>
              <a:srgbClr val="FFFFFF"/>
            </a:solidFill>
            <a:ln w="3996" cap="flat">
              <a:noFill/>
              <a:prstDash val="solid"/>
              <a:miter/>
            </a:ln>
          </p:spPr>
          <p:txBody>
            <a:bodyPr rtlCol="0" anchor="ctr"/>
            <a:lstStyle/>
            <a:p>
              <a:endParaRPr lang="fi-FI"/>
            </a:p>
          </p:txBody>
        </p:sp>
        <p:grpSp>
          <p:nvGrpSpPr>
            <p:cNvPr id="212" name="Graphic 34">
              <a:extLst>
                <a:ext uri="{FF2B5EF4-FFF2-40B4-BE49-F238E27FC236}">
                  <a16:creationId xmlns:a16="http://schemas.microsoft.com/office/drawing/2014/main" id="{49AB3DC6-EBE0-4139-BC69-292085AE714D}"/>
                </a:ext>
              </a:extLst>
            </p:cNvPr>
            <p:cNvGrpSpPr/>
            <p:nvPr/>
          </p:nvGrpSpPr>
          <p:grpSpPr>
            <a:xfrm>
              <a:off x="7048627" y="8125820"/>
              <a:ext cx="449844" cy="299896"/>
              <a:chOff x="7048627" y="8125820"/>
              <a:chExt cx="449844" cy="299896"/>
            </a:xfrm>
            <a:solidFill>
              <a:schemeClr val="accent1"/>
            </a:solidFill>
          </p:grpSpPr>
          <p:sp>
            <p:nvSpPr>
              <p:cNvPr id="255" name="Freeform: Shape 441">
                <a:extLst>
                  <a:ext uri="{FF2B5EF4-FFF2-40B4-BE49-F238E27FC236}">
                    <a16:creationId xmlns:a16="http://schemas.microsoft.com/office/drawing/2014/main" id="{EB1D1575-59FE-4A2F-AF71-A0D639806F5B}"/>
                  </a:ext>
                </a:extLst>
              </p:cNvPr>
              <p:cNvSpPr/>
              <p:nvPr/>
            </p:nvSpPr>
            <p:spPr>
              <a:xfrm>
                <a:off x="7048627" y="8125820"/>
                <a:ext cx="449844" cy="299896"/>
              </a:xfrm>
              <a:custGeom>
                <a:avLst/>
                <a:gdLst>
                  <a:gd name="connsiteX0" fmla="*/ 0 w 449844"/>
                  <a:gd name="connsiteY0" fmla="*/ 0 h 299896"/>
                  <a:gd name="connsiteX1" fmla="*/ 449844 w 449844"/>
                  <a:gd name="connsiteY1" fmla="*/ 0 h 299896"/>
                  <a:gd name="connsiteX2" fmla="*/ 449844 w 449844"/>
                  <a:gd name="connsiteY2" fmla="*/ 299896 h 299896"/>
                  <a:gd name="connsiteX3" fmla="*/ 0 w 449844"/>
                  <a:gd name="connsiteY3" fmla="*/ 299896 h 299896"/>
                </a:gdLst>
                <a:ahLst/>
                <a:cxnLst>
                  <a:cxn ang="0">
                    <a:pos x="connsiteX0" y="connsiteY0"/>
                  </a:cxn>
                  <a:cxn ang="0">
                    <a:pos x="connsiteX1" y="connsiteY1"/>
                  </a:cxn>
                  <a:cxn ang="0">
                    <a:pos x="connsiteX2" y="connsiteY2"/>
                  </a:cxn>
                  <a:cxn ang="0">
                    <a:pos x="connsiteX3" y="connsiteY3"/>
                  </a:cxn>
                </a:cxnLst>
                <a:rect l="l" t="t" r="r" b="b"/>
                <a:pathLst>
                  <a:path w="449844" h="299896">
                    <a:moveTo>
                      <a:pt x="0" y="0"/>
                    </a:moveTo>
                    <a:lnTo>
                      <a:pt x="449844" y="0"/>
                    </a:lnTo>
                    <a:lnTo>
                      <a:pt x="449844" y="299896"/>
                    </a:lnTo>
                    <a:lnTo>
                      <a:pt x="0" y="299896"/>
                    </a:lnTo>
                    <a:close/>
                  </a:path>
                </a:pathLst>
              </a:custGeom>
              <a:solidFill>
                <a:srgbClr val="164193"/>
              </a:solidFill>
              <a:ln w="3996" cap="flat">
                <a:noFill/>
                <a:prstDash val="solid"/>
                <a:miter/>
              </a:ln>
            </p:spPr>
            <p:txBody>
              <a:bodyPr rtlCol="0" anchor="ctr"/>
              <a:lstStyle/>
              <a:p>
                <a:endParaRPr lang="fi-FI"/>
              </a:p>
            </p:txBody>
          </p:sp>
          <p:sp>
            <p:nvSpPr>
              <p:cNvPr id="256" name="Freeform: Shape 442">
                <a:extLst>
                  <a:ext uri="{FF2B5EF4-FFF2-40B4-BE49-F238E27FC236}">
                    <a16:creationId xmlns:a16="http://schemas.microsoft.com/office/drawing/2014/main" id="{2C947A8B-E898-4E50-AB9A-127073634D18}"/>
                  </a:ext>
                </a:extLst>
              </p:cNvPr>
              <p:cNvSpPr/>
              <p:nvPr/>
            </p:nvSpPr>
            <p:spPr>
              <a:xfrm>
                <a:off x="7257754" y="8159409"/>
                <a:ext cx="31588" cy="29989"/>
              </a:xfrm>
              <a:custGeom>
                <a:avLst/>
                <a:gdLst>
                  <a:gd name="connsiteX0" fmla="*/ 15994 w 31588"/>
                  <a:gd name="connsiteY0" fmla="*/ 0 h 29989"/>
                  <a:gd name="connsiteX1" fmla="*/ 19593 w 31588"/>
                  <a:gd name="connsiteY1" fmla="*/ 11596 h 29989"/>
                  <a:gd name="connsiteX2" fmla="*/ 31589 w 31588"/>
                  <a:gd name="connsiteY2" fmla="*/ 11596 h 29989"/>
                  <a:gd name="connsiteX3" fmla="*/ 21992 w 31588"/>
                  <a:gd name="connsiteY3" fmla="*/ 18793 h 29989"/>
                  <a:gd name="connsiteX4" fmla="*/ 25591 w 31588"/>
                  <a:gd name="connsiteY4" fmla="*/ 29990 h 29989"/>
                  <a:gd name="connsiteX5" fmla="*/ 15994 w 31588"/>
                  <a:gd name="connsiteY5" fmla="*/ 23192 h 29989"/>
                  <a:gd name="connsiteX6" fmla="*/ 5998 w 31588"/>
                  <a:gd name="connsiteY6" fmla="*/ 29990 h 29989"/>
                  <a:gd name="connsiteX7" fmla="*/ 9597 w 31588"/>
                  <a:gd name="connsiteY7" fmla="*/ 18793 h 29989"/>
                  <a:gd name="connsiteX8" fmla="*/ 0 w 31588"/>
                  <a:gd name="connsiteY8" fmla="*/ 11596 h 29989"/>
                  <a:gd name="connsiteX9" fmla="*/ 11996 w 31588"/>
                  <a:gd name="connsiteY9" fmla="*/ 11596 h 299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1588" h="29989">
                    <a:moveTo>
                      <a:pt x="15994" y="0"/>
                    </a:moveTo>
                    <a:lnTo>
                      <a:pt x="19593" y="11596"/>
                    </a:lnTo>
                    <a:lnTo>
                      <a:pt x="31589" y="11596"/>
                    </a:lnTo>
                    <a:lnTo>
                      <a:pt x="21992" y="18793"/>
                    </a:lnTo>
                    <a:lnTo>
                      <a:pt x="25591" y="29990"/>
                    </a:lnTo>
                    <a:lnTo>
                      <a:pt x="15994" y="23192"/>
                    </a:lnTo>
                    <a:lnTo>
                      <a:pt x="5998" y="29990"/>
                    </a:lnTo>
                    <a:lnTo>
                      <a:pt x="9597" y="18793"/>
                    </a:lnTo>
                    <a:lnTo>
                      <a:pt x="0" y="11596"/>
                    </a:lnTo>
                    <a:lnTo>
                      <a:pt x="11996" y="11596"/>
                    </a:lnTo>
                    <a:close/>
                  </a:path>
                </a:pathLst>
              </a:custGeom>
              <a:solidFill>
                <a:srgbClr val="FFEC00"/>
              </a:solidFill>
              <a:ln w="3996" cap="flat">
                <a:noFill/>
                <a:prstDash val="solid"/>
                <a:miter/>
              </a:ln>
            </p:spPr>
            <p:txBody>
              <a:bodyPr rtlCol="0" anchor="ctr"/>
              <a:lstStyle/>
              <a:p>
                <a:endParaRPr lang="fi-FI"/>
              </a:p>
            </p:txBody>
          </p:sp>
          <p:sp>
            <p:nvSpPr>
              <p:cNvPr id="257" name="Freeform: Shape 443">
                <a:extLst>
                  <a:ext uri="{FF2B5EF4-FFF2-40B4-BE49-F238E27FC236}">
                    <a16:creationId xmlns:a16="http://schemas.microsoft.com/office/drawing/2014/main" id="{724ECFFB-99AE-4109-9E74-2E0685977245}"/>
                  </a:ext>
                </a:extLst>
              </p:cNvPr>
              <p:cNvSpPr/>
              <p:nvPr/>
            </p:nvSpPr>
            <p:spPr>
              <a:xfrm>
                <a:off x="7307737" y="8172604"/>
                <a:ext cx="31588" cy="30389"/>
              </a:xfrm>
              <a:custGeom>
                <a:avLst/>
                <a:gdLst>
                  <a:gd name="connsiteX0" fmla="*/ 15994 w 31588"/>
                  <a:gd name="connsiteY0" fmla="*/ 0 h 30389"/>
                  <a:gd name="connsiteX1" fmla="*/ 19593 w 31588"/>
                  <a:gd name="connsiteY1" fmla="*/ 11596 h 30389"/>
                  <a:gd name="connsiteX2" fmla="*/ 31589 w 31588"/>
                  <a:gd name="connsiteY2" fmla="*/ 11596 h 30389"/>
                  <a:gd name="connsiteX3" fmla="*/ 21992 w 31588"/>
                  <a:gd name="connsiteY3" fmla="*/ 18793 h 30389"/>
                  <a:gd name="connsiteX4" fmla="*/ 25591 w 31588"/>
                  <a:gd name="connsiteY4" fmla="*/ 30389 h 30389"/>
                  <a:gd name="connsiteX5" fmla="*/ 15994 w 31588"/>
                  <a:gd name="connsiteY5" fmla="*/ 23192 h 30389"/>
                  <a:gd name="connsiteX6" fmla="*/ 5998 w 31588"/>
                  <a:gd name="connsiteY6" fmla="*/ 30389 h 30389"/>
                  <a:gd name="connsiteX7" fmla="*/ 9597 w 31588"/>
                  <a:gd name="connsiteY7" fmla="*/ 18793 h 30389"/>
                  <a:gd name="connsiteX8" fmla="*/ 0 w 31588"/>
                  <a:gd name="connsiteY8" fmla="*/ 11596 h 30389"/>
                  <a:gd name="connsiteX9" fmla="*/ 11996 w 31588"/>
                  <a:gd name="connsiteY9" fmla="*/ 11596 h 30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1588" h="30389">
                    <a:moveTo>
                      <a:pt x="15994" y="0"/>
                    </a:moveTo>
                    <a:lnTo>
                      <a:pt x="19593" y="11596"/>
                    </a:lnTo>
                    <a:lnTo>
                      <a:pt x="31589" y="11596"/>
                    </a:lnTo>
                    <a:lnTo>
                      <a:pt x="21992" y="18793"/>
                    </a:lnTo>
                    <a:lnTo>
                      <a:pt x="25591" y="30389"/>
                    </a:lnTo>
                    <a:lnTo>
                      <a:pt x="15994" y="23192"/>
                    </a:lnTo>
                    <a:lnTo>
                      <a:pt x="5998" y="30389"/>
                    </a:lnTo>
                    <a:lnTo>
                      <a:pt x="9597" y="18793"/>
                    </a:lnTo>
                    <a:lnTo>
                      <a:pt x="0" y="11596"/>
                    </a:lnTo>
                    <a:lnTo>
                      <a:pt x="11996" y="11596"/>
                    </a:lnTo>
                    <a:close/>
                  </a:path>
                </a:pathLst>
              </a:custGeom>
              <a:solidFill>
                <a:srgbClr val="FFEC00"/>
              </a:solidFill>
              <a:ln w="3996" cap="flat">
                <a:noFill/>
                <a:prstDash val="solid"/>
                <a:miter/>
              </a:ln>
            </p:spPr>
            <p:txBody>
              <a:bodyPr rtlCol="0" anchor="ctr"/>
              <a:lstStyle/>
              <a:p>
                <a:endParaRPr lang="fi-FI"/>
              </a:p>
            </p:txBody>
          </p:sp>
          <p:sp>
            <p:nvSpPr>
              <p:cNvPr id="258" name="Freeform: Shape 444">
                <a:extLst>
                  <a:ext uri="{FF2B5EF4-FFF2-40B4-BE49-F238E27FC236}">
                    <a16:creationId xmlns:a16="http://schemas.microsoft.com/office/drawing/2014/main" id="{08D72116-F062-4A11-BA08-D502736BA414}"/>
                  </a:ext>
                </a:extLst>
              </p:cNvPr>
              <p:cNvSpPr/>
              <p:nvPr/>
            </p:nvSpPr>
            <p:spPr>
              <a:xfrm>
                <a:off x="7344124" y="8209391"/>
                <a:ext cx="31589" cy="29989"/>
              </a:xfrm>
              <a:custGeom>
                <a:avLst/>
                <a:gdLst>
                  <a:gd name="connsiteX0" fmla="*/ 15994 w 31589"/>
                  <a:gd name="connsiteY0" fmla="*/ 0 h 29989"/>
                  <a:gd name="connsiteX1" fmla="*/ 19593 w 31589"/>
                  <a:gd name="connsiteY1" fmla="*/ 11596 h 29989"/>
                  <a:gd name="connsiteX2" fmla="*/ 31589 w 31589"/>
                  <a:gd name="connsiteY2" fmla="*/ 11596 h 29989"/>
                  <a:gd name="connsiteX3" fmla="*/ 21992 w 31589"/>
                  <a:gd name="connsiteY3" fmla="*/ 18394 h 29989"/>
                  <a:gd name="connsiteX4" fmla="*/ 25591 w 31589"/>
                  <a:gd name="connsiteY4" fmla="*/ 29990 h 29989"/>
                  <a:gd name="connsiteX5" fmla="*/ 15994 w 31589"/>
                  <a:gd name="connsiteY5" fmla="*/ 22792 h 29989"/>
                  <a:gd name="connsiteX6" fmla="*/ 5998 w 31589"/>
                  <a:gd name="connsiteY6" fmla="*/ 29990 h 29989"/>
                  <a:gd name="connsiteX7" fmla="*/ 9597 w 31589"/>
                  <a:gd name="connsiteY7" fmla="*/ 18394 h 29989"/>
                  <a:gd name="connsiteX8" fmla="*/ 0 w 31589"/>
                  <a:gd name="connsiteY8" fmla="*/ 11596 h 29989"/>
                  <a:gd name="connsiteX9" fmla="*/ 11996 w 31589"/>
                  <a:gd name="connsiteY9" fmla="*/ 11596 h 299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1589" h="29989">
                    <a:moveTo>
                      <a:pt x="15994" y="0"/>
                    </a:moveTo>
                    <a:lnTo>
                      <a:pt x="19593" y="11596"/>
                    </a:lnTo>
                    <a:lnTo>
                      <a:pt x="31589" y="11596"/>
                    </a:lnTo>
                    <a:lnTo>
                      <a:pt x="21992" y="18394"/>
                    </a:lnTo>
                    <a:lnTo>
                      <a:pt x="25591" y="29990"/>
                    </a:lnTo>
                    <a:lnTo>
                      <a:pt x="15994" y="22792"/>
                    </a:lnTo>
                    <a:lnTo>
                      <a:pt x="5998" y="29990"/>
                    </a:lnTo>
                    <a:lnTo>
                      <a:pt x="9597" y="18394"/>
                    </a:lnTo>
                    <a:lnTo>
                      <a:pt x="0" y="11596"/>
                    </a:lnTo>
                    <a:lnTo>
                      <a:pt x="11996" y="11596"/>
                    </a:lnTo>
                    <a:close/>
                  </a:path>
                </a:pathLst>
              </a:custGeom>
              <a:solidFill>
                <a:srgbClr val="FFEC00"/>
              </a:solidFill>
              <a:ln w="3996" cap="flat">
                <a:noFill/>
                <a:prstDash val="solid"/>
                <a:miter/>
              </a:ln>
            </p:spPr>
            <p:txBody>
              <a:bodyPr rtlCol="0" anchor="ctr"/>
              <a:lstStyle/>
              <a:p>
                <a:endParaRPr lang="fi-FI"/>
              </a:p>
            </p:txBody>
          </p:sp>
          <p:sp>
            <p:nvSpPr>
              <p:cNvPr id="259" name="Freeform: Shape 445">
                <a:extLst>
                  <a:ext uri="{FF2B5EF4-FFF2-40B4-BE49-F238E27FC236}">
                    <a16:creationId xmlns:a16="http://schemas.microsoft.com/office/drawing/2014/main" id="{C78EFBDC-8322-4660-9C00-3CACDD1A8FEF}"/>
                  </a:ext>
                </a:extLst>
              </p:cNvPr>
              <p:cNvSpPr/>
              <p:nvPr/>
            </p:nvSpPr>
            <p:spPr>
              <a:xfrm>
                <a:off x="7357320" y="8258974"/>
                <a:ext cx="31988" cy="30389"/>
              </a:xfrm>
              <a:custGeom>
                <a:avLst/>
                <a:gdLst>
                  <a:gd name="connsiteX0" fmla="*/ 15994 w 31988"/>
                  <a:gd name="connsiteY0" fmla="*/ 0 h 30389"/>
                  <a:gd name="connsiteX1" fmla="*/ 19593 w 31988"/>
                  <a:gd name="connsiteY1" fmla="*/ 11596 h 30389"/>
                  <a:gd name="connsiteX2" fmla="*/ 31989 w 31988"/>
                  <a:gd name="connsiteY2" fmla="*/ 11596 h 30389"/>
                  <a:gd name="connsiteX3" fmla="*/ 21992 w 31988"/>
                  <a:gd name="connsiteY3" fmla="*/ 18793 h 30389"/>
                  <a:gd name="connsiteX4" fmla="*/ 25991 w 31988"/>
                  <a:gd name="connsiteY4" fmla="*/ 30389 h 30389"/>
                  <a:gd name="connsiteX5" fmla="*/ 15994 w 31988"/>
                  <a:gd name="connsiteY5" fmla="*/ 23192 h 30389"/>
                  <a:gd name="connsiteX6" fmla="*/ 5998 w 31988"/>
                  <a:gd name="connsiteY6" fmla="*/ 30389 h 30389"/>
                  <a:gd name="connsiteX7" fmla="*/ 9997 w 31988"/>
                  <a:gd name="connsiteY7" fmla="*/ 18793 h 30389"/>
                  <a:gd name="connsiteX8" fmla="*/ 0 w 31988"/>
                  <a:gd name="connsiteY8" fmla="*/ 11596 h 30389"/>
                  <a:gd name="connsiteX9" fmla="*/ 12396 w 31988"/>
                  <a:gd name="connsiteY9" fmla="*/ 11596 h 30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1988" h="30389">
                    <a:moveTo>
                      <a:pt x="15994" y="0"/>
                    </a:moveTo>
                    <a:lnTo>
                      <a:pt x="19593" y="11596"/>
                    </a:lnTo>
                    <a:lnTo>
                      <a:pt x="31989" y="11596"/>
                    </a:lnTo>
                    <a:lnTo>
                      <a:pt x="21992" y="18793"/>
                    </a:lnTo>
                    <a:lnTo>
                      <a:pt x="25991" y="30389"/>
                    </a:lnTo>
                    <a:lnTo>
                      <a:pt x="15994" y="23192"/>
                    </a:lnTo>
                    <a:lnTo>
                      <a:pt x="5998" y="30389"/>
                    </a:lnTo>
                    <a:lnTo>
                      <a:pt x="9997" y="18793"/>
                    </a:lnTo>
                    <a:lnTo>
                      <a:pt x="0" y="11596"/>
                    </a:lnTo>
                    <a:lnTo>
                      <a:pt x="12396" y="11596"/>
                    </a:lnTo>
                    <a:close/>
                  </a:path>
                </a:pathLst>
              </a:custGeom>
              <a:solidFill>
                <a:srgbClr val="FFEC00"/>
              </a:solidFill>
              <a:ln w="3996" cap="flat">
                <a:noFill/>
                <a:prstDash val="solid"/>
                <a:miter/>
              </a:ln>
            </p:spPr>
            <p:txBody>
              <a:bodyPr rtlCol="0" anchor="ctr"/>
              <a:lstStyle/>
              <a:p>
                <a:endParaRPr lang="fi-FI"/>
              </a:p>
            </p:txBody>
          </p:sp>
          <p:sp>
            <p:nvSpPr>
              <p:cNvPr id="260" name="Freeform: Shape 446">
                <a:extLst>
                  <a:ext uri="{FF2B5EF4-FFF2-40B4-BE49-F238E27FC236}">
                    <a16:creationId xmlns:a16="http://schemas.microsoft.com/office/drawing/2014/main" id="{9FDD69BF-0246-448B-9730-69C9F02E36B8}"/>
                  </a:ext>
                </a:extLst>
              </p:cNvPr>
              <p:cNvSpPr/>
              <p:nvPr/>
            </p:nvSpPr>
            <p:spPr>
              <a:xfrm>
                <a:off x="7344124" y="8308957"/>
                <a:ext cx="31589" cy="29989"/>
              </a:xfrm>
              <a:custGeom>
                <a:avLst/>
                <a:gdLst>
                  <a:gd name="connsiteX0" fmla="*/ 15994 w 31589"/>
                  <a:gd name="connsiteY0" fmla="*/ 0 h 29989"/>
                  <a:gd name="connsiteX1" fmla="*/ 19593 w 31589"/>
                  <a:gd name="connsiteY1" fmla="*/ 11596 h 29989"/>
                  <a:gd name="connsiteX2" fmla="*/ 31589 w 31589"/>
                  <a:gd name="connsiteY2" fmla="*/ 11596 h 29989"/>
                  <a:gd name="connsiteX3" fmla="*/ 21992 w 31589"/>
                  <a:gd name="connsiteY3" fmla="*/ 18793 h 29989"/>
                  <a:gd name="connsiteX4" fmla="*/ 25591 w 31589"/>
                  <a:gd name="connsiteY4" fmla="*/ 29990 h 29989"/>
                  <a:gd name="connsiteX5" fmla="*/ 15994 w 31589"/>
                  <a:gd name="connsiteY5" fmla="*/ 23192 h 29989"/>
                  <a:gd name="connsiteX6" fmla="*/ 5998 w 31589"/>
                  <a:gd name="connsiteY6" fmla="*/ 29990 h 29989"/>
                  <a:gd name="connsiteX7" fmla="*/ 9597 w 31589"/>
                  <a:gd name="connsiteY7" fmla="*/ 18793 h 29989"/>
                  <a:gd name="connsiteX8" fmla="*/ 0 w 31589"/>
                  <a:gd name="connsiteY8" fmla="*/ 11596 h 29989"/>
                  <a:gd name="connsiteX9" fmla="*/ 11996 w 31589"/>
                  <a:gd name="connsiteY9" fmla="*/ 11596 h 299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1589" h="29989">
                    <a:moveTo>
                      <a:pt x="15994" y="0"/>
                    </a:moveTo>
                    <a:lnTo>
                      <a:pt x="19593" y="11596"/>
                    </a:lnTo>
                    <a:lnTo>
                      <a:pt x="31589" y="11596"/>
                    </a:lnTo>
                    <a:lnTo>
                      <a:pt x="21992" y="18793"/>
                    </a:lnTo>
                    <a:lnTo>
                      <a:pt x="25591" y="29990"/>
                    </a:lnTo>
                    <a:lnTo>
                      <a:pt x="15994" y="23192"/>
                    </a:lnTo>
                    <a:lnTo>
                      <a:pt x="5998" y="29990"/>
                    </a:lnTo>
                    <a:lnTo>
                      <a:pt x="9597" y="18793"/>
                    </a:lnTo>
                    <a:lnTo>
                      <a:pt x="0" y="11596"/>
                    </a:lnTo>
                    <a:lnTo>
                      <a:pt x="11996" y="11596"/>
                    </a:lnTo>
                    <a:close/>
                  </a:path>
                </a:pathLst>
              </a:custGeom>
              <a:solidFill>
                <a:srgbClr val="FFEC00"/>
              </a:solidFill>
              <a:ln w="3996" cap="flat">
                <a:noFill/>
                <a:prstDash val="solid"/>
                <a:miter/>
              </a:ln>
            </p:spPr>
            <p:txBody>
              <a:bodyPr rtlCol="0" anchor="ctr"/>
              <a:lstStyle/>
              <a:p>
                <a:endParaRPr lang="fi-FI"/>
              </a:p>
            </p:txBody>
          </p:sp>
          <p:sp>
            <p:nvSpPr>
              <p:cNvPr id="261" name="Freeform: Shape 447">
                <a:extLst>
                  <a:ext uri="{FF2B5EF4-FFF2-40B4-BE49-F238E27FC236}">
                    <a16:creationId xmlns:a16="http://schemas.microsoft.com/office/drawing/2014/main" id="{3AF154BD-3219-4C33-852F-CAC9BBDA3750}"/>
                  </a:ext>
                </a:extLst>
              </p:cNvPr>
              <p:cNvSpPr/>
              <p:nvPr/>
            </p:nvSpPr>
            <p:spPr>
              <a:xfrm>
                <a:off x="7307737" y="8345344"/>
                <a:ext cx="31588" cy="30389"/>
              </a:xfrm>
              <a:custGeom>
                <a:avLst/>
                <a:gdLst>
                  <a:gd name="connsiteX0" fmla="*/ 15994 w 31588"/>
                  <a:gd name="connsiteY0" fmla="*/ 0 h 30389"/>
                  <a:gd name="connsiteX1" fmla="*/ 19593 w 31588"/>
                  <a:gd name="connsiteY1" fmla="*/ 11596 h 30389"/>
                  <a:gd name="connsiteX2" fmla="*/ 31589 w 31588"/>
                  <a:gd name="connsiteY2" fmla="*/ 11596 h 30389"/>
                  <a:gd name="connsiteX3" fmla="*/ 21992 w 31588"/>
                  <a:gd name="connsiteY3" fmla="*/ 18793 h 30389"/>
                  <a:gd name="connsiteX4" fmla="*/ 25591 w 31588"/>
                  <a:gd name="connsiteY4" fmla="*/ 30389 h 30389"/>
                  <a:gd name="connsiteX5" fmla="*/ 15994 w 31588"/>
                  <a:gd name="connsiteY5" fmla="*/ 23192 h 30389"/>
                  <a:gd name="connsiteX6" fmla="*/ 5998 w 31588"/>
                  <a:gd name="connsiteY6" fmla="*/ 30389 h 30389"/>
                  <a:gd name="connsiteX7" fmla="*/ 9597 w 31588"/>
                  <a:gd name="connsiteY7" fmla="*/ 18793 h 30389"/>
                  <a:gd name="connsiteX8" fmla="*/ 0 w 31588"/>
                  <a:gd name="connsiteY8" fmla="*/ 11596 h 30389"/>
                  <a:gd name="connsiteX9" fmla="*/ 11996 w 31588"/>
                  <a:gd name="connsiteY9" fmla="*/ 11596 h 30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1588" h="30389">
                    <a:moveTo>
                      <a:pt x="15994" y="0"/>
                    </a:moveTo>
                    <a:lnTo>
                      <a:pt x="19593" y="11596"/>
                    </a:lnTo>
                    <a:lnTo>
                      <a:pt x="31589" y="11596"/>
                    </a:lnTo>
                    <a:lnTo>
                      <a:pt x="21992" y="18793"/>
                    </a:lnTo>
                    <a:lnTo>
                      <a:pt x="25591" y="30389"/>
                    </a:lnTo>
                    <a:lnTo>
                      <a:pt x="15994" y="23192"/>
                    </a:lnTo>
                    <a:lnTo>
                      <a:pt x="5998" y="30389"/>
                    </a:lnTo>
                    <a:lnTo>
                      <a:pt x="9597" y="18793"/>
                    </a:lnTo>
                    <a:lnTo>
                      <a:pt x="0" y="11596"/>
                    </a:lnTo>
                    <a:lnTo>
                      <a:pt x="11996" y="11596"/>
                    </a:lnTo>
                    <a:close/>
                  </a:path>
                </a:pathLst>
              </a:custGeom>
              <a:solidFill>
                <a:srgbClr val="FFEC00"/>
              </a:solidFill>
              <a:ln w="3996" cap="flat">
                <a:noFill/>
                <a:prstDash val="solid"/>
                <a:miter/>
              </a:ln>
            </p:spPr>
            <p:txBody>
              <a:bodyPr rtlCol="0" anchor="ctr"/>
              <a:lstStyle/>
              <a:p>
                <a:endParaRPr lang="fi-FI"/>
              </a:p>
            </p:txBody>
          </p:sp>
          <p:sp>
            <p:nvSpPr>
              <p:cNvPr id="262" name="Freeform: Shape 448">
                <a:extLst>
                  <a:ext uri="{FF2B5EF4-FFF2-40B4-BE49-F238E27FC236}">
                    <a16:creationId xmlns:a16="http://schemas.microsoft.com/office/drawing/2014/main" id="{A2ABD8BC-1714-4DF6-9B84-4E8777A1689D}"/>
                  </a:ext>
                </a:extLst>
              </p:cNvPr>
              <p:cNvSpPr/>
              <p:nvPr/>
            </p:nvSpPr>
            <p:spPr>
              <a:xfrm>
                <a:off x="7257754" y="8358939"/>
                <a:ext cx="31588" cy="29989"/>
              </a:xfrm>
              <a:custGeom>
                <a:avLst/>
                <a:gdLst>
                  <a:gd name="connsiteX0" fmla="*/ 15994 w 31588"/>
                  <a:gd name="connsiteY0" fmla="*/ 0 h 29989"/>
                  <a:gd name="connsiteX1" fmla="*/ 19593 w 31588"/>
                  <a:gd name="connsiteY1" fmla="*/ 11196 h 29989"/>
                  <a:gd name="connsiteX2" fmla="*/ 31589 w 31588"/>
                  <a:gd name="connsiteY2" fmla="*/ 11596 h 29989"/>
                  <a:gd name="connsiteX3" fmla="*/ 21992 w 31588"/>
                  <a:gd name="connsiteY3" fmla="*/ 18394 h 29989"/>
                  <a:gd name="connsiteX4" fmla="*/ 25591 w 31588"/>
                  <a:gd name="connsiteY4" fmla="*/ 29990 h 29989"/>
                  <a:gd name="connsiteX5" fmla="*/ 15994 w 31588"/>
                  <a:gd name="connsiteY5" fmla="*/ 22792 h 29989"/>
                  <a:gd name="connsiteX6" fmla="*/ 5998 w 31588"/>
                  <a:gd name="connsiteY6" fmla="*/ 29990 h 29989"/>
                  <a:gd name="connsiteX7" fmla="*/ 9597 w 31588"/>
                  <a:gd name="connsiteY7" fmla="*/ 18394 h 29989"/>
                  <a:gd name="connsiteX8" fmla="*/ 0 w 31588"/>
                  <a:gd name="connsiteY8" fmla="*/ 11596 h 29989"/>
                  <a:gd name="connsiteX9" fmla="*/ 11996 w 31588"/>
                  <a:gd name="connsiteY9" fmla="*/ 11196 h 299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1588" h="29989">
                    <a:moveTo>
                      <a:pt x="15994" y="0"/>
                    </a:moveTo>
                    <a:lnTo>
                      <a:pt x="19593" y="11196"/>
                    </a:lnTo>
                    <a:lnTo>
                      <a:pt x="31589" y="11596"/>
                    </a:lnTo>
                    <a:lnTo>
                      <a:pt x="21992" y="18394"/>
                    </a:lnTo>
                    <a:lnTo>
                      <a:pt x="25591" y="29990"/>
                    </a:lnTo>
                    <a:lnTo>
                      <a:pt x="15994" y="22792"/>
                    </a:lnTo>
                    <a:lnTo>
                      <a:pt x="5998" y="29990"/>
                    </a:lnTo>
                    <a:lnTo>
                      <a:pt x="9597" y="18394"/>
                    </a:lnTo>
                    <a:lnTo>
                      <a:pt x="0" y="11596"/>
                    </a:lnTo>
                    <a:lnTo>
                      <a:pt x="11996" y="11196"/>
                    </a:lnTo>
                    <a:close/>
                  </a:path>
                </a:pathLst>
              </a:custGeom>
              <a:solidFill>
                <a:srgbClr val="FFEC00"/>
              </a:solidFill>
              <a:ln w="3996" cap="flat">
                <a:noFill/>
                <a:prstDash val="solid"/>
                <a:miter/>
              </a:ln>
            </p:spPr>
            <p:txBody>
              <a:bodyPr rtlCol="0" anchor="ctr"/>
              <a:lstStyle/>
              <a:p>
                <a:endParaRPr lang="fi-FI"/>
              </a:p>
            </p:txBody>
          </p:sp>
          <p:sp>
            <p:nvSpPr>
              <p:cNvPr id="263" name="Freeform: Shape 449">
                <a:extLst>
                  <a:ext uri="{FF2B5EF4-FFF2-40B4-BE49-F238E27FC236}">
                    <a16:creationId xmlns:a16="http://schemas.microsoft.com/office/drawing/2014/main" id="{2CC2F362-EE65-438B-B240-1931875B5B0A}"/>
                  </a:ext>
                </a:extLst>
              </p:cNvPr>
              <p:cNvSpPr/>
              <p:nvPr/>
            </p:nvSpPr>
            <p:spPr>
              <a:xfrm>
                <a:off x="7207772" y="8345344"/>
                <a:ext cx="31588" cy="30389"/>
              </a:xfrm>
              <a:custGeom>
                <a:avLst/>
                <a:gdLst>
                  <a:gd name="connsiteX0" fmla="*/ 15994 w 31588"/>
                  <a:gd name="connsiteY0" fmla="*/ 0 h 30389"/>
                  <a:gd name="connsiteX1" fmla="*/ 19593 w 31588"/>
                  <a:gd name="connsiteY1" fmla="*/ 11596 h 30389"/>
                  <a:gd name="connsiteX2" fmla="*/ 31589 w 31588"/>
                  <a:gd name="connsiteY2" fmla="*/ 11596 h 30389"/>
                  <a:gd name="connsiteX3" fmla="*/ 21992 w 31588"/>
                  <a:gd name="connsiteY3" fmla="*/ 18793 h 30389"/>
                  <a:gd name="connsiteX4" fmla="*/ 25591 w 31588"/>
                  <a:gd name="connsiteY4" fmla="*/ 30389 h 30389"/>
                  <a:gd name="connsiteX5" fmla="*/ 15994 w 31588"/>
                  <a:gd name="connsiteY5" fmla="*/ 23192 h 30389"/>
                  <a:gd name="connsiteX6" fmla="*/ 5998 w 31588"/>
                  <a:gd name="connsiteY6" fmla="*/ 30389 h 30389"/>
                  <a:gd name="connsiteX7" fmla="*/ 9597 w 31588"/>
                  <a:gd name="connsiteY7" fmla="*/ 18793 h 30389"/>
                  <a:gd name="connsiteX8" fmla="*/ 0 w 31588"/>
                  <a:gd name="connsiteY8" fmla="*/ 11596 h 30389"/>
                  <a:gd name="connsiteX9" fmla="*/ 11996 w 31588"/>
                  <a:gd name="connsiteY9" fmla="*/ 11596 h 30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1588" h="30389">
                    <a:moveTo>
                      <a:pt x="15994" y="0"/>
                    </a:moveTo>
                    <a:lnTo>
                      <a:pt x="19593" y="11596"/>
                    </a:lnTo>
                    <a:lnTo>
                      <a:pt x="31589" y="11596"/>
                    </a:lnTo>
                    <a:lnTo>
                      <a:pt x="21992" y="18793"/>
                    </a:lnTo>
                    <a:lnTo>
                      <a:pt x="25591" y="30389"/>
                    </a:lnTo>
                    <a:lnTo>
                      <a:pt x="15994" y="23192"/>
                    </a:lnTo>
                    <a:lnTo>
                      <a:pt x="5998" y="30389"/>
                    </a:lnTo>
                    <a:lnTo>
                      <a:pt x="9597" y="18793"/>
                    </a:lnTo>
                    <a:lnTo>
                      <a:pt x="0" y="11596"/>
                    </a:lnTo>
                    <a:lnTo>
                      <a:pt x="11996" y="11596"/>
                    </a:lnTo>
                    <a:close/>
                  </a:path>
                </a:pathLst>
              </a:custGeom>
              <a:solidFill>
                <a:srgbClr val="FFEC00"/>
              </a:solidFill>
              <a:ln w="3996" cap="flat">
                <a:noFill/>
                <a:prstDash val="solid"/>
                <a:miter/>
              </a:ln>
            </p:spPr>
            <p:txBody>
              <a:bodyPr rtlCol="0" anchor="ctr"/>
              <a:lstStyle/>
              <a:p>
                <a:endParaRPr lang="fi-FI"/>
              </a:p>
            </p:txBody>
          </p:sp>
          <p:sp>
            <p:nvSpPr>
              <p:cNvPr id="264" name="Freeform: Shape 450">
                <a:extLst>
                  <a:ext uri="{FF2B5EF4-FFF2-40B4-BE49-F238E27FC236}">
                    <a16:creationId xmlns:a16="http://schemas.microsoft.com/office/drawing/2014/main" id="{2BFCC960-F5AE-4F07-BD22-DF10696285B9}"/>
                  </a:ext>
                </a:extLst>
              </p:cNvPr>
              <p:cNvSpPr/>
              <p:nvPr/>
            </p:nvSpPr>
            <p:spPr>
              <a:xfrm>
                <a:off x="7171384" y="8308957"/>
                <a:ext cx="31589" cy="29989"/>
              </a:xfrm>
              <a:custGeom>
                <a:avLst/>
                <a:gdLst>
                  <a:gd name="connsiteX0" fmla="*/ 15994 w 31589"/>
                  <a:gd name="connsiteY0" fmla="*/ 0 h 29989"/>
                  <a:gd name="connsiteX1" fmla="*/ 19593 w 31589"/>
                  <a:gd name="connsiteY1" fmla="*/ 11596 h 29989"/>
                  <a:gd name="connsiteX2" fmla="*/ 31589 w 31589"/>
                  <a:gd name="connsiteY2" fmla="*/ 11596 h 29989"/>
                  <a:gd name="connsiteX3" fmla="*/ 21992 w 31589"/>
                  <a:gd name="connsiteY3" fmla="*/ 18793 h 29989"/>
                  <a:gd name="connsiteX4" fmla="*/ 25591 w 31589"/>
                  <a:gd name="connsiteY4" fmla="*/ 29990 h 29989"/>
                  <a:gd name="connsiteX5" fmla="*/ 15994 w 31589"/>
                  <a:gd name="connsiteY5" fmla="*/ 23192 h 29989"/>
                  <a:gd name="connsiteX6" fmla="*/ 5998 w 31589"/>
                  <a:gd name="connsiteY6" fmla="*/ 29990 h 29989"/>
                  <a:gd name="connsiteX7" fmla="*/ 9597 w 31589"/>
                  <a:gd name="connsiteY7" fmla="*/ 18793 h 29989"/>
                  <a:gd name="connsiteX8" fmla="*/ 0 w 31589"/>
                  <a:gd name="connsiteY8" fmla="*/ 11596 h 29989"/>
                  <a:gd name="connsiteX9" fmla="*/ 11996 w 31589"/>
                  <a:gd name="connsiteY9" fmla="*/ 11596 h 299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1589" h="29989">
                    <a:moveTo>
                      <a:pt x="15994" y="0"/>
                    </a:moveTo>
                    <a:lnTo>
                      <a:pt x="19593" y="11596"/>
                    </a:lnTo>
                    <a:lnTo>
                      <a:pt x="31589" y="11596"/>
                    </a:lnTo>
                    <a:lnTo>
                      <a:pt x="21992" y="18793"/>
                    </a:lnTo>
                    <a:lnTo>
                      <a:pt x="25591" y="29990"/>
                    </a:lnTo>
                    <a:lnTo>
                      <a:pt x="15994" y="23192"/>
                    </a:lnTo>
                    <a:lnTo>
                      <a:pt x="5998" y="29990"/>
                    </a:lnTo>
                    <a:lnTo>
                      <a:pt x="9597" y="18793"/>
                    </a:lnTo>
                    <a:lnTo>
                      <a:pt x="0" y="11596"/>
                    </a:lnTo>
                    <a:lnTo>
                      <a:pt x="11996" y="11596"/>
                    </a:lnTo>
                    <a:close/>
                  </a:path>
                </a:pathLst>
              </a:custGeom>
              <a:solidFill>
                <a:srgbClr val="FFEC00"/>
              </a:solidFill>
              <a:ln w="3996" cap="flat">
                <a:noFill/>
                <a:prstDash val="solid"/>
                <a:miter/>
              </a:ln>
            </p:spPr>
            <p:txBody>
              <a:bodyPr rtlCol="0" anchor="ctr"/>
              <a:lstStyle/>
              <a:p>
                <a:endParaRPr lang="fi-FI"/>
              </a:p>
            </p:txBody>
          </p:sp>
          <p:sp>
            <p:nvSpPr>
              <p:cNvPr id="265" name="Freeform: Shape 451">
                <a:extLst>
                  <a:ext uri="{FF2B5EF4-FFF2-40B4-BE49-F238E27FC236}">
                    <a16:creationId xmlns:a16="http://schemas.microsoft.com/office/drawing/2014/main" id="{C19F1756-BFC5-4932-8A9A-2ADE55968F47}"/>
                  </a:ext>
                </a:extLst>
              </p:cNvPr>
              <p:cNvSpPr/>
              <p:nvPr/>
            </p:nvSpPr>
            <p:spPr>
              <a:xfrm>
                <a:off x="7157789" y="8258974"/>
                <a:ext cx="31988" cy="30389"/>
              </a:xfrm>
              <a:custGeom>
                <a:avLst/>
                <a:gdLst>
                  <a:gd name="connsiteX0" fmla="*/ 15994 w 31988"/>
                  <a:gd name="connsiteY0" fmla="*/ 0 h 30389"/>
                  <a:gd name="connsiteX1" fmla="*/ 19993 w 31988"/>
                  <a:gd name="connsiteY1" fmla="*/ 11596 h 30389"/>
                  <a:gd name="connsiteX2" fmla="*/ 31989 w 31988"/>
                  <a:gd name="connsiteY2" fmla="*/ 11596 h 30389"/>
                  <a:gd name="connsiteX3" fmla="*/ 21992 w 31988"/>
                  <a:gd name="connsiteY3" fmla="*/ 18793 h 30389"/>
                  <a:gd name="connsiteX4" fmla="*/ 25991 w 31988"/>
                  <a:gd name="connsiteY4" fmla="*/ 30389 h 30389"/>
                  <a:gd name="connsiteX5" fmla="*/ 15994 w 31988"/>
                  <a:gd name="connsiteY5" fmla="*/ 23192 h 30389"/>
                  <a:gd name="connsiteX6" fmla="*/ 6398 w 31988"/>
                  <a:gd name="connsiteY6" fmla="*/ 30389 h 30389"/>
                  <a:gd name="connsiteX7" fmla="*/ 9997 w 31988"/>
                  <a:gd name="connsiteY7" fmla="*/ 18793 h 30389"/>
                  <a:gd name="connsiteX8" fmla="*/ 0 w 31988"/>
                  <a:gd name="connsiteY8" fmla="*/ 11596 h 30389"/>
                  <a:gd name="connsiteX9" fmla="*/ 12396 w 31988"/>
                  <a:gd name="connsiteY9" fmla="*/ 11596 h 30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1988" h="30389">
                    <a:moveTo>
                      <a:pt x="15994" y="0"/>
                    </a:moveTo>
                    <a:lnTo>
                      <a:pt x="19993" y="11596"/>
                    </a:lnTo>
                    <a:lnTo>
                      <a:pt x="31989" y="11596"/>
                    </a:lnTo>
                    <a:lnTo>
                      <a:pt x="21992" y="18793"/>
                    </a:lnTo>
                    <a:lnTo>
                      <a:pt x="25991" y="30389"/>
                    </a:lnTo>
                    <a:lnTo>
                      <a:pt x="15994" y="23192"/>
                    </a:lnTo>
                    <a:lnTo>
                      <a:pt x="6398" y="30389"/>
                    </a:lnTo>
                    <a:lnTo>
                      <a:pt x="9997" y="18793"/>
                    </a:lnTo>
                    <a:lnTo>
                      <a:pt x="0" y="11596"/>
                    </a:lnTo>
                    <a:lnTo>
                      <a:pt x="12396" y="11596"/>
                    </a:lnTo>
                    <a:close/>
                  </a:path>
                </a:pathLst>
              </a:custGeom>
              <a:solidFill>
                <a:srgbClr val="FFEC00"/>
              </a:solidFill>
              <a:ln w="3996" cap="flat">
                <a:noFill/>
                <a:prstDash val="solid"/>
                <a:miter/>
              </a:ln>
            </p:spPr>
            <p:txBody>
              <a:bodyPr rtlCol="0" anchor="ctr"/>
              <a:lstStyle/>
              <a:p>
                <a:endParaRPr lang="fi-FI"/>
              </a:p>
            </p:txBody>
          </p:sp>
          <p:sp>
            <p:nvSpPr>
              <p:cNvPr id="266" name="Freeform: Shape 452">
                <a:extLst>
                  <a:ext uri="{FF2B5EF4-FFF2-40B4-BE49-F238E27FC236}">
                    <a16:creationId xmlns:a16="http://schemas.microsoft.com/office/drawing/2014/main" id="{D82781C0-4F2D-44A7-8631-F8B43C2E6299}"/>
                  </a:ext>
                </a:extLst>
              </p:cNvPr>
              <p:cNvSpPr/>
              <p:nvPr/>
            </p:nvSpPr>
            <p:spPr>
              <a:xfrm>
                <a:off x="7171384" y="8209391"/>
                <a:ext cx="31589" cy="29989"/>
              </a:xfrm>
              <a:custGeom>
                <a:avLst/>
                <a:gdLst>
                  <a:gd name="connsiteX0" fmla="*/ 15994 w 31589"/>
                  <a:gd name="connsiteY0" fmla="*/ 0 h 29989"/>
                  <a:gd name="connsiteX1" fmla="*/ 19593 w 31589"/>
                  <a:gd name="connsiteY1" fmla="*/ 11596 h 29989"/>
                  <a:gd name="connsiteX2" fmla="*/ 31589 w 31589"/>
                  <a:gd name="connsiteY2" fmla="*/ 11596 h 29989"/>
                  <a:gd name="connsiteX3" fmla="*/ 21992 w 31589"/>
                  <a:gd name="connsiteY3" fmla="*/ 18394 h 29989"/>
                  <a:gd name="connsiteX4" fmla="*/ 25591 w 31589"/>
                  <a:gd name="connsiteY4" fmla="*/ 29990 h 29989"/>
                  <a:gd name="connsiteX5" fmla="*/ 15994 w 31589"/>
                  <a:gd name="connsiteY5" fmla="*/ 22792 h 29989"/>
                  <a:gd name="connsiteX6" fmla="*/ 5998 w 31589"/>
                  <a:gd name="connsiteY6" fmla="*/ 29990 h 29989"/>
                  <a:gd name="connsiteX7" fmla="*/ 9597 w 31589"/>
                  <a:gd name="connsiteY7" fmla="*/ 18394 h 29989"/>
                  <a:gd name="connsiteX8" fmla="*/ 0 w 31589"/>
                  <a:gd name="connsiteY8" fmla="*/ 11596 h 29989"/>
                  <a:gd name="connsiteX9" fmla="*/ 11996 w 31589"/>
                  <a:gd name="connsiteY9" fmla="*/ 11596 h 299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1589" h="29989">
                    <a:moveTo>
                      <a:pt x="15994" y="0"/>
                    </a:moveTo>
                    <a:lnTo>
                      <a:pt x="19593" y="11596"/>
                    </a:lnTo>
                    <a:lnTo>
                      <a:pt x="31589" y="11596"/>
                    </a:lnTo>
                    <a:lnTo>
                      <a:pt x="21992" y="18394"/>
                    </a:lnTo>
                    <a:lnTo>
                      <a:pt x="25591" y="29990"/>
                    </a:lnTo>
                    <a:lnTo>
                      <a:pt x="15994" y="22792"/>
                    </a:lnTo>
                    <a:lnTo>
                      <a:pt x="5998" y="29990"/>
                    </a:lnTo>
                    <a:lnTo>
                      <a:pt x="9597" y="18394"/>
                    </a:lnTo>
                    <a:lnTo>
                      <a:pt x="0" y="11596"/>
                    </a:lnTo>
                    <a:lnTo>
                      <a:pt x="11996" y="11596"/>
                    </a:lnTo>
                    <a:close/>
                  </a:path>
                </a:pathLst>
              </a:custGeom>
              <a:solidFill>
                <a:srgbClr val="FFEC00"/>
              </a:solidFill>
              <a:ln w="3996" cap="flat">
                <a:noFill/>
                <a:prstDash val="solid"/>
                <a:miter/>
              </a:ln>
            </p:spPr>
            <p:txBody>
              <a:bodyPr rtlCol="0" anchor="ctr"/>
              <a:lstStyle/>
              <a:p>
                <a:endParaRPr lang="fi-FI"/>
              </a:p>
            </p:txBody>
          </p:sp>
          <p:sp>
            <p:nvSpPr>
              <p:cNvPr id="267" name="Freeform: Shape 453">
                <a:extLst>
                  <a:ext uri="{FF2B5EF4-FFF2-40B4-BE49-F238E27FC236}">
                    <a16:creationId xmlns:a16="http://schemas.microsoft.com/office/drawing/2014/main" id="{62F4104C-8DDC-4664-8E7C-4BD9AF1F511C}"/>
                  </a:ext>
                </a:extLst>
              </p:cNvPr>
              <p:cNvSpPr/>
              <p:nvPr/>
            </p:nvSpPr>
            <p:spPr>
              <a:xfrm>
                <a:off x="7207772" y="8172604"/>
                <a:ext cx="31588" cy="30389"/>
              </a:xfrm>
              <a:custGeom>
                <a:avLst/>
                <a:gdLst>
                  <a:gd name="connsiteX0" fmla="*/ 15994 w 31588"/>
                  <a:gd name="connsiteY0" fmla="*/ 0 h 30389"/>
                  <a:gd name="connsiteX1" fmla="*/ 19593 w 31588"/>
                  <a:gd name="connsiteY1" fmla="*/ 11596 h 30389"/>
                  <a:gd name="connsiteX2" fmla="*/ 31589 w 31588"/>
                  <a:gd name="connsiteY2" fmla="*/ 11596 h 30389"/>
                  <a:gd name="connsiteX3" fmla="*/ 21992 w 31588"/>
                  <a:gd name="connsiteY3" fmla="*/ 18793 h 30389"/>
                  <a:gd name="connsiteX4" fmla="*/ 25591 w 31588"/>
                  <a:gd name="connsiteY4" fmla="*/ 30389 h 30389"/>
                  <a:gd name="connsiteX5" fmla="*/ 15994 w 31588"/>
                  <a:gd name="connsiteY5" fmla="*/ 23192 h 30389"/>
                  <a:gd name="connsiteX6" fmla="*/ 5998 w 31588"/>
                  <a:gd name="connsiteY6" fmla="*/ 30389 h 30389"/>
                  <a:gd name="connsiteX7" fmla="*/ 9597 w 31588"/>
                  <a:gd name="connsiteY7" fmla="*/ 18793 h 30389"/>
                  <a:gd name="connsiteX8" fmla="*/ 0 w 31588"/>
                  <a:gd name="connsiteY8" fmla="*/ 11596 h 30389"/>
                  <a:gd name="connsiteX9" fmla="*/ 11996 w 31588"/>
                  <a:gd name="connsiteY9" fmla="*/ 11596 h 30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1588" h="30389">
                    <a:moveTo>
                      <a:pt x="15994" y="0"/>
                    </a:moveTo>
                    <a:lnTo>
                      <a:pt x="19593" y="11596"/>
                    </a:lnTo>
                    <a:lnTo>
                      <a:pt x="31589" y="11596"/>
                    </a:lnTo>
                    <a:lnTo>
                      <a:pt x="21992" y="18793"/>
                    </a:lnTo>
                    <a:lnTo>
                      <a:pt x="25591" y="30389"/>
                    </a:lnTo>
                    <a:lnTo>
                      <a:pt x="15994" y="23192"/>
                    </a:lnTo>
                    <a:lnTo>
                      <a:pt x="5998" y="30389"/>
                    </a:lnTo>
                    <a:lnTo>
                      <a:pt x="9597" y="18793"/>
                    </a:lnTo>
                    <a:lnTo>
                      <a:pt x="0" y="11596"/>
                    </a:lnTo>
                    <a:lnTo>
                      <a:pt x="11996" y="11596"/>
                    </a:lnTo>
                    <a:close/>
                  </a:path>
                </a:pathLst>
              </a:custGeom>
              <a:solidFill>
                <a:srgbClr val="FFEC00"/>
              </a:solidFill>
              <a:ln w="3996" cap="flat">
                <a:noFill/>
                <a:prstDash val="solid"/>
                <a:miter/>
              </a:ln>
            </p:spPr>
            <p:txBody>
              <a:bodyPr rtlCol="0" anchor="ctr"/>
              <a:lstStyle/>
              <a:p>
                <a:endParaRPr lang="fi-FI"/>
              </a:p>
            </p:txBody>
          </p:sp>
        </p:grpSp>
        <p:grpSp>
          <p:nvGrpSpPr>
            <p:cNvPr id="213" name="Graphic 34">
              <a:extLst>
                <a:ext uri="{FF2B5EF4-FFF2-40B4-BE49-F238E27FC236}">
                  <a16:creationId xmlns:a16="http://schemas.microsoft.com/office/drawing/2014/main" id="{396BA3DF-77F3-41E2-AB5C-5887D5BE66B1}"/>
                </a:ext>
              </a:extLst>
            </p:cNvPr>
            <p:cNvGrpSpPr/>
            <p:nvPr/>
          </p:nvGrpSpPr>
          <p:grpSpPr>
            <a:xfrm>
              <a:off x="7050226" y="8508088"/>
              <a:ext cx="447045" cy="33988"/>
              <a:chOff x="7050226" y="8508088"/>
              <a:chExt cx="447045" cy="33988"/>
            </a:xfrm>
            <a:solidFill>
              <a:srgbClr val="1D1D1B"/>
            </a:solidFill>
          </p:grpSpPr>
          <p:sp>
            <p:nvSpPr>
              <p:cNvPr id="229" name="Freeform: Shape 415">
                <a:extLst>
                  <a:ext uri="{FF2B5EF4-FFF2-40B4-BE49-F238E27FC236}">
                    <a16:creationId xmlns:a16="http://schemas.microsoft.com/office/drawing/2014/main" id="{FF2C7373-551B-4DE7-8ED0-2BD11EFE8452}"/>
                  </a:ext>
                </a:extLst>
              </p:cNvPr>
              <p:cNvSpPr/>
              <p:nvPr/>
            </p:nvSpPr>
            <p:spPr>
              <a:xfrm>
                <a:off x="7479678" y="8514885"/>
                <a:ext cx="17593" cy="20792"/>
              </a:xfrm>
              <a:custGeom>
                <a:avLst/>
                <a:gdLst>
                  <a:gd name="connsiteX0" fmla="*/ 15195 w 17593"/>
                  <a:gd name="connsiteY0" fmla="*/ 2799 h 20792"/>
                  <a:gd name="connsiteX1" fmla="*/ 8797 w 17593"/>
                  <a:gd name="connsiteY1" fmla="*/ 0 h 20792"/>
                  <a:gd name="connsiteX2" fmla="*/ 2399 w 17593"/>
                  <a:gd name="connsiteY2" fmla="*/ 2799 h 20792"/>
                  <a:gd name="connsiteX3" fmla="*/ 0 w 17593"/>
                  <a:gd name="connsiteY3" fmla="*/ 10396 h 20792"/>
                  <a:gd name="connsiteX4" fmla="*/ 2399 w 17593"/>
                  <a:gd name="connsiteY4" fmla="*/ 17994 h 20792"/>
                  <a:gd name="connsiteX5" fmla="*/ 8797 w 17593"/>
                  <a:gd name="connsiteY5" fmla="*/ 20793 h 20792"/>
                  <a:gd name="connsiteX6" fmla="*/ 15195 w 17593"/>
                  <a:gd name="connsiteY6" fmla="*/ 17994 h 20792"/>
                  <a:gd name="connsiteX7" fmla="*/ 17594 w 17593"/>
                  <a:gd name="connsiteY7" fmla="*/ 10396 h 20792"/>
                  <a:gd name="connsiteX8" fmla="*/ 15195 w 17593"/>
                  <a:gd name="connsiteY8" fmla="*/ 2799 h 20792"/>
                  <a:gd name="connsiteX9" fmla="*/ 12795 w 17593"/>
                  <a:gd name="connsiteY9" fmla="*/ 15994 h 20792"/>
                  <a:gd name="connsiteX10" fmla="*/ 9197 w 17593"/>
                  <a:gd name="connsiteY10" fmla="*/ 17594 h 20792"/>
                  <a:gd name="connsiteX11" fmla="*/ 5598 w 17593"/>
                  <a:gd name="connsiteY11" fmla="*/ 15994 h 20792"/>
                  <a:gd name="connsiteX12" fmla="*/ 4398 w 17593"/>
                  <a:gd name="connsiteY12" fmla="*/ 10796 h 20792"/>
                  <a:gd name="connsiteX13" fmla="*/ 5598 w 17593"/>
                  <a:gd name="connsiteY13" fmla="*/ 5598 h 20792"/>
                  <a:gd name="connsiteX14" fmla="*/ 9197 w 17593"/>
                  <a:gd name="connsiteY14" fmla="*/ 3999 h 20792"/>
                  <a:gd name="connsiteX15" fmla="*/ 12795 w 17593"/>
                  <a:gd name="connsiteY15" fmla="*/ 5598 h 20792"/>
                  <a:gd name="connsiteX16" fmla="*/ 13995 w 17593"/>
                  <a:gd name="connsiteY16" fmla="*/ 10796 h 20792"/>
                  <a:gd name="connsiteX17" fmla="*/ 12795 w 17593"/>
                  <a:gd name="connsiteY17" fmla="*/ 15994 h 207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593" h="20792">
                    <a:moveTo>
                      <a:pt x="15195" y="2799"/>
                    </a:moveTo>
                    <a:cubicBezTo>
                      <a:pt x="13595" y="1200"/>
                      <a:pt x="11596" y="0"/>
                      <a:pt x="8797" y="0"/>
                    </a:cubicBezTo>
                    <a:cubicBezTo>
                      <a:pt x="6398" y="0"/>
                      <a:pt x="3999" y="800"/>
                      <a:pt x="2399" y="2799"/>
                    </a:cubicBezTo>
                    <a:cubicBezTo>
                      <a:pt x="800" y="4398"/>
                      <a:pt x="0" y="7198"/>
                      <a:pt x="0" y="10396"/>
                    </a:cubicBezTo>
                    <a:cubicBezTo>
                      <a:pt x="0" y="13595"/>
                      <a:pt x="800" y="15994"/>
                      <a:pt x="2399" y="17994"/>
                    </a:cubicBezTo>
                    <a:cubicBezTo>
                      <a:pt x="3999" y="19993"/>
                      <a:pt x="5998" y="20793"/>
                      <a:pt x="8797" y="20793"/>
                    </a:cubicBezTo>
                    <a:cubicBezTo>
                      <a:pt x="11196" y="20793"/>
                      <a:pt x="13595" y="19993"/>
                      <a:pt x="15195" y="17994"/>
                    </a:cubicBezTo>
                    <a:cubicBezTo>
                      <a:pt x="16794" y="16394"/>
                      <a:pt x="17594" y="13595"/>
                      <a:pt x="17594" y="10396"/>
                    </a:cubicBezTo>
                    <a:cubicBezTo>
                      <a:pt x="17594" y="7198"/>
                      <a:pt x="16794" y="4798"/>
                      <a:pt x="15195" y="2799"/>
                    </a:cubicBezTo>
                    <a:close/>
                    <a:moveTo>
                      <a:pt x="12795" y="15994"/>
                    </a:moveTo>
                    <a:cubicBezTo>
                      <a:pt x="11996" y="17194"/>
                      <a:pt x="10796" y="17594"/>
                      <a:pt x="9197" y="17594"/>
                    </a:cubicBezTo>
                    <a:cubicBezTo>
                      <a:pt x="7597" y="17594"/>
                      <a:pt x="6398" y="16794"/>
                      <a:pt x="5598" y="15994"/>
                    </a:cubicBezTo>
                    <a:cubicBezTo>
                      <a:pt x="4798" y="14795"/>
                      <a:pt x="4398" y="13195"/>
                      <a:pt x="4398" y="10796"/>
                    </a:cubicBezTo>
                    <a:cubicBezTo>
                      <a:pt x="4398" y="8397"/>
                      <a:pt x="4798" y="6398"/>
                      <a:pt x="5598" y="5598"/>
                    </a:cubicBezTo>
                    <a:cubicBezTo>
                      <a:pt x="6398" y="4398"/>
                      <a:pt x="7597" y="3999"/>
                      <a:pt x="9197" y="3999"/>
                    </a:cubicBezTo>
                    <a:cubicBezTo>
                      <a:pt x="10796" y="3999"/>
                      <a:pt x="11996" y="4398"/>
                      <a:pt x="12795" y="5598"/>
                    </a:cubicBezTo>
                    <a:cubicBezTo>
                      <a:pt x="13595" y="6798"/>
                      <a:pt x="13995" y="8397"/>
                      <a:pt x="13995" y="10796"/>
                    </a:cubicBezTo>
                    <a:cubicBezTo>
                      <a:pt x="13995" y="12796"/>
                      <a:pt x="13595" y="14795"/>
                      <a:pt x="12795" y="15994"/>
                    </a:cubicBezTo>
                    <a:close/>
                  </a:path>
                </a:pathLst>
              </a:custGeom>
              <a:solidFill>
                <a:srgbClr val="1D1D1B"/>
              </a:solidFill>
              <a:ln w="3996" cap="flat">
                <a:noFill/>
                <a:prstDash val="solid"/>
                <a:miter/>
              </a:ln>
            </p:spPr>
            <p:txBody>
              <a:bodyPr rtlCol="0" anchor="ctr"/>
              <a:lstStyle/>
              <a:p>
                <a:endParaRPr lang="fi-FI"/>
              </a:p>
            </p:txBody>
          </p:sp>
          <p:sp>
            <p:nvSpPr>
              <p:cNvPr id="230" name="Freeform: Shape 416">
                <a:extLst>
                  <a:ext uri="{FF2B5EF4-FFF2-40B4-BE49-F238E27FC236}">
                    <a16:creationId xmlns:a16="http://schemas.microsoft.com/office/drawing/2014/main" id="{DACF50F8-ADF0-404D-A353-CA58B04C37C9}"/>
                  </a:ext>
                </a:extLst>
              </p:cNvPr>
              <p:cNvSpPr/>
              <p:nvPr/>
            </p:nvSpPr>
            <p:spPr>
              <a:xfrm>
                <a:off x="7050226" y="8509287"/>
                <a:ext cx="15994" cy="25591"/>
              </a:xfrm>
              <a:custGeom>
                <a:avLst/>
                <a:gdLst>
                  <a:gd name="connsiteX0" fmla="*/ 0 w 15994"/>
                  <a:gd name="connsiteY0" fmla="*/ 25591 h 25591"/>
                  <a:gd name="connsiteX1" fmla="*/ 15994 w 15994"/>
                  <a:gd name="connsiteY1" fmla="*/ 25591 h 25591"/>
                  <a:gd name="connsiteX2" fmla="*/ 15994 w 15994"/>
                  <a:gd name="connsiteY2" fmla="*/ 22392 h 25591"/>
                  <a:gd name="connsiteX3" fmla="*/ 3599 w 15994"/>
                  <a:gd name="connsiteY3" fmla="*/ 22392 h 25591"/>
                  <a:gd name="connsiteX4" fmla="*/ 3599 w 15994"/>
                  <a:gd name="connsiteY4" fmla="*/ 13195 h 25591"/>
                  <a:gd name="connsiteX5" fmla="*/ 15195 w 15994"/>
                  <a:gd name="connsiteY5" fmla="*/ 13195 h 25591"/>
                  <a:gd name="connsiteX6" fmla="*/ 15195 w 15994"/>
                  <a:gd name="connsiteY6" fmla="*/ 9997 h 25591"/>
                  <a:gd name="connsiteX7" fmla="*/ 3599 w 15994"/>
                  <a:gd name="connsiteY7" fmla="*/ 9997 h 25591"/>
                  <a:gd name="connsiteX8" fmla="*/ 3599 w 15994"/>
                  <a:gd name="connsiteY8" fmla="*/ 3199 h 25591"/>
                  <a:gd name="connsiteX9" fmla="*/ 15994 w 15994"/>
                  <a:gd name="connsiteY9" fmla="*/ 3199 h 25591"/>
                  <a:gd name="connsiteX10" fmla="*/ 15994 w 15994"/>
                  <a:gd name="connsiteY10" fmla="*/ 0 h 25591"/>
                  <a:gd name="connsiteX11" fmla="*/ 0 w 15994"/>
                  <a:gd name="connsiteY11" fmla="*/ 0 h 255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5994" h="25591">
                    <a:moveTo>
                      <a:pt x="0" y="25591"/>
                    </a:moveTo>
                    <a:lnTo>
                      <a:pt x="15994" y="25591"/>
                    </a:lnTo>
                    <a:lnTo>
                      <a:pt x="15994" y="22392"/>
                    </a:lnTo>
                    <a:lnTo>
                      <a:pt x="3599" y="22392"/>
                    </a:lnTo>
                    <a:lnTo>
                      <a:pt x="3599" y="13195"/>
                    </a:lnTo>
                    <a:lnTo>
                      <a:pt x="15195" y="13195"/>
                    </a:lnTo>
                    <a:lnTo>
                      <a:pt x="15195" y="9997"/>
                    </a:lnTo>
                    <a:lnTo>
                      <a:pt x="3599" y="9997"/>
                    </a:lnTo>
                    <a:lnTo>
                      <a:pt x="3599" y="3199"/>
                    </a:lnTo>
                    <a:lnTo>
                      <a:pt x="15994" y="3199"/>
                    </a:lnTo>
                    <a:lnTo>
                      <a:pt x="15994" y="0"/>
                    </a:lnTo>
                    <a:lnTo>
                      <a:pt x="0" y="0"/>
                    </a:lnTo>
                    <a:close/>
                  </a:path>
                </a:pathLst>
              </a:custGeom>
              <a:solidFill>
                <a:srgbClr val="1D1D1B"/>
              </a:solidFill>
              <a:ln w="3996" cap="flat">
                <a:noFill/>
                <a:prstDash val="solid"/>
                <a:miter/>
              </a:ln>
            </p:spPr>
            <p:txBody>
              <a:bodyPr rtlCol="0" anchor="ctr"/>
              <a:lstStyle/>
              <a:p>
                <a:endParaRPr lang="fi-FI"/>
              </a:p>
            </p:txBody>
          </p:sp>
          <p:sp>
            <p:nvSpPr>
              <p:cNvPr id="231" name="Freeform: Shape 417">
                <a:extLst>
                  <a:ext uri="{FF2B5EF4-FFF2-40B4-BE49-F238E27FC236}">
                    <a16:creationId xmlns:a16="http://schemas.microsoft.com/office/drawing/2014/main" id="{6175C7E6-BA2B-4200-A689-079A498C108A}"/>
                  </a:ext>
                </a:extLst>
              </p:cNvPr>
              <p:cNvSpPr/>
              <p:nvPr/>
            </p:nvSpPr>
            <p:spPr>
              <a:xfrm>
                <a:off x="7069819" y="8516085"/>
                <a:ext cx="15194" cy="19593"/>
              </a:xfrm>
              <a:custGeom>
                <a:avLst/>
                <a:gdLst>
                  <a:gd name="connsiteX0" fmla="*/ 11596 w 15194"/>
                  <a:gd name="connsiteY0" fmla="*/ 13995 h 19593"/>
                  <a:gd name="connsiteX1" fmla="*/ 9197 w 15194"/>
                  <a:gd name="connsiteY1" fmla="*/ 15595 h 19593"/>
                  <a:gd name="connsiteX2" fmla="*/ 6797 w 15194"/>
                  <a:gd name="connsiteY2" fmla="*/ 16394 h 19593"/>
                  <a:gd name="connsiteX3" fmla="*/ 4798 w 15194"/>
                  <a:gd name="connsiteY3" fmla="*/ 15994 h 19593"/>
                  <a:gd name="connsiteX4" fmla="*/ 3999 w 15194"/>
                  <a:gd name="connsiteY4" fmla="*/ 14795 h 19593"/>
                  <a:gd name="connsiteX5" fmla="*/ 3599 w 15194"/>
                  <a:gd name="connsiteY5" fmla="*/ 13195 h 19593"/>
                  <a:gd name="connsiteX6" fmla="*/ 3599 w 15194"/>
                  <a:gd name="connsiteY6" fmla="*/ 10796 h 19593"/>
                  <a:gd name="connsiteX7" fmla="*/ 3599 w 15194"/>
                  <a:gd name="connsiteY7" fmla="*/ 0 h 19593"/>
                  <a:gd name="connsiteX8" fmla="*/ 0 w 15194"/>
                  <a:gd name="connsiteY8" fmla="*/ 0 h 19593"/>
                  <a:gd name="connsiteX9" fmla="*/ 0 w 15194"/>
                  <a:gd name="connsiteY9" fmla="*/ 12396 h 19593"/>
                  <a:gd name="connsiteX10" fmla="*/ 400 w 15194"/>
                  <a:gd name="connsiteY10" fmla="*/ 15595 h 19593"/>
                  <a:gd name="connsiteX11" fmla="*/ 1599 w 15194"/>
                  <a:gd name="connsiteY11" fmla="*/ 17994 h 19593"/>
                  <a:gd name="connsiteX12" fmla="*/ 3599 w 15194"/>
                  <a:gd name="connsiteY12" fmla="*/ 19193 h 19593"/>
                  <a:gd name="connsiteX13" fmla="*/ 5998 w 15194"/>
                  <a:gd name="connsiteY13" fmla="*/ 19593 h 19593"/>
                  <a:gd name="connsiteX14" fmla="*/ 9197 w 15194"/>
                  <a:gd name="connsiteY14" fmla="*/ 18793 h 19593"/>
                  <a:gd name="connsiteX15" fmla="*/ 11596 w 15194"/>
                  <a:gd name="connsiteY15" fmla="*/ 17194 h 19593"/>
                  <a:gd name="connsiteX16" fmla="*/ 11596 w 15194"/>
                  <a:gd name="connsiteY16" fmla="*/ 19193 h 19593"/>
                  <a:gd name="connsiteX17" fmla="*/ 15195 w 15194"/>
                  <a:gd name="connsiteY17" fmla="*/ 19193 h 19593"/>
                  <a:gd name="connsiteX18" fmla="*/ 15195 w 15194"/>
                  <a:gd name="connsiteY18" fmla="*/ 0 h 19593"/>
                  <a:gd name="connsiteX19" fmla="*/ 11596 w 15194"/>
                  <a:gd name="connsiteY19" fmla="*/ 0 h 19593"/>
                  <a:gd name="connsiteX20" fmla="*/ 11596 w 15194"/>
                  <a:gd name="connsiteY20" fmla="*/ 13995 h 19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5194" h="19593">
                    <a:moveTo>
                      <a:pt x="11596" y="13995"/>
                    </a:moveTo>
                    <a:cubicBezTo>
                      <a:pt x="10796" y="14795"/>
                      <a:pt x="9997" y="15195"/>
                      <a:pt x="9197" y="15595"/>
                    </a:cubicBezTo>
                    <a:cubicBezTo>
                      <a:pt x="8397" y="15994"/>
                      <a:pt x="7597" y="16394"/>
                      <a:pt x="6797" y="16394"/>
                    </a:cubicBezTo>
                    <a:cubicBezTo>
                      <a:pt x="5998" y="16394"/>
                      <a:pt x="5198" y="16394"/>
                      <a:pt x="4798" y="15994"/>
                    </a:cubicBezTo>
                    <a:cubicBezTo>
                      <a:pt x="4398" y="15595"/>
                      <a:pt x="3999" y="15595"/>
                      <a:pt x="3999" y="14795"/>
                    </a:cubicBezTo>
                    <a:cubicBezTo>
                      <a:pt x="3599" y="14395"/>
                      <a:pt x="3599" y="13595"/>
                      <a:pt x="3599" y="13195"/>
                    </a:cubicBezTo>
                    <a:cubicBezTo>
                      <a:pt x="3599" y="12396"/>
                      <a:pt x="3599" y="11596"/>
                      <a:pt x="3599" y="10796"/>
                    </a:cubicBezTo>
                    <a:lnTo>
                      <a:pt x="3599" y="0"/>
                    </a:lnTo>
                    <a:lnTo>
                      <a:pt x="0" y="0"/>
                    </a:lnTo>
                    <a:lnTo>
                      <a:pt x="0" y="12396"/>
                    </a:lnTo>
                    <a:cubicBezTo>
                      <a:pt x="0" y="13595"/>
                      <a:pt x="0" y="14795"/>
                      <a:pt x="400" y="15595"/>
                    </a:cubicBezTo>
                    <a:cubicBezTo>
                      <a:pt x="800" y="16394"/>
                      <a:pt x="1200" y="17194"/>
                      <a:pt x="1599" y="17994"/>
                    </a:cubicBezTo>
                    <a:cubicBezTo>
                      <a:pt x="1999" y="18793"/>
                      <a:pt x="2799" y="19193"/>
                      <a:pt x="3599" y="19193"/>
                    </a:cubicBezTo>
                    <a:cubicBezTo>
                      <a:pt x="4398" y="19593"/>
                      <a:pt x="5198" y="19593"/>
                      <a:pt x="5998" y="19593"/>
                    </a:cubicBezTo>
                    <a:cubicBezTo>
                      <a:pt x="7197" y="19593"/>
                      <a:pt x="7997" y="19193"/>
                      <a:pt x="9197" y="18793"/>
                    </a:cubicBezTo>
                    <a:cubicBezTo>
                      <a:pt x="9997" y="18394"/>
                      <a:pt x="10796" y="17594"/>
                      <a:pt x="11596" y="17194"/>
                    </a:cubicBezTo>
                    <a:lnTo>
                      <a:pt x="11596" y="19193"/>
                    </a:lnTo>
                    <a:lnTo>
                      <a:pt x="15195" y="19193"/>
                    </a:lnTo>
                    <a:lnTo>
                      <a:pt x="15195" y="0"/>
                    </a:lnTo>
                    <a:lnTo>
                      <a:pt x="11596" y="0"/>
                    </a:lnTo>
                    <a:lnTo>
                      <a:pt x="11596" y="13995"/>
                    </a:lnTo>
                    <a:close/>
                  </a:path>
                </a:pathLst>
              </a:custGeom>
              <a:solidFill>
                <a:srgbClr val="1D1D1B"/>
              </a:solidFill>
              <a:ln w="3996" cap="flat">
                <a:noFill/>
                <a:prstDash val="solid"/>
                <a:miter/>
              </a:ln>
            </p:spPr>
            <p:txBody>
              <a:bodyPr rtlCol="0" anchor="ctr"/>
              <a:lstStyle/>
              <a:p>
                <a:endParaRPr lang="fi-FI"/>
              </a:p>
            </p:txBody>
          </p:sp>
          <p:sp>
            <p:nvSpPr>
              <p:cNvPr id="232" name="Freeform: Shape 418">
                <a:extLst>
                  <a:ext uri="{FF2B5EF4-FFF2-40B4-BE49-F238E27FC236}">
                    <a16:creationId xmlns:a16="http://schemas.microsoft.com/office/drawing/2014/main" id="{D9717E56-DCB8-4640-85F5-7E1D257C29DA}"/>
                  </a:ext>
                </a:extLst>
              </p:cNvPr>
              <p:cNvSpPr/>
              <p:nvPr/>
            </p:nvSpPr>
            <p:spPr>
              <a:xfrm>
                <a:off x="7089412" y="8515685"/>
                <a:ext cx="10396" cy="19193"/>
              </a:xfrm>
              <a:custGeom>
                <a:avLst/>
                <a:gdLst>
                  <a:gd name="connsiteX0" fmla="*/ 9597 w 10396"/>
                  <a:gd name="connsiteY0" fmla="*/ 0 h 19193"/>
                  <a:gd name="connsiteX1" fmla="*/ 8797 w 10396"/>
                  <a:gd name="connsiteY1" fmla="*/ 0 h 19193"/>
                  <a:gd name="connsiteX2" fmla="*/ 6398 w 10396"/>
                  <a:gd name="connsiteY2" fmla="*/ 800 h 19193"/>
                  <a:gd name="connsiteX3" fmla="*/ 3599 w 10396"/>
                  <a:gd name="connsiteY3" fmla="*/ 2799 h 19193"/>
                  <a:gd name="connsiteX4" fmla="*/ 3599 w 10396"/>
                  <a:gd name="connsiteY4" fmla="*/ 0 h 19193"/>
                  <a:gd name="connsiteX5" fmla="*/ 0 w 10396"/>
                  <a:gd name="connsiteY5" fmla="*/ 0 h 19193"/>
                  <a:gd name="connsiteX6" fmla="*/ 0 w 10396"/>
                  <a:gd name="connsiteY6" fmla="*/ 19193 h 19193"/>
                  <a:gd name="connsiteX7" fmla="*/ 3599 w 10396"/>
                  <a:gd name="connsiteY7" fmla="*/ 19193 h 19193"/>
                  <a:gd name="connsiteX8" fmla="*/ 3599 w 10396"/>
                  <a:gd name="connsiteY8" fmla="*/ 5598 h 19193"/>
                  <a:gd name="connsiteX9" fmla="*/ 5998 w 10396"/>
                  <a:gd name="connsiteY9" fmla="*/ 3999 h 19193"/>
                  <a:gd name="connsiteX10" fmla="*/ 8397 w 10396"/>
                  <a:gd name="connsiteY10" fmla="*/ 3599 h 19193"/>
                  <a:gd name="connsiteX11" fmla="*/ 9197 w 10396"/>
                  <a:gd name="connsiteY11" fmla="*/ 3599 h 19193"/>
                  <a:gd name="connsiteX12" fmla="*/ 9997 w 10396"/>
                  <a:gd name="connsiteY12" fmla="*/ 3599 h 19193"/>
                  <a:gd name="connsiteX13" fmla="*/ 10397 w 10396"/>
                  <a:gd name="connsiteY13" fmla="*/ 3599 h 19193"/>
                  <a:gd name="connsiteX14" fmla="*/ 10397 w 10396"/>
                  <a:gd name="connsiteY14" fmla="*/ 0 h 19193"/>
                  <a:gd name="connsiteX15" fmla="*/ 10397 w 10396"/>
                  <a:gd name="connsiteY15" fmla="*/ 0 h 19193"/>
                  <a:gd name="connsiteX16" fmla="*/ 9597 w 10396"/>
                  <a:gd name="connsiteY16" fmla="*/ 0 h 191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396" h="19193">
                    <a:moveTo>
                      <a:pt x="9597" y="0"/>
                    </a:moveTo>
                    <a:cubicBezTo>
                      <a:pt x="9597" y="0"/>
                      <a:pt x="9197" y="0"/>
                      <a:pt x="8797" y="0"/>
                    </a:cubicBezTo>
                    <a:cubicBezTo>
                      <a:pt x="7997" y="0"/>
                      <a:pt x="7197" y="400"/>
                      <a:pt x="6398" y="800"/>
                    </a:cubicBezTo>
                    <a:cubicBezTo>
                      <a:pt x="5598" y="1200"/>
                      <a:pt x="4798" y="1999"/>
                      <a:pt x="3599" y="2799"/>
                    </a:cubicBezTo>
                    <a:lnTo>
                      <a:pt x="3599" y="0"/>
                    </a:lnTo>
                    <a:lnTo>
                      <a:pt x="0" y="0"/>
                    </a:lnTo>
                    <a:lnTo>
                      <a:pt x="0" y="19193"/>
                    </a:lnTo>
                    <a:lnTo>
                      <a:pt x="3599" y="19193"/>
                    </a:lnTo>
                    <a:lnTo>
                      <a:pt x="3599" y="5598"/>
                    </a:lnTo>
                    <a:cubicBezTo>
                      <a:pt x="4399" y="4798"/>
                      <a:pt x="5198" y="4398"/>
                      <a:pt x="5998" y="3999"/>
                    </a:cubicBezTo>
                    <a:cubicBezTo>
                      <a:pt x="6798" y="3599"/>
                      <a:pt x="7597" y="3599"/>
                      <a:pt x="8397" y="3599"/>
                    </a:cubicBezTo>
                    <a:cubicBezTo>
                      <a:pt x="8797" y="3599"/>
                      <a:pt x="9197" y="3599"/>
                      <a:pt x="9197" y="3599"/>
                    </a:cubicBezTo>
                    <a:cubicBezTo>
                      <a:pt x="9597" y="3599"/>
                      <a:pt x="9597" y="3599"/>
                      <a:pt x="9997" y="3599"/>
                    </a:cubicBezTo>
                    <a:lnTo>
                      <a:pt x="10397" y="3599"/>
                    </a:lnTo>
                    <a:lnTo>
                      <a:pt x="10397" y="0"/>
                    </a:lnTo>
                    <a:lnTo>
                      <a:pt x="10397" y="0"/>
                    </a:lnTo>
                    <a:cubicBezTo>
                      <a:pt x="9997" y="0"/>
                      <a:pt x="9997" y="0"/>
                      <a:pt x="9597" y="0"/>
                    </a:cubicBezTo>
                    <a:close/>
                  </a:path>
                </a:pathLst>
              </a:custGeom>
              <a:solidFill>
                <a:srgbClr val="1D1D1B"/>
              </a:solidFill>
              <a:ln w="3996" cap="flat">
                <a:noFill/>
                <a:prstDash val="solid"/>
                <a:miter/>
              </a:ln>
            </p:spPr>
            <p:txBody>
              <a:bodyPr rtlCol="0" anchor="ctr"/>
              <a:lstStyle/>
              <a:p>
                <a:endParaRPr lang="fi-FI"/>
              </a:p>
            </p:txBody>
          </p:sp>
          <p:sp>
            <p:nvSpPr>
              <p:cNvPr id="233" name="Freeform: Shape 419">
                <a:extLst>
                  <a:ext uri="{FF2B5EF4-FFF2-40B4-BE49-F238E27FC236}">
                    <a16:creationId xmlns:a16="http://schemas.microsoft.com/office/drawing/2014/main" id="{6D01EA3D-C164-47C6-A920-92AEB7B8A714}"/>
                  </a:ext>
                </a:extLst>
              </p:cNvPr>
              <p:cNvSpPr/>
              <p:nvPr/>
            </p:nvSpPr>
            <p:spPr>
              <a:xfrm>
                <a:off x="7100608" y="8515285"/>
                <a:ext cx="17594" cy="20792"/>
              </a:xfrm>
              <a:custGeom>
                <a:avLst/>
                <a:gdLst>
                  <a:gd name="connsiteX0" fmla="*/ 8797 w 17594"/>
                  <a:gd name="connsiteY0" fmla="*/ 0 h 20792"/>
                  <a:gd name="connsiteX1" fmla="*/ 2399 w 17594"/>
                  <a:gd name="connsiteY1" fmla="*/ 2799 h 20792"/>
                  <a:gd name="connsiteX2" fmla="*/ 0 w 17594"/>
                  <a:gd name="connsiteY2" fmla="*/ 10396 h 20792"/>
                  <a:gd name="connsiteX3" fmla="*/ 2399 w 17594"/>
                  <a:gd name="connsiteY3" fmla="*/ 17994 h 20792"/>
                  <a:gd name="connsiteX4" fmla="*/ 8797 w 17594"/>
                  <a:gd name="connsiteY4" fmla="*/ 20793 h 20792"/>
                  <a:gd name="connsiteX5" fmla="*/ 15195 w 17594"/>
                  <a:gd name="connsiteY5" fmla="*/ 17994 h 20792"/>
                  <a:gd name="connsiteX6" fmla="*/ 17594 w 17594"/>
                  <a:gd name="connsiteY6" fmla="*/ 10396 h 20792"/>
                  <a:gd name="connsiteX7" fmla="*/ 15195 w 17594"/>
                  <a:gd name="connsiteY7" fmla="*/ 2799 h 20792"/>
                  <a:gd name="connsiteX8" fmla="*/ 8797 w 17594"/>
                  <a:gd name="connsiteY8" fmla="*/ 0 h 20792"/>
                  <a:gd name="connsiteX9" fmla="*/ 12796 w 17594"/>
                  <a:gd name="connsiteY9" fmla="*/ 15595 h 20792"/>
                  <a:gd name="connsiteX10" fmla="*/ 9197 w 17594"/>
                  <a:gd name="connsiteY10" fmla="*/ 17194 h 20792"/>
                  <a:gd name="connsiteX11" fmla="*/ 5598 w 17594"/>
                  <a:gd name="connsiteY11" fmla="*/ 15595 h 20792"/>
                  <a:gd name="connsiteX12" fmla="*/ 4399 w 17594"/>
                  <a:gd name="connsiteY12" fmla="*/ 10396 h 20792"/>
                  <a:gd name="connsiteX13" fmla="*/ 5598 w 17594"/>
                  <a:gd name="connsiteY13" fmla="*/ 5198 h 20792"/>
                  <a:gd name="connsiteX14" fmla="*/ 9197 w 17594"/>
                  <a:gd name="connsiteY14" fmla="*/ 3599 h 20792"/>
                  <a:gd name="connsiteX15" fmla="*/ 12796 w 17594"/>
                  <a:gd name="connsiteY15" fmla="*/ 5198 h 20792"/>
                  <a:gd name="connsiteX16" fmla="*/ 13995 w 17594"/>
                  <a:gd name="connsiteY16" fmla="*/ 10396 h 20792"/>
                  <a:gd name="connsiteX17" fmla="*/ 12796 w 17594"/>
                  <a:gd name="connsiteY17" fmla="*/ 15595 h 207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594" h="20792">
                    <a:moveTo>
                      <a:pt x="8797" y="0"/>
                    </a:moveTo>
                    <a:cubicBezTo>
                      <a:pt x="6398" y="0"/>
                      <a:pt x="3999" y="800"/>
                      <a:pt x="2399" y="2799"/>
                    </a:cubicBezTo>
                    <a:cubicBezTo>
                      <a:pt x="800" y="4398"/>
                      <a:pt x="0" y="7197"/>
                      <a:pt x="0" y="10396"/>
                    </a:cubicBezTo>
                    <a:cubicBezTo>
                      <a:pt x="0" y="13595"/>
                      <a:pt x="800" y="15994"/>
                      <a:pt x="2399" y="17994"/>
                    </a:cubicBezTo>
                    <a:cubicBezTo>
                      <a:pt x="3999" y="19993"/>
                      <a:pt x="5998" y="20793"/>
                      <a:pt x="8797" y="20793"/>
                    </a:cubicBezTo>
                    <a:cubicBezTo>
                      <a:pt x="11196" y="20793"/>
                      <a:pt x="13595" y="19993"/>
                      <a:pt x="15195" y="17994"/>
                    </a:cubicBezTo>
                    <a:cubicBezTo>
                      <a:pt x="16794" y="16394"/>
                      <a:pt x="17594" y="13595"/>
                      <a:pt x="17594" y="10396"/>
                    </a:cubicBezTo>
                    <a:cubicBezTo>
                      <a:pt x="17594" y="7197"/>
                      <a:pt x="16794" y="4798"/>
                      <a:pt x="15195" y="2799"/>
                    </a:cubicBezTo>
                    <a:cubicBezTo>
                      <a:pt x="13595" y="800"/>
                      <a:pt x="11596" y="0"/>
                      <a:pt x="8797" y="0"/>
                    </a:cubicBezTo>
                    <a:close/>
                    <a:moveTo>
                      <a:pt x="12796" y="15595"/>
                    </a:moveTo>
                    <a:cubicBezTo>
                      <a:pt x="11996" y="16794"/>
                      <a:pt x="10796" y="17194"/>
                      <a:pt x="9197" y="17194"/>
                    </a:cubicBezTo>
                    <a:cubicBezTo>
                      <a:pt x="7597" y="17194"/>
                      <a:pt x="6398" y="16394"/>
                      <a:pt x="5598" y="15595"/>
                    </a:cubicBezTo>
                    <a:cubicBezTo>
                      <a:pt x="4798" y="14395"/>
                      <a:pt x="4399" y="12796"/>
                      <a:pt x="4399" y="10396"/>
                    </a:cubicBezTo>
                    <a:cubicBezTo>
                      <a:pt x="4399" y="7997"/>
                      <a:pt x="4798" y="5998"/>
                      <a:pt x="5598" y="5198"/>
                    </a:cubicBezTo>
                    <a:cubicBezTo>
                      <a:pt x="6398" y="3999"/>
                      <a:pt x="7597" y="3599"/>
                      <a:pt x="9197" y="3599"/>
                    </a:cubicBezTo>
                    <a:cubicBezTo>
                      <a:pt x="10796" y="3599"/>
                      <a:pt x="11996" y="3999"/>
                      <a:pt x="12796" y="5198"/>
                    </a:cubicBezTo>
                    <a:cubicBezTo>
                      <a:pt x="13595" y="6398"/>
                      <a:pt x="13995" y="7997"/>
                      <a:pt x="13995" y="10396"/>
                    </a:cubicBezTo>
                    <a:cubicBezTo>
                      <a:pt x="13995" y="12396"/>
                      <a:pt x="13595" y="14395"/>
                      <a:pt x="12796" y="15595"/>
                    </a:cubicBezTo>
                    <a:close/>
                  </a:path>
                </a:pathLst>
              </a:custGeom>
              <a:solidFill>
                <a:srgbClr val="1D1D1B"/>
              </a:solidFill>
              <a:ln w="3996" cap="flat">
                <a:noFill/>
                <a:prstDash val="solid"/>
                <a:miter/>
              </a:ln>
            </p:spPr>
            <p:txBody>
              <a:bodyPr rtlCol="0" anchor="ctr"/>
              <a:lstStyle/>
              <a:p>
                <a:endParaRPr lang="fi-FI"/>
              </a:p>
            </p:txBody>
          </p:sp>
          <p:sp>
            <p:nvSpPr>
              <p:cNvPr id="234" name="Freeform: Shape 420">
                <a:extLst>
                  <a:ext uri="{FF2B5EF4-FFF2-40B4-BE49-F238E27FC236}">
                    <a16:creationId xmlns:a16="http://schemas.microsoft.com/office/drawing/2014/main" id="{E3B1CDD2-2166-433D-B13C-894084D59B8E}"/>
                  </a:ext>
                </a:extLst>
              </p:cNvPr>
              <p:cNvSpPr/>
              <p:nvPr/>
            </p:nvSpPr>
            <p:spPr>
              <a:xfrm>
                <a:off x="7119802" y="8515285"/>
                <a:ext cx="17593" cy="20792"/>
              </a:xfrm>
              <a:custGeom>
                <a:avLst/>
                <a:gdLst>
                  <a:gd name="connsiteX0" fmla="*/ 8797 w 17593"/>
                  <a:gd name="connsiteY0" fmla="*/ 0 h 20792"/>
                  <a:gd name="connsiteX1" fmla="*/ 2399 w 17593"/>
                  <a:gd name="connsiteY1" fmla="*/ 2799 h 20792"/>
                  <a:gd name="connsiteX2" fmla="*/ 0 w 17593"/>
                  <a:gd name="connsiteY2" fmla="*/ 10396 h 20792"/>
                  <a:gd name="connsiteX3" fmla="*/ 2399 w 17593"/>
                  <a:gd name="connsiteY3" fmla="*/ 17994 h 20792"/>
                  <a:gd name="connsiteX4" fmla="*/ 8797 w 17593"/>
                  <a:gd name="connsiteY4" fmla="*/ 20793 h 20792"/>
                  <a:gd name="connsiteX5" fmla="*/ 15195 w 17593"/>
                  <a:gd name="connsiteY5" fmla="*/ 17994 h 20792"/>
                  <a:gd name="connsiteX6" fmla="*/ 17594 w 17593"/>
                  <a:gd name="connsiteY6" fmla="*/ 10396 h 20792"/>
                  <a:gd name="connsiteX7" fmla="*/ 15195 w 17593"/>
                  <a:gd name="connsiteY7" fmla="*/ 2799 h 20792"/>
                  <a:gd name="connsiteX8" fmla="*/ 8797 w 17593"/>
                  <a:gd name="connsiteY8" fmla="*/ 0 h 20792"/>
                  <a:gd name="connsiteX9" fmla="*/ 12795 w 17593"/>
                  <a:gd name="connsiteY9" fmla="*/ 15595 h 20792"/>
                  <a:gd name="connsiteX10" fmla="*/ 9197 w 17593"/>
                  <a:gd name="connsiteY10" fmla="*/ 17194 h 20792"/>
                  <a:gd name="connsiteX11" fmla="*/ 5598 w 17593"/>
                  <a:gd name="connsiteY11" fmla="*/ 15595 h 20792"/>
                  <a:gd name="connsiteX12" fmla="*/ 4398 w 17593"/>
                  <a:gd name="connsiteY12" fmla="*/ 10396 h 20792"/>
                  <a:gd name="connsiteX13" fmla="*/ 5598 w 17593"/>
                  <a:gd name="connsiteY13" fmla="*/ 5198 h 20792"/>
                  <a:gd name="connsiteX14" fmla="*/ 9197 w 17593"/>
                  <a:gd name="connsiteY14" fmla="*/ 3599 h 20792"/>
                  <a:gd name="connsiteX15" fmla="*/ 12795 w 17593"/>
                  <a:gd name="connsiteY15" fmla="*/ 5198 h 20792"/>
                  <a:gd name="connsiteX16" fmla="*/ 13995 w 17593"/>
                  <a:gd name="connsiteY16" fmla="*/ 10396 h 20792"/>
                  <a:gd name="connsiteX17" fmla="*/ 12795 w 17593"/>
                  <a:gd name="connsiteY17" fmla="*/ 15595 h 207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593" h="20792">
                    <a:moveTo>
                      <a:pt x="8797" y="0"/>
                    </a:moveTo>
                    <a:cubicBezTo>
                      <a:pt x="6398" y="0"/>
                      <a:pt x="3999" y="800"/>
                      <a:pt x="2399" y="2799"/>
                    </a:cubicBezTo>
                    <a:cubicBezTo>
                      <a:pt x="800" y="4398"/>
                      <a:pt x="0" y="7197"/>
                      <a:pt x="0" y="10396"/>
                    </a:cubicBezTo>
                    <a:cubicBezTo>
                      <a:pt x="0" y="13595"/>
                      <a:pt x="800" y="15994"/>
                      <a:pt x="2399" y="17994"/>
                    </a:cubicBezTo>
                    <a:cubicBezTo>
                      <a:pt x="3999" y="19993"/>
                      <a:pt x="5998" y="20793"/>
                      <a:pt x="8797" y="20793"/>
                    </a:cubicBezTo>
                    <a:cubicBezTo>
                      <a:pt x="11196" y="20793"/>
                      <a:pt x="13595" y="19993"/>
                      <a:pt x="15195" y="17994"/>
                    </a:cubicBezTo>
                    <a:cubicBezTo>
                      <a:pt x="16794" y="16394"/>
                      <a:pt x="17594" y="13595"/>
                      <a:pt x="17594" y="10396"/>
                    </a:cubicBezTo>
                    <a:cubicBezTo>
                      <a:pt x="17594" y="7197"/>
                      <a:pt x="16794" y="4798"/>
                      <a:pt x="15195" y="2799"/>
                    </a:cubicBezTo>
                    <a:cubicBezTo>
                      <a:pt x="13595" y="800"/>
                      <a:pt x="11596" y="0"/>
                      <a:pt x="8797" y="0"/>
                    </a:cubicBezTo>
                    <a:close/>
                    <a:moveTo>
                      <a:pt x="12795" y="15595"/>
                    </a:moveTo>
                    <a:cubicBezTo>
                      <a:pt x="11996" y="16794"/>
                      <a:pt x="10796" y="17194"/>
                      <a:pt x="9197" y="17194"/>
                    </a:cubicBezTo>
                    <a:cubicBezTo>
                      <a:pt x="7597" y="17194"/>
                      <a:pt x="6398" y="16394"/>
                      <a:pt x="5598" y="15595"/>
                    </a:cubicBezTo>
                    <a:cubicBezTo>
                      <a:pt x="4798" y="14395"/>
                      <a:pt x="4398" y="12796"/>
                      <a:pt x="4398" y="10396"/>
                    </a:cubicBezTo>
                    <a:cubicBezTo>
                      <a:pt x="4398" y="7997"/>
                      <a:pt x="4798" y="5998"/>
                      <a:pt x="5598" y="5198"/>
                    </a:cubicBezTo>
                    <a:cubicBezTo>
                      <a:pt x="6398" y="3999"/>
                      <a:pt x="7597" y="3599"/>
                      <a:pt x="9197" y="3599"/>
                    </a:cubicBezTo>
                    <a:cubicBezTo>
                      <a:pt x="10796" y="3599"/>
                      <a:pt x="11996" y="3999"/>
                      <a:pt x="12795" y="5198"/>
                    </a:cubicBezTo>
                    <a:cubicBezTo>
                      <a:pt x="13595" y="6398"/>
                      <a:pt x="13995" y="7997"/>
                      <a:pt x="13995" y="10396"/>
                    </a:cubicBezTo>
                    <a:cubicBezTo>
                      <a:pt x="13995" y="12396"/>
                      <a:pt x="13595" y="14395"/>
                      <a:pt x="12795" y="15595"/>
                    </a:cubicBezTo>
                    <a:close/>
                  </a:path>
                </a:pathLst>
              </a:custGeom>
              <a:solidFill>
                <a:srgbClr val="1D1D1B"/>
              </a:solidFill>
              <a:ln w="3996" cap="flat">
                <a:noFill/>
                <a:prstDash val="solid"/>
                <a:miter/>
              </a:ln>
            </p:spPr>
            <p:txBody>
              <a:bodyPr rtlCol="0" anchor="ctr"/>
              <a:lstStyle/>
              <a:p>
                <a:endParaRPr lang="fi-FI"/>
              </a:p>
            </p:txBody>
          </p:sp>
          <p:sp>
            <p:nvSpPr>
              <p:cNvPr id="235" name="Freeform: Shape 421">
                <a:extLst>
                  <a:ext uri="{FF2B5EF4-FFF2-40B4-BE49-F238E27FC236}">
                    <a16:creationId xmlns:a16="http://schemas.microsoft.com/office/drawing/2014/main" id="{455E170E-DAE7-4E6B-AE56-7EDE3C584AC7}"/>
                  </a:ext>
                </a:extLst>
              </p:cNvPr>
              <p:cNvSpPr/>
              <p:nvPr/>
            </p:nvSpPr>
            <p:spPr>
              <a:xfrm>
                <a:off x="7140595" y="8515285"/>
                <a:ext cx="16394" cy="26790"/>
              </a:xfrm>
              <a:custGeom>
                <a:avLst/>
                <a:gdLst>
                  <a:gd name="connsiteX0" fmla="*/ 9197 w 16394"/>
                  <a:gd name="connsiteY0" fmla="*/ 0 h 26790"/>
                  <a:gd name="connsiteX1" fmla="*/ 5998 w 16394"/>
                  <a:gd name="connsiteY1" fmla="*/ 800 h 26790"/>
                  <a:gd name="connsiteX2" fmla="*/ 3599 w 16394"/>
                  <a:gd name="connsiteY2" fmla="*/ 2399 h 26790"/>
                  <a:gd name="connsiteX3" fmla="*/ 3599 w 16394"/>
                  <a:gd name="connsiteY3" fmla="*/ 400 h 26790"/>
                  <a:gd name="connsiteX4" fmla="*/ 0 w 16394"/>
                  <a:gd name="connsiteY4" fmla="*/ 400 h 26790"/>
                  <a:gd name="connsiteX5" fmla="*/ 0 w 16394"/>
                  <a:gd name="connsiteY5" fmla="*/ 26791 h 26790"/>
                  <a:gd name="connsiteX6" fmla="*/ 3599 w 16394"/>
                  <a:gd name="connsiteY6" fmla="*/ 26791 h 26790"/>
                  <a:gd name="connsiteX7" fmla="*/ 3599 w 16394"/>
                  <a:gd name="connsiteY7" fmla="*/ 18793 h 26790"/>
                  <a:gd name="connsiteX8" fmla="*/ 5598 w 16394"/>
                  <a:gd name="connsiteY8" fmla="*/ 19593 h 26790"/>
                  <a:gd name="connsiteX9" fmla="*/ 7997 w 16394"/>
                  <a:gd name="connsiteY9" fmla="*/ 19993 h 26790"/>
                  <a:gd name="connsiteX10" fmla="*/ 13995 w 16394"/>
                  <a:gd name="connsiteY10" fmla="*/ 17194 h 26790"/>
                  <a:gd name="connsiteX11" fmla="*/ 16394 w 16394"/>
                  <a:gd name="connsiteY11" fmla="*/ 9597 h 26790"/>
                  <a:gd name="connsiteX12" fmla="*/ 14395 w 16394"/>
                  <a:gd name="connsiteY12" fmla="*/ 2399 h 26790"/>
                  <a:gd name="connsiteX13" fmla="*/ 9197 w 16394"/>
                  <a:gd name="connsiteY13" fmla="*/ 0 h 26790"/>
                  <a:gd name="connsiteX14" fmla="*/ 11196 w 16394"/>
                  <a:gd name="connsiteY14" fmla="*/ 15195 h 26790"/>
                  <a:gd name="connsiteX15" fmla="*/ 7597 w 16394"/>
                  <a:gd name="connsiteY15" fmla="*/ 16794 h 26790"/>
                  <a:gd name="connsiteX16" fmla="*/ 5598 w 16394"/>
                  <a:gd name="connsiteY16" fmla="*/ 16394 h 26790"/>
                  <a:gd name="connsiteX17" fmla="*/ 3599 w 16394"/>
                  <a:gd name="connsiteY17" fmla="*/ 15595 h 26790"/>
                  <a:gd name="connsiteX18" fmla="*/ 3599 w 16394"/>
                  <a:gd name="connsiteY18" fmla="*/ 5198 h 26790"/>
                  <a:gd name="connsiteX19" fmla="*/ 5998 w 16394"/>
                  <a:gd name="connsiteY19" fmla="*/ 3599 h 26790"/>
                  <a:gd name="connsiteX20" fmla="*/ 8397 w 16394"/>
                  <a:gd name="connsiteY20" fmla="*/ 3199 h 26790"/>
                  <a:gd name="connsiteX21" fmla="*/ 11596 w 16394"/>
                  <a:gd name="connsiteY21" fmla="*/ 4798 h 26790"/>
                  <a:gd name="connsiteX22" fmla="*/ 12796 w 16394"/>
                  <a:gd name="connsiteY22" fmla="*/ 9597 h 26790"/>
                  <a:gd name="connsiteX23" fmla="*/ 11196 w 16394"/>
                  <a:gd name="connsiteY23" fmla="*/ 15195 h 26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6394" h="26790">
                    <a:moveTo>
                      <a:pt x="9197" y="0"/>
                    </a:moveTo>
                    <a:cubicBezTo>
                      <a:pt x="7997" y="0"/>
                      <a:pt x="6798" y="400"/>
                      <a:pt x="5998" y="800"/>
                    </a:cubicBezTo>
                    <a:cubicBezTo>
                      <a:pt x="5198" y="1200"/>
                      <a:pt x="4399" y="1599"/>
                      <a:pt x="3599" y="2399"/>
                    </a:cubicBezTo>
                    <a:lnTo>
                      <a:pt x="3599" y="400"/>
                    </a:lnTo>
                    <a:lnTo>
                      <a:pt x="0" y="400"/>
                    </a:lnTo>
                    <a:lnTo>
                      <a:pt x="0" y="26791"/>
                    </a:lnTo>
                    <a:lnTo>
                      <a:pt x="3599" y="26791"/>
                    </a:lnTo>
                    <a:lnTo>
                      <a:pt x="3599" y="18793"/>
                    </a:lnTo>
                    <a:cubicBezTo>
                      <a:pt x="4399" y="19193"/>
                      <a:pt x="4798" y="19593"/>
                      <a:pt x="5598" y="19593"/>
                    </a:cubicBezTo>
                    <a:cubicBezTo>
                      <a:pt x="6398" y="19993"/>
                      <a:pt x="7198" y="19993"/>
                      <a:pt x="7997" y="19993"/>
                    </a:cubicBezTo>
                    <a:cubicBezTo>
                      <a:pt x="10397" y="19993"/>
                      <a:pt x="12396" y="19193"/>
                      <a:pt x="13995" y="17194"/>
                    </a:cubicBezTo>
                    <a:cubicBezTo>
                      <a:pt x="15595" y="15195"/>
                      <a:pt x="16394" y="12796"/>
                      <a:pt x="16394" y="9597"/>
                    </a:cubicBezTo>
                    <a:cubicBezTo>
                      <a:pt x="16394" y="6798"/>
                      <a:pt x="15595" y="4398"/>
                      <a:pt x="14395" y="2399"/>
                    </a:cubicBezTo>
                    <a:cubicBezTo>
                      <a:pt x="13196" y="800"/>
                      <a:pt x="11596" y="0"/>
                      <a:pt x="9197" y="0"/>
                    </a:cubicBezTo>
                    <a:close/>
                    <a:moveTo>
                      <a:pt x="11196" y="15195"/>
                    </a:moveTo>
                    <a:cubicBezTo>
                      <a:pt x="10397" y="16394"/>
                      <a:pt x="9197" y="16794"/>
                      <a:pt x="7597" y="16794"/>
                    </a:cubicBezTo>
                    <a:cubicBezTo>
                      <a:pt x="6798" y="16794"/>
                      <a:pt x="5998" y="16794"/>
                      <a:pt x="5598" y="16394"/>
                    </a:cubicBezTo>
                    <a:cubicBezTo>
                      <a:pt x="5198" y="16394"/>
                      <a:pt x="4399" y="15994"/>
                      <a:pt x="3599" y="15595"/>
                    </a:cubicBezTo>
                    <a:lnTo>
                      <a:pt x="3599" y="5198"/>
                    </a:lnTo>
                    <a:cubicBezTo>
                      <a:pt x="4399" y="4398"/>
                      <a:pt x="5198" y="3999"/>
                      <a:pt x="5998" y="3599"/>
                    </a:cubicBezTo>
                    <a:cubicBezTo>
                      <a:pt x="6798" y="3199"/>
                      <a:pt x="7597" y="3199"/>
                      <a:pt x="8397" y="3199"/>
                    </a:cubicBezTo>
                    <a:cubicBezTo>
                      <a:pt x="9997" y="3199"/>
                      <a:pt x="10796" y="3599"/>
                      <a:pt x="11596" y="4798"/>
                    </a:cubicBezTo>
                    <a:cubicBezTo>
                      <a:pt x="12396" y="5998"/>
                      <a:pt x="12796" y="7597"/>
                      <a:pt x="12796" y="9597"/>
                    </a:cubicBezTo>
                    <a:cubicBezTo>
                      <a:pt x="12796" y="11996"/>
                      <a:pt x="12396" y="13995"/>
                      <a:pt x="11196" y="15195"/>
                    </a:cubicBezTo>
                    <a:close/>
                  </a:path>
                </a:pathLst>
              </a:custGeom>
              <a:solidFill>
                <a:srgbClr val="1D1D1B"/>
              </a:solidFill>
              <a:ln w="3996" cap="flat">
                <a:noFill/>
                <a:prstDash val="solid"/>
                <a:miter/>
              </a:ln>
            </p:spPr>
            <p:txBody>
              <a:bodyPr rtlCol="0" anchor="ctr"/>
              <a:lstStyle/>
              <a:p>
                <a:endParaRPr lang="fi-FI"/>
              </a:p>
            </p:txBody>
          </p:sp>
          <p:sp>
            <p:nvSpPr>
              <p:cNvPr id="236" name="Freeform: Shape 422">
                <a:extLst>
                  <a:ext uri="{FF2B5EF4-FFF2-40B4-BE49-F238E27FC236}">
                    <a16:creationId xmlns:a16="http://schemas.microsoft.com/office/drawing/2014/main" id="{2A0FE2CB-43D0-4EC3-80BB-FA1F8552E230}"/>
                  </a:ext>
                </a:extLst>
              </p:cNvPr>
              <p:cNvSpPr/>
              <p:nvPr/>
            </p:nvSpPr>
            <p:spPr>
              <a:xfrm>
                <a:off x="7158988" y="8514885"/>
                <a:ext cx="15594" cy="20392"/>
              </a:xfrm>
              <a:custGeom>
                <a:avLst/>
                <a:gdLst>
                  <a:gd name="connsiteX0" fmla="*/ 13195 w 15594"/>
                  <a:gd name="connsiteY0" fmla="*/ 1599 h 20392"/>
                  <a:gd name="connsiteX1" fmla="*/ 10796 w 15594"/>
                  <a:gd name="connsiteY1" fmla="*/ 400 h 20392"/>
                  <a:gd name="connsiteX2" fmla="*/ 7597 w 15594"/>
                  <a:gd name="connsiteY2" fmla="*/ 0 h 20392"/>
                  <a:gd name="connsiteX3" fmla="*/ 4398 w 15594"/>
                  <a:gd name="connsiteY3" fmla="*/ 400 h 20392"/>
                  <a:gd name="connsiteX4" fmla="*/ 1999 w 15594"/>
                  <a:gd name="connsiteY4" fmla="*/ 800 h 20392"/>
                  <a:gd name="connsiteX5" fmla="*/ 1999 w 15594"/>
                  <a:gd name="connsiteY5" fmla="*/ 800 h 20392"/>
                  <a:gd name="connsiteX6" fmla="*/ 1999 w 15594"/>
                  <a:gd name="connsiteY6" fmla="*/ 4398 h 20392"/>
                  <a:gd name="connsiteX7" fmla="*/ 2399 w 15594"/>
                  <a:gd name="connsiteY7" fmla="*/ 4398 h 20392"/>
                  <a:gd name="connsiteX8" fmla="*/ 2399 w 15594"/>
                  <a:gd name="connsiteY8" fmla="*/ 4398 h 20392"/>
                  <a:gd name="connsiteX9" fmla="*/ 5198 w 15594"/>
                  <a:gd name="connsiteY9" fmla="*/ 3599 h 20392"/>
                  <a:gd name="connsiteX10" fmla="*/ 7597 w 15594"/>
                  <a:gd name="connsiteY10" fmla="*/ 3199 h 20392"/>
                  <a:gd name="connsiteX11" fmla="*/ 9197 w 15594"/>
                  <a:gd name="connsiteY11" fmla="*/ 3199 h 20392"/>
                  <a:gd name="connsiteX12" fmla="*/ 10796 w 15594"/>
                  <a:gd name="connsiteY12" fmla="*/ 3599 h 20392"/>
                  <a:gd name="connsiteX13" fmla="*/ 11596 w 15594"/>
                  <a:gd name="connsiteY13" fmla="*/ 4798 h 20392"/>
                  <a:gd name="connsiteX14" fmla="*/ 11996 w 15594"/>
                  <a:gd name="connsiteY14" fmla="*/ 6398 h 20392"/>
                  <a:gd name="connsiteX15" fmla="*/ 11996 w 15594"/>
                  <a:gd name="connsiteY15" fmla="*/ 6798 h 20392"/>
                  <a:gd name="connsiteX16" fmla="*/ 7597 w 15594"/>
                  <a:gd name="connsiteY16" fmla="*/ 7198 h 20392"/>
                  <a:gd name="connsiteX17" fmla="*/ 3599 w 15594"/>
                  <a:gd name="connsiteY17" fmla="*/ 8397 h 20392"/>
                  <a:gd name="connsiteX18" fmla="*/ 800 w 15594"/>
                  <a:gd name="connsiteY18" fmla="*/ 10796 h 20392"/>
                  <a:gd name="connsiteX19" fmla="*/ 0 w 15594"/>
                  <a:gd name="connsiteY19" fmla="*/ 14395 h 20392"/>
                  <a:gd name="connsiteX20" fmla="*/ 400 w 15594"/>
                  <a:gd name="connsiteY20" fmla="*/ 16794 h 20392"/>
                  <a:gd name="connsiteX21" fmla="*/ 1599 w 15594"/>
                  <a:gd name="connsiteY21" fmla="*/ 18794 h 20392"/>
                  <a:gd name="connsiteX22" fmla="*/ 3599 w 15594"/>
                  <a:gd name="connsiteY22" fmla="*/ 19993 h 20392"/>
                  <a:gd name="connsiteX23" fmla="*/ 5998 w 15594"/>
                  <a:gd name="connsiteY23" fmla="*/ 20393 h 20392"/>
                  <a:gd name="connsiteX24" fmla="*/ 8397 w 15594"/>
                  <a:gd name="connsiteY24" fmla="*/ 19993 h 20392"/>
                  <a:gd name="connsiteX25" fmla="*/ 9997 w 15594"/>
                  <a:gd name="connsiteY25" fmla="*/ 19193 h 20392"/>
                  <a:gd name="connsiteX26" fmla="*/ 11196 w 15594"/>
                  <a:gd name="connsiteY26" fmla="*/ 18394 h 20392"/>
                  <a:gd name="connsiteX27" fmla="*/ 11996 w 15594"/>
                  <a:gd name="connsiteY27" fmla="*/ 17594 h 20392"/>
                  <a:gd name="connsiteX28" fmla="*/ 11996 w 15594"/>
                  <a:gd name="connsiteY28" fmla="*/ 19593 h 20392"/>
                  <a:gd name="connsiteX29" fmla="*/ 15594 w 15594"/>
                  <a:gd name="connsiteY29" fmla="*/ 19593 h 20392"/>
                  <a:gd name="connsiteX30" fmla="*/ 15594 w 15594"/>
                  <a:gd name="connsiteY30" fmla="*/ 6398 h 20392"/>
                  <a:gd name="connsiteX31" fmla="*/ 15195 w 15594"/>
                  <a:gd name="connsiteY31" fmla="*/ 3199 h 20392"/>
                  <a:gd name="connsiteX32" fmla="*/ 13195 w 15594"/>
                  <a:gd name="connsiteY32" fmla="*/ 1599 h 20392"/>
                  <a:gd name="connsiteX33" fmla="*/ 11996 w 15594"/>
                  <a:gd name="connsiteY33" fmla="*/ 15195 h 20392"/>
                  <a:gd name="connsiteX34" fmla="*/ 9597 w 15594"/>
                  <a:gd name="connsiteY34" fmla="*/ 16794 h 20392"/>
                  <a:gd name="connsiteX35" fmla="*/ 6798 w 15594"/>
                  <a:gd name="connsiteY35" fmla="*/ 17594 h 20392"/>
                  <a:gd name="connsiteX36" fmla="*/ 4398 w 15594"/>
                  <a:gd name="connsiteY36" fmla="*/ 16794 h 20392"/>
                  <a:gd name="connsiteX37" fmla="*/ 3599 w 15594"/>
                  <a:gd name="connsiteY37" fmla="*/ 14395 h 20392"/>
                  <a:gd name="connsiteX38" fmla="*/ 4398 w 15594"/>
                  <a:gd name="connsiteY38" fmla="*/ 12396 h 20392"/>
                  <a:gd name="connsiteX39" fmla="*/ 6398 w 15594"/>
                  <a:gd name="connsiteY39" fmla="*/ 11196 h 20392"/>
                  <a:gd name="connsiteX40" fmla="*/ 9197 w 15594"/>
                  <a:gd name="connsiteY40" fmla="*/ 10796 h 20392"/>
                  <a:gd name="connsiteX41" fmla="*/ 11996 w 15594"/>
                  <a:gd name="connsiteY41" fmla="*/ 10396 h 20392"/>
                  <a:gd name="connsiteX42" fmla="*/ 11996 w 15594"/>
                  <a:gd name="connsiteY42" fmla="*/ 15195 h 203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15594" h="20392">
                    <a:moveTo>
                      <a:pt x="13195" y="1599"/>
                    </a:moveTo>
                    <a:cubicBezTo>
                      <a:pt x="12396" y="1200"/>
                      <a:pt x="11596" y="800"/>
                      <a:pt x="10796" y="400"/>
                    </a:cubicBezTo>
                    <a:cubicBezTo>
                      <a:pt x="9997" y="0"/>
                      <a:pt x="8797" y="0"/>
                      <a:pt x="7597" y="0"/>
                    </a:cubicBezTo>
                    <a:cubicBezTo>
                      <a:pt x="6398" y="0"/>
                      <a:pt x="5598" y="0"/>
                      <a:pt x="4398" y="400"/>
                    </a:cubicBezTo>
                    <a:cubicBezTo>
                      <a:pt x="3199" y="800"/>
                      <a:pt x="2399" y="800"/>
                      <a:pt x="1999" y="800"/>
                    </a:cubicBezTo>
                    <a:lnTo>
                      <a:pt x="1999" y="800"/>
                    </a:lnTo>
                    <a:lnTo>
                      <a:pt x="1999" y="4398"/>
                    </a:lnTo>
                    <a:lnTo>
                      <a:pt x="2399" y="4398"/>
                    </a:lnTo>
                    <a:lnTo>
                      <a:pt x="2399" y="4398"/>
                    </a:lnTo>
                    <a:cubicBezTo>
                      <a:pt x="3199" y="3999"/>
                      <a:pt x="4398" y="3599"/>
                      <a:pt x="5198" y="3599"/>
                    </a:cubicBezTo>
                    <a:cubicBezTo>
                      <a:pt x="5998" y="3199"/>
                      <a:pt x="7197" y="3199"/>
                      <a:pt x="7597" y="3199"/>
                    </a:cubicBezTo>
                    <a:cubicBezTo>
                      <a:pt x="8397" y="3199"/>
                      <a:pt x="8797" y="3199"/>
                      <a:pt x="9197" y="3199"/>
                    </a:cubicBezTo>
                    <a:cubicBezTo>
                      <a:pt x="9597" y="3199"/>
                      <a:pt x="10396" y="3599"/>
                      <a:pt x="10796" y="3599"/>
                    </a:cubicBezTo>
                    <a:cubicBezTo>
                      <a:pt x="11196" y="3999"/>
                      <a:pt x="11596" y="3999"/>
                      <a:pt x="11596" y="4798"/>
                    </a:cubicBezTo>
                    <a:cubicBezTo>
                      <a:pt x="11996" y="5198"/>
                      <a:pt x="11996" y="5998"/>
                      <a:pt x="11996" y="6398"/>
                    </a:cubicBezTo>
                    <a:lnTo>
                      <a:pt x="11996" y="6798"/>
                    </a:lnTo>
                    <a:cubicBezTo>
                      <a:pt x="10396" y="6798"/>
                      <a:pt x="8797" y="7198"/>
                      <a:pt x="7597" y="7198"/>
                    </a:cubicBezTo>
                    <a:cubicBezTo>
                      <a:pt x="5998" y="7198"/>
                      <a:pt x="4798" y="7597"/>
                      <a:pt x="3599" y="8397"/>
                    </a:cubicBezTo>
                    <a:cubicBezTo>
                      <a:pt x="2399" y="8797"/>
                      <a:pt x="1599" y="9597"/>
                      <a:pt x="800" y="10796"/>
                    </a:cubicBezTo>
                    <a:cubicBezTo>
                      <a:pt x="400" y="11596"/>
                      <a:pt x="0" y="12796"/>
                      <a:pt x="0" y="14395"/>
                    </a:cubicBezTo>
                    <a:cubicBezTo>
                      <a:pt x="0" y="15195"/>
                      <a:pt x="0" y="15994"/>
                      <a:pt x="400" y="16794"/>
                    </a:cubicBezTo>
                    <a:cubicBezTo>
                      <a:pt x="800" y="17594"/>
                      <a:pt x="1200" y="18394"/>
                      <a:pt x="1599" y="18794"/>
                    </a:cubicBezTo>
                    <a:cubicBezTo>
                      <a:pt x="1999" y="19193"/>
                      <a:pt x="2799" y="19593"/>
                      <a:pt x="3599" y="19993"/>
                    </a:cubicBezTo>
                    <a:cubicBezTo>
                      <a:pt x="4398" y="20393"/>
                      <a:pt x="5198" y="20393"/>
                      <a:pt x="5998" y="20393"/>
                    </a:cubicBezTo>
                    <a:cubicBezTo>
                      <a:pt x="6798" y="20393"/>
                      <a:pt x="7597" y="20393"/>
                      <a:pt x="8397" y="19993"/>
                    </a:cubicBezTo>
                    <a:cubicBezTo>
                      <a:pt x="8797" y="19993"/>
                      <a:pt x="9597" y="19593"/>
                      <a:pt x="9997" y="19193"/>
                    </a:cubicBezTo>
                    <a:cubicBezTo>
                      <a:pt x="10396" y="18794"/>
                      <a:pt x="10796" y="18794"/>
                      <a:pt x="11196" y="18394"/>
                    </a:cubicBezTo>
                    <a:cubicBezTo>
                      <a:pt x="11596" y="17994"/>
                      <a:pt x="11596" y="17994"/>
                      <a:pt x="11996" y="17594"/>
                    </a:cubicBezTo>
                    <a:lnTo>
                      <a:pt x="11996" y="19593"/>
                    </a:lnTo>
                    <a:lnTo>
                      <a:pt x="15594" y="19593"/>
                    </a:lnTo>
                    <a:lnTo>
                      <a:pt x="15594" y="6398"/>
                    </a:lnTo>
                    <a:cubicBezTo>
                      <a:pt x="15594" y="5198"/>
                      <a:pt x="15594" y="3999"/>
                      <a:pt x="15195" y="3199"/>
                    </a:cubicBezTo>
                    <a:cubicBezTo>
                      <a:pt x="14395" y="3199"/>
                      <a:pt x="13995" y="2399"/>
                      <a:pt x="13195" y="1599"/>
                    </a:cubicBezTo>
                    <a:close/>
                    <a:moveTo>
                      <a:pt x="11996" y="15195"/>
                    </a:moveTo>
                    <a:cubicBezTo>
                      <a:pt x="11196" y="15994"/>
                      <a:pt x="10396" y="16394"/>
                      <a:pt x="9597" y="16794"/>
                    </a:cubicBezTo>
                    <a:cubicBezTo>
                      <a:pt x="8797" y="17194"/>
                      <a:pt x="7997" y="17594"/>
                      <a:pt x="6798" y="17594"/>
                    </a:cubicBezTo>
                    <a:cubicBezTo>
                      <a:pt x="5598" y="17594"/>
                      <a:pt x="4798" y="17194"/>
                      <a:pt x="4398" y="16794"/>
                    </a:cubicBezTo>
                    <a:cubicBezTo>
                      <a:pt x="3999" y="16394"/>
                      <a:pt x="3599" y="15595"/>
                      <a:pt x="3599" y="14395"/>
                    </a:cubicBezTo>
                    <a:cubicBezTo>
                      <a:pt x="3599" y="13595"/>
                      <a:pt x="3999" y="12796"/>
                      <a:pt x="4398" y="12396"/>
                    </a:cubicBezTo>
                    <a:cubicBezTo>
                      <a:pt x="4798" y="11996"/>
                      <a:pt x="5598" y="11596"/>
                      <a:pt x="6398" y="11196"/>
                    </a:cubicBezTo>
                    <a:cubicBezTo>
                      <a:pt x="7197" y="10796"/>
                      <a:pt x="7997" y="10796"/>
                      <a:pt x="9197" y="10796"/>
                    </a:cubicBezTo>
                    <a:cubicBezTo>
                      <a:pt x="10396" y="10796"/>
                      <a:pt x="11196" y="10796"/>
                      <a:pt x="11996" y="10396"/>
                    </a:cubicBezTo>
                    <a:lnTo>
                      <a:pt x="11996" y="15195"/>
                    </a:lnTo>
                    <a:close/>
                  </a:path>
                </a:pathLst>
              </a:custGeom>
              <a:solidFill>
                <a:srgbClr val="1D1D1B"/>
              </a:solidFill>
              <a:ln w="3996" cap="flat">
                <a:noFill/>
                <a:prstDash val="solid"/>
                <a:miter/>
              </a:ln>
            </p:spPr>
            <p:txBody>
              <a:bodyPr rtlCol="0" anchor="ctr"/>
              <a:lstStyle/>
              <a:p>
                <a:endParaRPr lang="fi-FI"/>
              </a:p>
            </p:txBody>
          </p:sp>
          <p:sp>
            <p:nvSpPr>
              <p:cNvPr id="237" name="Freeform: Shape 423">
                <a:extLst>
                  <a:ext uri="{FF2B5EF4-FFF2-40B4-BE49-F238E27FC236}">
                    <a16:creationId xmlns:a16="http://schemas.microsoft.com/office/drawing/2014/main" id="{E1CADF07-1A9D-47C0-9217-E4862422CA98}"/>
                  </a:ext>
                </a:extLst>
              </p:cNvPr>
              <p:cNvSpPr/>
              <p:nvPr/>
            </p:nvSpPr>
            <p:spPr>
              <a:xfrm>
                <a:off x="7178182" y="8515285"/>
                <a:ext cx="15594" cy="19593"/>
              </a:xfrm>
              <a:custGeom>
                <a:avLst/>
                <a:gdLst>
                  <a:gd name="connsiteX0" fmla="*/ 9597 w 15594"/>
                  <a:gd name="connsiteY0" fmla="*/ 0 h 19593"/>
                  <a:gd name="connsiteX1" fmla="*/ 6398 w 15594"/>
                  <a:gd name="connsiteY1" fmla="*/ 800 h 19593"/>
                  <a:gd name="connsiteX2" fmla="*/ 3599 w 15594"/>
                  <a:gd name="connsiteY2" fmla="*/ 2399 h 19593"/>
                  <a:gd name="connsiteX3" fmla="*/ 3599 w 15594"/>
                  <a:gd name="connsiteY3" fmla="*/ 400 h 19593"/>
                  <a:gd name="connsiteX4" fmla="*/ 0 w 15594"/>
                  <a:gd name="connsiteY4" fmla="*/ 400 h 19593"/>
                  <a:gd name="connsiteX5" fmla="*/ 0 w 15594"/>
                  <a:gd name="connsiteY5" fmla="*/ 19593 h 19593"/>
                  <a:gd name="connsiteX6" fmla="*/ 3599 w 15594"/>
                  <a:gd name="connsiteY6" fmla="*/ 19593 h 19593"/>
                  <a:gd name="connsiteX7" fmla="*/ 3599 w 15594"/>
                  <a:gd name="connsiteY7" fmla="*/ 5198 h 19593"/>
                  <a:gd name="connsiteX8" fmla="*/ 5998 w 15594"/>
                  <a:gd name="connsiteY8" fmla="*/ 3599 h 19593"/>
                  <a:gd name="connsiteX9" fmla="*/ 8397 w 15594"/>
                  <a:gd name="connsiteY9" fmla="*/ 2799 h 19593"/>
                  <a:gd name="connsiteX10" fmla="*/ 10396 w 15594"/>
                  <a:gd name="connsiteY10" fmla="*/ 3199 h 19593"/>
                  <a:gd name="connsiteX11" fmla="*/ 11596 w 15594"/>
                  <a:gd name="connsiteY11" fmla="*/ 3999 h 19593"/>
                  <a:gd name="connsiteX12" fmla="*/ 11996 w 15594"/>
                  <a:gd name="connsiteY12" fmla="*/ 5598 h 19593"/>
                  <a:gd name="connsiteX13" fmla="*/ 11996 w 15594"/>
                  <a:gd name="connsiteY13" fmla="*/ 7997 h 19593"/>
                  <a:gd name="connsiteX14" fmla="*/ 11996 w 15594"/>
                  <a:gd name="connsiteY14" fmla="*/ 18793 h 19593"/>
                  <a:gd name="connsiteX15" fmla="*/ 15595 w 15594"/>
                  <a:gd name="connsiteY15" fmla="*/ 18793 h 19593"/>
                  <a:gd name="connsiteX16" fmla="*/ 15595 w 15594"/>
                  <a:gd name="connsiteY16" fmla="*/ 6398 h 19593"/>
                  <a:gd name="connsiteX17" fmla="*/ 13995 w 15594"/>
                  <a:gd name="connsiteY17" fmla="*/ 800 h 19593"/>
                  <a:gd name="connsiteX18" fmla="*/ 9597 w 15594"/>
                  <a:gd name="connsiteY18" fmla="*/ 0 h 19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5594" h="19593">
                    <a:moveTo>
                      <a:pt x="9597" y="0"/>
                    </a:moveTo>
                    <a:cubicBezTo>
                      <a:pt x="8397" y="0"/>
                      <a:pt x="7597" y="400"/>
                      <a:pt x="6398" y="800"/>
                    </a:cubicBezTo>
                    <a:cubicBezTo>
                      <a:pt x="5598" y="1200"/>
                      <a:pt x="4798" y="1999"/>
                      <a:pt x="3599" y="2399"/>
                    </a:cubicBezTo>
                    <a:lnTo>
                      <a:pt x="3599" y="400"/>
                    </a:lnTo>
                    <a:lnTo>
                      <a:pt x="0" y="400"/>
                    </a:lnTo>
                    <a:lnTo>
                      <a:pt x="0" y="19593"/>
                    </a:lnTo>
                    <a:lnTo>
                      <a:pt x="3599" y="19593"/>
                    </a:lnTo>
                    <a:lnTo>
                      <a:pt x="3599" y="5198"/>
                    </a:lnTo>
                    <a:cubicBezTo>
                      <a:pt x="4398" y="4398"/>
                      <a:pt x="5198" y="3999"/>
                      <a:pt x="5998" y="3599"/>
                    </a:cubicBezTo>
                    <a:cubicBezTo>
                      <a:pt x="6798" y="3199"/>
                      <a:pt x="7597" y="2799"/>
                      <a:pt x="8397" y="2799"/>
                    </a:cubicBezTo>
                    <a:cubicBezTo>
                      <a:pt x="9197" y="2799"/>
                      <a:pt x="9597" y="2799"/>
                      <a:pt x="10396" y="3199"/>
                    </a:cubicBezTo>
                    <a:cubicBezTo>
                      <a:pt x="10796" y="3599"/>
                      <a:pt x="11196" y="3599"/>
                      <a:pt x="11596" y="3999"/>
                    </a:cubicBezTo>
                    <a:cubicBezTo>
                      <a:pt x="11996" y="4398"/>
                      <a:pt x="11996" y="5198"/>
                      <a:pt x="11996" y="5598"/>
                    </a:cubicBezTo>
                    <a:cubicBezTo>
                      <a:pt x="11996" y="6398"/>
                      <a:pt x="11996" y="7197"/>
                      <a:pt x="11996" y="7997"/>
                    </a:cubicBezTo>
                    <a:lnTo>
                      <a:pt x="11996" y="18793"/>
                    </a:lnTo>
                    <a:lnTo>
                      <a:pt x="15595" y="18793"/>
                    </a:lnTo>
                    <a:lnTo>
                      <a:pt x="15595" y="6398"/>
                    </a:lnTo>
                    <a:cubicBezTo>
                      <a:pt x="15595" y="3999"/>
                      <a:pt x="15195" y="2399"/>
                      <a:pt x="13995" y="800"/>
                    </a:cubicBezTo>
                    <a:cubicBezTo>
                      <a:pt x="13195" y="400"/>
                      <a:pt x="11596" y="0"/>
                      <a:pt x="9597" y="0"/>
                    </a:cubicBezTo>
                    <a:close/>
                  </a:path>
                </a:pathLst>
              </a:custGeom>
              <a:solidFill>
                <a:srgbClr val="1D1D1B"/>
              </a:solidFill>
              <a:ln w="3996" cap="flat">
                <a:noFill/>
                <a:prstDash val="solid"/>
                <a:miter/>
              </a:ln>
            </p:spPr>
            <p:txBody>
              <a:bodyPr rtlCol="0" anchor="ctr"/>
              <a:lstStyle/>
              <a:p>
                <a:endParaRPr lang="fi-FI"/>
              </a:p>
            </p:txBody>
          </p:sp>
          <p:sp>
            <p:nvSpPr>
              <p:cNvPr id="238" name="Freeform: Shape 424">
                <a:extLst>
                  <a:ext uri="{FF2B5EF4-FFF2-40B4-BE49-F238E27FC236}">
                    <a16:creationId xmlns:a16="http://schemas.microsoft.com/office/drawing/2014/main" id="{66DB31F7-99F5-486D-80C3-ACC40B0D2253}"/>
                  </a:ext>
                </a:extLst>
              </p:cNvPr>
              <p:cNvSpPr/>
              <p:nvPr/>
            </p:nvSpPr>
            <p:spPr>
              <a:xfrm>
                <a:off x="7208571" y="8514885"/>
                <a:ext cx="15594" cy="20392"/>
              </a:xfrm>
              <a:custGeom>
                <a:avLst/>
                <a:gdLst>
                  <a:gd name="connsiteX0" fmla="*/ 13196 w 15594"/>
                  <a:gd name="connsiteY0" fmla="*/ 1599 h 20392"/>
                  <a:gd name="connsiteX1" fmla="*/ 10796 w 15594"/>
                  <a:gd name="connsiteY1" fmla="*/ 400 h 20392"/>
                  <a:gd name="connsiteX2" fmla="*/ 7597 w 15594"/>
                  <a:gd name="connsiteY2" fmla="*/ 0 h 20392"/>
                  <a:gd name="connsiteX3" fmla="*/ 4399 w 15594"/>
                  <a:gd name="connsiteY3" fmla="*/ 400 h 20392"/>
                  <a:gd name="connsiteX4" fmla="*/ 1999 w 15594"/>
                  <a:gd name="connsiteY4" fmla="*/ 800 h 20392"/>
                  <a:gd name="connsiteX5" fmla="*/ 1999 w 15594"/>
                  <a:gd name="connsiteY5" fmla="*/ 800 h 20392"/>
                  <a:gd name="connsiteX6" fmla="*/ 1999 w 15594"/>
                  <a:gd name="connsiteY6" fmla="*/ 4398 h 20392"/>
                  <a:gd name="connsiteX7" fmla="*/ 2399 w 15594"/>
                  <a:gd name="connsiteY7" fmla="*/ 4398 h 20392"/>
                  <a:gd name="connsiteX8" fmla="*/ 2399 w 15594"/>
                  <a:gd name="connsiteY8" fmla="*/ 4398 h 20392"/>
                  <a:gd name="connsiteX9" fmla="*/ 5198 w 15594"/>
                  <a:gd name="connsiteY9" fmla="*/ 3599 h 20392"/>
                  <a:gd name="connsiteX10" fmla="*/ 7597 w 15594"/>
                  <a:gd name="connsiteY10" fmla="*/ 3199 h 20392"/>
                  <a:gd name="connsiteX11" fmla="*/ 9197 w 15594"/>
                  <a:gd name="connsiteY11" fmla="*/ 3199 h 20392"/>
                  <a:gd name="connsiteX12" fmla="*/ 10796 w 15594"/>
                  <a:gd name="connsiteY12" fmla="*/ 3599 h 20392"/>
                  <a:gd name="connsiteX13" fmla="*/ 11596 w 15594"/>
                  <a:gd name="connsiteY13" fmla="*/ 4798 h 20392"/>
                  <a:gd name="connsiteX14" fmla="*/ 11996 w 15594"/>
                  <a:gd name="connsiteY14" fmla="*/ 6398 h 20392"/>
                  <a:gd name="connsiteX15" fmla="*/ 11996 w 15594"/>
                  <a:gd name="connsiteY15" fmla="*/ 6798 h 20392"/>
                  <a:gd name="connsiteX16" fmla="*/ 7597 w 15594"/>
                  <a:gd name="connsiteY16" fmla="*/ 7198 h 20392"/>
                  <a:gd name="connsiteX17" fmla="*/ 3599 w 15594"/>
                  <a:gd name="connsiteY17" fmla="*/ 8397 h 20392"/>
                  <a:gd name="connsiteX18" fmla="*/ 800 w 15594"/>
                  <a:gd name="connsiteY18" fmla="*/ 10796 h 20392"/>
                  <a:gd name="connsiteX19" fmla="*/ 0 w 15594"/>
                  <a:gd name="connsiteY19" fmla="*/ 14395 h 20392"/>
                  <a:gd name="connsiteX20" fmla="*/ 400 w 15594"/>
                  <a:gd name="connsiteY20" fmla="*/ 16794 h 20392"/>
                  <a:gd name="connsiteX21" fmla="*/ 1600 w 15594"/>
                  <a:gd name="connsiteY21" fmla="*/ 18794 h 20392"/>
                  <a:gd name="connsiteX22" fmla="*/ 3599 w 15594"/>
                  <a:gd name="connsiteY22" fmla="*/ 19993 h 20392"/>
                  <a:gd name="connsiteX23" fmla="*/ 5998 w 15594"/>
                  <a:gd name="connsiteY23" fmla="*/ 20393 h 20392"/>
                  <a:gd name="connsiteX24" fmla="*/ 8397 w 15594"/>
                  <a:gd name="connsiteY24" fmla="*/ 19993 h 20392"/>
                  <a:gd name="connsiteX25" fmla="*/ 9997 w 15594"/>
                  <a:gd name="connsiteY25" fmla="*/ 19193 h 20392"/>
                  <a:gd name="connsiteX26" fmla="*/ 11196 w 15594"/>
                  <a:gd name="connsiteY26" fmla="*/ 18394 h 20392"/>
                  <a:gd name="connsiteX27" fmla="*/ 11996 w 15594"/>
                  <a:gd name="connsiteY27" fmla="*/ 17594 h 20392"/>
                  <a:gd name="connsiteX28" fmla="*/ 11996 w 15594"/>
                  <a:gd name="connsiteY28" fmla="*/ 19593 h 20392"/>
                  <a:gd name="connsiteX29" fmla="*/ 15595 w 15594"/>
                  <a:gd name="connsiteY29" fmla="*/ 19593 h 20392"/>
                  <a:gd name="connsiteX30" fmla="*/ 15595 w 15594"/>
                  <a:gd name="connsiteY30" fmla="*/ 6398 h 20392"/>
                  <a:gd name="connsiteX31" fmla="*/ 15195 w 15594"/>
                  <a:gd name="connsiteY31" fmla="*/ 3199 h 20392"/>
                  <a:gd name="connsiteX32" fmla="*/ 13196 w 15594"/>
                  <a:gd name="connsiteY32" fmla="*/ 1599 h 20392"/>
                  <a:gd name="connsiteX33" fmla="*/ 11996 w 15594"/>
                  <a:gd name="connsiteY33" fmla="*/ 15195 h 20392"/>
                  <a:gd name="connsiteX34" fmla="*/ 9597 w 15594"/>
                  <a:gd name="connsiteY34" fmla="*/ 16794 h 20392"/>
                  <a:gd name="connsiteX35" fmla="*/ 6798 w 15594"/>
                  <a:gd name="connsiteY35" fmla="*/ 17594 h 20392"/>
                  <a:gd name="connsiteX36" fmla="*/ 4399 w 15594"/>
                  <a:gd name="connsiteY36" fmla="*/ 16794 h 20392"/>
                  <a:gd name="connsiteX37" fmla="*/ 3599 w 15594"/>
                  <a:gd name="connsiteY37" fmla="*/ 14395 h 20392"/>
                  <a:gd name="connsiteX38" fmla="*/ 4399 w 15594"/>
                  <a:gd name="connsiteY38" fmla="*/ 12396 h 20392"/>
                  <a:gd name="connsiteX39" fmla="*/ 6398 w 15594"/>
                  <a:gd name="connsiteY39" fmla="*/ 11196 h 20392"/>
                  <a:gd name="connsiteX40" fmla="*/ 9197 w 15594"/>
                  <a:gd name="connsiteY40" fmla="*/ 10796 h 20392"/>
                  <a:gd name="connsiteX41" fmla="*/ 11996 w 15594"/>
                  <a:gd name="connsiteY41" fmla="*/ 10396 h 20392"/>
                  <a:gd name="connsiteX42" fmla="*/ 11996 w 15594"/>
                  <a:gd name="connsiteY42" fmla="*/ 15195 h 203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15594" h="20392">
                    <a:moveTo>
                      <a:pt x="13196" y="1599"/>
                    </a:moveTo>
                    <a:cubicBezTo>
                      <a:pt x="12396" y="1200"/>
                      <a:pt x="11596" y="800"/>
                      <a:pt x="10796" y="400"/>
                    </a:cubicBezTo>
                    <a:cubicBezTo>
                      <a:pt x="9997" y="0"/>
                      <a:pt x="8797" y="0"/>
                      <a:pt x="7597" y="0"/>
                    </a:cubicBezTo>
                    <a:cubicBezTo>
                      <a:pt x="6398" y="0"/>
                      <a:pt x="5598" y="0"/>
                      <a:pt x="4399" y="400"/>
                    </a:cubicBezTo>
                    <a:cubicBezTo>
                      <a:pt x="3199" y="800"/>
                      <a:pt x="2399" y="800"/>
                      <a:pt x="1999" y="800"/>
                    </a:cubicBezTo>
                    <a:lnTo>
                      <a:pt x="1999" y="800"/>
                    </a:lnTo>
                    <a:lnTo>
                      <a:pt x="1999" y="4398"/>
                    </a:lnTo>
                    <a:lnTo>
                      <a:pt x="2399" y="4398"/>
                    </a:lnTo>
                    <a:lnTo>
                      <a:pt x="2399" y="4398"/>
                    </a:lnTo>
                    <a:cubicBezTo>
                      <a:pt x="3199" y="3999"/>
                      <a:pt x="4399" y="3599"/>
                      <a:pt x="5198" y="3599"/>
                    </a:cubicBezTo>
                    <a:cubicBezTo>
                      <a:pt x="5998" y="3199"/>
                      <a:pt x="7198" y="3199"/>
                      <a:pt x="7597" y="3199"/>
                    </a:cubicBezTo>
                    <a:cubicBezTo>
                      <a:pt x="8397" y="3199"/>
                      <a:pt x="8797" y="3199"/>
                      <a:pt x="9197" y="3199"/>
                    </a:cubicBezTo>
                    <a:cubicBezTo>
                      <a:pt x="9597" y="3199"/>
                      <a:pt x="10397" y="3599"/>
                      <a:pt x="10796" y="3599"/>
                    </a:cubicBezTo>
                    <a:cubicBezTo>
                      <a:pt x="11196" y="3999"/>
                      <a:pt x="11596" y="3999"/>
                      <a:pt x="11596" y="4798"/>
                    </a:cubicBezTo>
                    <a:cubicBezTo>
                      <a:pt x="11996" y="5198"/>
                      <a:pt x="11996" y="5998"/>
                      <a:pt x="11996" y="6398"/>
                    </a:cubicBezTo>
                    <a:lnTo>
                      <a:pt x="11996" y="6798"/>
                    </a:lnTo>
                    <a:cubicBezTo>
                      <a:pt x="10397" y="6798"/>
                      <a:pt x="8797" y="7198"/>
                      <a:pt x="7597" y="7198"/>
                    </a:cubicBezTo>
                    <a:cubicBezTo>
                      <a:pt x="5998" y="7198"/>
                      <a:pt x="4798" y="7597"/>
                      <a:pt x="3599" y="8397"/>
                    </a:cubicBezTo>
                    <a:cubicBezTo>
                      <a:pt x="2399" y="8797"/>
                      <a:pt x="1600" y="9597"/>
                      <a:pt x="800" y="10796"/>
                    </a:cubicBezTo>
                    <a:cubicBezTo>
                      <a:pt x="400" y="11596"/>
                      <a:pt x="0" y="12796"/>
                      <a:pt x="0" y="14395"/>
                    </a:cubicBezTo>
                    <a:cubicBezTo>
                      <a:pt x="0" y="15195"/>
                      <a:pt x="0" y="15994"/>
                      <a:pt x="400" y="16794"/>
                    </a:cubicBezTo>
                    <a:cubicBezTo>
                      <a:pt x="800" y="17594"/>
                      <a:pt x="1200" y="18394"/>
                      <a:pt x="1600" y="18794"/>
                    </a:cubicBezTo>
                    <a:cubicBezTo>
                      <a:pt x="1999" y="19193"/>
                      <a:pt x="2799" y="19593"/>
                      <a:pt x="3599" y="19993"/>
                    </a:cubicBezTo>
                    <a:cubicBezTo>
                      <a:pt x="4399" y="20393"/>
                      <a:pt x="5198" y="20393"/>
                      <a:pt x="5998" y="20393"/>
                    </a:cubicBezTo>
                    <a:cubicBezTo>
                      <a:pt x="6798" y="20393"/>
                      <a:pt x="7597" y="20393"/>
                      <a:pt x="8397" y="19993"/>
                    </a:cubicBezTo>
                    <a:cubicBezTo>
                      <a:pt x="8797" y="19993"/>
                      <a:pt x="9597" y="19593"/>
                      <a:pt x="9997" y="19193"/>
                    </a:cubicBezTo>
                    <a:cubicBezTo>
                      <a:pt x="10397" y="18794"/>
                      <a:pt x="10796" y="18794"/>
                      <a:pt x="11196" y="18394"/>
                    </a:cubicBezTo>
                    <a:cubicBezTo>
                      <a:pt x="11596" y="17994"/>
                      <a:pt x="11596" y="17994"/>
                      <a:pt x="11996" y="17594"/>
                    </a:cubicBezTo>
                    <a:lnTo>
                      <a:pt x="11996" y="19593"/>
                    </a:lnTo>
                    <a:lnTo>
                      <a:pt x="15595" y="19593"/>
                    </a:lnTo>
                    <a:lnTo>
                      <a:pt x="15595" y="6398"/>
                    </a:lnTo>
                    <a:cubicBezTo>
                      <a:pt x="15595" y="5198"/>
                      <a:pt x="15595" y="3999"/>
                      <a:pt x="15195" y="3199"/>
                    </a:cubicBezTo>
                    <a:cubicBezTo>
                      <a:pt x="14395" y="3199"/>
                      <a:pt x="13995" y="2399"/>
                      <a:pt x="13196" y="1599"/>
                    </a:cubicBezTo>
                    <a:close/>
                    <a:moveTo>
                      <a:pt x="11996" y="15195"/>
                    </a:moveTo>
                    <a:cubicBezTo>
                      <a:pt x="11196" y="15994"/>
                      <a:pt x="10397" y="16394"/>
                      <a:pt x="9597" y="16794"/>
                    </a:cubicBezTo>
                    <a:cubicBezTo>
                      <a:pt x="8797" y="17194"/>
                      <a:pt x="7997" y="17594"/>
                      <a:pt x="6798" y="17594"/>
                    </a:cubicBezTo>
                    <a:cubicBezTo>
                      <a:pt x="5598" y="17594"/>
                      <a:pt x="4798" y="17194"/>
                      <a:pt x="4399" y="16794"/>
                    </a:cubicBezTo>
                    <a:cubicBezTo>
                      <a:pt x="3999" y="16394"/>
                      <a:pt x="3599" y="15595"/>
                      <a:pt x="3599" y="14395"/>
                    </a:cubicBezTo>
                    <a:cubicBezTo>
                      <a:pt x="3599" y="13595"/>
                      <a:pt x="3999" y="12796"/>
                      <a:pt x="4399" y="12396"/>
                    </a:cubicBezTo>
                    <a:cubicBezTo>
                      <a:pt x="4798" y="11996"/>
                      <a:pt x="5598" y="11596"/>
                      <a:pt x="6398" y="11196"/>
                    </a:cubicBezTo>
                    <a:cubicBezTo>
                      <a:pt x="7198" y="10796"/>
                      <a:pt x="7997" y="10796"/>
                      <a:pt x="9197" y="10796"/>
                    </a:cubicBezTo>
                    <a:cubicBezTo>
                      <a:pt x="10397" y="10796"/>
                      <a:pt x="11196" y="10796"/>
                      <a:pt x="11996" y="10396"/>
                    </a:cubicBezTo>
                    <a:lnTo>
                      <a:pt x="11996" y="15195"/>
                    </a:lnTo>
                    <a:close/>
                  </a:path>
                </a:pathLst>
              </a:custGeom>
              <a:solidFill>
                <a:srgbClr val="1D1D1B"/>
              </a:solidFill>
              <a:ln w="3996" cap="flat">
                <a:noFill/>
                <a:prstDash val="solid"/>
                <a:miter/>
              </a:ln>
            </p:spPr>
            <p:txBody>
              <a:bodyPr rtlCol="0" anchor="ctr"/>
              <a:lstStyle/>
              <a:p>
                <a:endParaRPr lang="fi-FI"/>
              </a:p>
            </p:txBody>
          </p:sp>
          <p:sp>
            <p:nvSpPr>
              <p:cNvPr id="239" name="Freeform: Shape 425">
                <a:extLst>
                  <a:ext uri="{FF2B5EF4-FFF2-40B4-BE49-F238E27FC236}">
                    <a16:creationId xmlns:a16="http://schemas.microsoft.com/office/drawing/2014/main" id="{003983FB-31E0-451E-B1A8-488FFBB853DA}"/>
                  </a:ext>
                </a:extLst>
              </p:cNvPr>
              <p:cNvSpPr/>
              <p:nvPr/>
            </p:nvSpPr>
            <p:spPr>
              <a:xfrm>
                <a:off x="7228564" y="8508088"/>
                <a:ext cx="3598" cy="26790"/>
              </a:xfrm>
              <a:custGeom>
                <a:avLst/>
                <a:gdLst>
                  <a:gd name="connsiteX0" fmla="*/ 0 w 3598"/>
                  <a:gd name="connsiteY0" fmla="*/ 0 h 26790"/>
                  <a:gd name="connsiteX1" fmla="*/ 3599 w 3598"/>
                  <a:gd name="connsiteY1" fmla="*/ 0 h 26790"/>
                  <a:gd name="connsiteX2" fmla="*/ 3599 w 3598"/>
                  <a:gd name="connsiteY2" fmla="*/ 26791 h 26790"/>
                  <a:gd name="connsiteX3" fmla="*/ 0 w 3598"/>
                  <a:gd name="connsiteY3" fmla="*/ 26791 h 26790"/>
                </a:gdLst>
                <a:ahLst/>
                <a:cxnLst>
                  <a:cxn ang="0">
                    <a:pos x="connsiteX0" y="connsiteY0"/>
                  </a:cxn>
                  <a:cxn ang="0">
                    <a:pos x="connsiteX1" y="connsiteY1"/>
                  </a:cxn>
                  <a:cxn ang="0">
                    <a:pos x="connsiteX2" y="connsiteY2"/>
                  </a:cxn>
                  <a:cxn ang="0">
                    <a:pos x="connsiteX3" y="connsiteY3"/>
                  </a:cxn>
                </a:cxnLst>
                <a:rect l="l" t="t" r="r" b="b"/>
                <a:pathLst>
                  <a:path w="3598" h="26790">
                    <a:moveTo>
                      <a:pt x="0" y="0"/>
                    </a:moveTo>
                    <a:lnTo>
                      <a:pt x="3599" y="0"/>
                    </a:lnTo>
                    <a:lnTo>
                      <a:pt x="3599" y="26791"/>
                    </a:lnTo>
                    <a:lnTo>
                      <a:pt x="0" y="26791"/>
                    </a:lnTo>
                    <a:close/>
                  </a:path>
                </a:pathLst>
              </a:custGeom>
              <a:solidFill>
                <a:srgbClr val="1D1D1B"/>
              </a:solidFill>
              <a:ln w="3996" cap="flat">
                <a:noFill/>
                <a:prstDash val="solid"/>
                <a:miter/>
              </a:ln>
            </p:spPr>
            <p:txBody>
              <a:bodyPr rtlCol="0" anchor="ctr"/>
              <a:lstStyle/>
              <a:p>
                <a:endParaRPr lang="fi-FI"/>
              </a:p>
            </p:txBody>
          </p:sp>
          <p:sp>
            <p:nvSpPr>
              <p:cNvPr id="240" name="Freeform: Shape 426">
                <a:extLst>
                  <a:ext uri="{FF2B5EF4-FFF2-40B4-BE49-F238E27FC236}">
                    <a16:creationId xmlns:a16="http://schemas.microsoft.com/office/drawing/2014/main" id="{1C758715-9F60-40A4-B7B6-D83C2AAC1CFB}"/>
                  </a:ext>
                </a:extLst>
              </p:cNvPr>
              <p:cNvSpPr/>
              <p:nvPr/>
            </p:nvSpPr>
            <p:spPr>
              <a:xfrm>
                <a:off x="7236561" y="8515685"/>
                <a:ext cx="15194" cy="19993"/>
              </a:xfrm>
              <a:custGeom>
                <a:avLst/>
                <a:gdLst>
                  <a:gd name="connsiteX0" fmla="*/ 11596 w 15194"/>
                  <a:gd name="connsiteY0" fmla="*/ 17194 h 19993"/>
                  <a:gd name="connsiteX1" fmla="*/ 11596 w 15194"/>
                  <a:gd name="connsiteY1" fmla="*/ 19193 h 19993"/>
                  <a:gd name="connsiteX2" fmla="*/ 15195 w 15194"/>
                  <a:gd name="connsiteY2" fmla="*/ 19193 h 19993"/>
                  <a:gd name="connsiteX3" fmla="*/ 15195 w 15194"/>
                  <a:gd name="connsiteY3" fmla="*/ 0 h 19993"/>
                  <a:gd name="connsiteX4" fmla="*/ 11596 w 15194"/>
                  <a:gd name="connsiteY4" fmla="*/ 0 h 19993"/>
                  <a:gd name="connsiteX5" fmla="*/ 11596 w 15194"/>
                  <a:gd name="connsiteY5" fmla="*/ 14395 h 19993"/>
                  <a:gd name="connsiteX6" fmla="*/ 9197 w 15194"/>
                  <a:gd name="connsiteY6" fmla="*/ 15994 h 19993"/>
                  <a:gd name="connsiteX7" fmla="*/ 6798 w 15194"/>
                  <a:gd name="connsiteY7" fmla="*/ 16794 h 19993"/>
                  <a:gd name="connsiteX8" fmla="*/ 4798 w 15194"/>
                  <a:gd name="connsiteY8" fmla="*/ 16394 h 19993"/>
                  <a:gd name="connsiteX9" fmla="*/ 3999 w 15194"/>
                  <a:gd name="connsiteY9" fmla="*/ 15195 h 19993"/>
                  <a:gd name="connsiteX10" fmla="*/ 3599 w 15194"/>
                  <a:gd name="connsiteY10" fmla="*/ 13595 h 19993"/>
                  <a:gd name="connsiteX11" fmla="*/ 3599 w 15194"/>
                  <a:gd name="connsiteY11" fmla="*/ 11196 h 19993"/>
                  <a:gd name="connsiteX12" fmla="*/ 3599 w 15194"/>
                  <a:gd name="connsiteY12" fmla="*/ 400 h 19993"/>
                  <a:gd name="connsiteX13" fmla="*/ 0 w 15194"/>
                  <a:gd name="connsiteY13" fmla="*/ 400 h 19993"/>
                  <a:gd name="connsiteX14" fmla="*/ 0 w 15194"/>
                  <a:gd name="connsiteY14" fmla="*/ 12796 h 19993"/>
                  <a:gd name="connsiteX15" fmla="*/ 400 w 15194"/>
                  <a:gd name="connsiteY15" fmla="*/ 15994 h 19993"/>
                  <a:gd name="connsiteX16" fmla="*/ 1600 w 15194"/>
                  <a:gd name="connsiteY16" fmla="*/ 18394 h 19993"/>
                  <a:gd name="connsiteX17" fmla="*/ 3599 w 15194"/>
                  <a:gd name="connsiteY17" fmla="*/ 19593 h 19993"/>
                  <a:gd name="connsiteX18" fmla="*/ 5998 w 15194"/>
                  <a:gd name="connsiteY18" fmla="*/ 19993 h 19993"/>
                  <a:gd name="connsiteX19" fmla="*/ 9197 w 15194"/>
                  <a:gd name="connsiteY19" fmla="*/ 19193 h 19993"/>
                  <a:gd name="connsiteX20" fmla="*/ 11596 w 15194"/>
                  <a:gd name="connsiteY20" fmla="*/ 17194 h 199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5194" h="19993">
                    <a:moveTo>
                      <a:pt x="11596" y="17194"/>
                    </a:moveTo>
                    <a:lnTo>
                      <a:pt x="11596" y="19193"/>
                    </a:lnTo>
                    <a:lnTo>
                      <a:pt x="15195" y="19193"/>
                    </a:lnTo>
                    <a:lnTo>
                      <a:pt x="15195" y="0"/>
                    </a:lnTo>
                    <a:lnTo>
                      <a:pt x="11596" y="0"/>
                    </a:lnTo>
                    <a:lnTo>
                      <a:pt x="11596" y="14395"/>
                    </a:lnTo>
                    <a:cubicBezTo>
                      <a:pt x="10796" y="15195"/>
                      <a:pt x="9997" y="15595"/>
                      <a:pt x="9197" y="15994"/>
                    </a:cubicBezTo>
                    <a:cubicBezTo>
                      <a:pt x="8397" y="16394"/>
                      <a:pt x="7597" y="16794"/>
                      <a:pt x="6798" y="16794"/>
                    </a:cubicBezTo>
                    <a:cubicBezTo>
                      <a:pt x="5998" y="16794"/>
                      <a:pt x="5198" y="16794"/>
                      <a:pt x="4798" y="16394"/>
                    </a:cubicBezTo>
                    <a:cubicBezTo>
                      <a:pt x="4399" y="15994"/>
                      <a:pt x="3999" y="15994"/>
                      <a:pt x="3999" y="15195"/>
                    </a:cubicBezTo>
                    <a:cubicBezTo>
                      <a:pt x="3599" y="14795"/>
                      <a:pt x="3599" y="13995"/>
                      <a:pt x="3599" y="13595"/>
                    </a:cubicBezTo>
                    <a:cubicBezTo>
                      <a:pt x="3599" y="12796"/>
                      <a:pt x="3599" y="11996"/>
                      <a:pt x="3599" y="11196"/>
                    </a:cubicBezTo>
                    <a:lnTo>
                      <a:pt x="3599" y="400"/>
                    </a:lnTo>
                    <a:lnTo>
                      <a:pt x="0" y="400"/>
                    </a:lnTo>
                    <a:lnTo>
                      <a:pt x="0" y="12796"/>
                    </a:lnTo>
                    <a:cubicBezTo>
                      <a:pt x="0" y="13995"/>
                      <a:pt x="0" y="15195"/>
                      <a:pt x="400" y="15994"/>
                    </a:cubicBezTo>
                    <a:cubicBezTo>
                      <a:pt x="800" y="16794"/>
                      <a:pt x="1200" y="17594"/>
                      <a:pt x="1600" y="18394"/>
                    </a:cubicBezTo>
                    <a:cubicBezTo>
                      <a:pt x="1999" y="19193"/>
                      <a:pt x="2799" y="19593"/>
                      <a:pt x="3599" y="19593"/>
                    </a:cubicBezTo>
                    <a:cubicBezTo>
                      <a:pt x="4399" y="19993"/>
                      <a:pt x="5198" y="19993"/>
                      <a:pt x="5998" y="19993"/>
                    </a:cubicBezTo>
                    <a:cubicBezTo>
                      <a:pt x="7198" y="19993"/>
                      <a:pt x="7997" y="19593"/>
                      <a:pt x="9197" y="19193"/>
                    </a:cubicBezTo>
                    <a:cubicBezTo>
                      <a:pt x="9997" y="18793"/>
                      <a:pt x="10796" y="17994"/>
                      <a:pt x="11596" y="17194"/>
                    </a:cubicBezTo>
                    <a:close/>
                  </a:path>
                </a:pathLst>
              </a:custGeom>
              <a:solidFill>
                <a:srgbClr val="1D1D1B"/>
              </a:solidFill>
              <a:ln w="3996" cap="flat">
                <a:noFill/>
                <a:prstDash val="solid"/>
                <a:miter/>
              </a:ln>
            </p:spPr>
            <p:txBody>
              <a:bodyPr rtlCol="0" anchor="ctr"/>
              <a:lstStyle/>
              <a:p>
                <a:endParaRPr lang="fi-FI"/>
              </a:p>
            </p:txBody>
          </p:sp>
          <p:sp>
            <p:nvSpPr>
              <p:cNvPr id="241" name="Freeform: Shape 427">
                <a:extLst>
                  <a:ext uri="{FF2B5EF4-FFF2-40B4-BE49-F238E27FC236}">
                    <a16:creationId xmlns:a16="http://schemas.microsoft.com/office/drawing/2014/main" id="{B3DC4AFD-3E2A-41C0-8CDE-C127C974E76E}"/>
                  </a:ext>
                </a:extLst>
              </p:cNvPr>
              <p:cNvSpPr/>
              <p:nvPr/>
            </p:nvSpPr>
            <p:spPr>
              <a:xfrm>
                <a:off x="7255355" y="8515285"/>
                <a:ext cx="16394" cy="19993"/>
              </a:xfrm>
              <a:custGeom>
                <a:avLst/>
                <a:gdLst>
                  <a:gd name="connsiteX0" fmla="*/ 14795 w 16394"/>
                  <a:gd name="connsiteY0" fmla="*/ 19193 h 19993"/>
                  <a:gd name="connsiteX1" fmla="*/ 15994 w 16394"/>
                  <a:gd name="connsiteY1" fmla="*/ 18793 h 19993"/>
                  <a:gd name="connsiteX2" fmla="*/ 15994 w 16394"/>
                  <a:gd name="connsiteY2" fmla="*/ 18793 h 19993"/>
                  <a:gd name="connsiteX3" fmla="*/ 15994 w 16394"/>
                  <a:gd name="connsiteY3" fmla="*/ 15195 h 19993"/>
                  <a:gd name="connsiteX4" fmla="*/ 15595 w 16394"/>
                  <a:gd name="connsiteY4" fmla="*/ 15195 h 19993"/>
                  <a:gd name="connsiteX5" fmla="*/ 15595 w 16394"/>
                  <a:gd name="connsiteY5" fmla="*/ 15195 h 19993"/>
                  <a:gd name="connsiteX6" fmla="*/ 14795 w 16394"/>
                  <a:gd name="connsiteY6" fmla="*/ 15994 h 19993"/>
                  <a:gd name="connsiteX7" fmla="*/ 13195 w 16394"/>
                  <a:gd name="connsiteY7" fmla="*/ 16794 h 19993"/>
                  <a:gd name="connsiteX8" fmla="*/ 11196 w 16394"/>
                  <a:gd name="connsiteY8" fmla="*/ 17594 h 19993"/>
                  <a:gd name="connsiteX9" fmla="*/ 9197 w 16394"/>
                  <a:gd name="connsiteY9" fmla="*/ 17994 h 19993"/>
                  <a:gd name="connsiteX10" fmla="*/ 4798 w 16394"/>
                  <a:gd name="connsiteY10" fmla="*/ 16394 h 19993"/>
                  <a:gd name="connsiteX11" fmla="*/ 3199 w 16394"/>
                  <a:gd name="connsiteY11" fmla="*/ 11596 h 19993"/>
                  <a:gd name="connsiteX12" fmla="*/ 16394 w 16394"/>
                  <a:gd name="connsiteY12" fmla="*/ 11596 h 19993"/>
                  <a:gd name="connsiteX13" fmla="*/ 16394 w 16394"/>
                  <a:gd name="connsiteY13" fmla="*/ 8797 h 19993"/>
                  <a:gd name="connsiteX14" fmla="*/ 15994 w 16394"/>
                  <a:gd name="connsiteY14" fmla="*/ 4798 h 19993"/>
                  <a:gd name="connsiteX15" fmla="*/ 14395 w 16394"/>
                  <a:gd name="connsiteY15" fmla="*/ 1999 h 19993"/>
                  <a:gd name="connsiteX16" fmla="*/ 11996 w 16394"/>
                  <a:gd name="connsiteY16" fmla="*/ 400 h 19993"/>
                  <a:gd name="connsiteX17" fmla="*/ 8797 w 16394"/>
                  <a:gd name="connsiteY17" fmla="*/ 0 h 19993"/>
                  <a:gd name="connsiteX18" fmla="*/ 2399 w 16394"/>
                  <a:gd name="connsiteY18" fmla="*/ 2799 h 19993"/>
                  <a:gd name="connsiteX19" fmla="*/ 0 w 16394"/>
                  <a:gd name="connsiteY19" fmla="*/ 10396 h 19993"/>
                  <a:gd name="connsiteX20" fmla="*/ 2399 w 16394"/>
                  <a:gd name="connsiteY20" fmla="*/ 17594 h 19993"/>
                  <a:gd name="connsiteX21" fmla="*/ 9597 w 16394"/>
                  <a:gd name="connsiteY21" fmla="*/ 19993 h 19993"/>
                  <a:gd name="connsiteX22" fmla="*/ 11596 w 16394"/>
                  <a:gd name="connsiteY22" fmla="*/ 19993 h 19993"/>
                  <a:gd name="connsiteX23" fmla="*/ 13195 w 16394"/>
                  <a:gd name="connsiteY23" fmla="*/ 19593 h 19993"/>
                  <a:gd name="connsiteX24" fmla="*/ 14795 w 16394"/>
                  <a:gd name="connsiteY24" fmla="*/ 19193 h 19993"/>
                  <a:gd name="connsiteX25" fmla="*/ 3999 w 16394"/>
                  <a:gd name="connsiteY25" fmla="*/ 5998 h 19993"/>
                  <a:gd name="connsiteX26" fmla="*/ 5198 w 16394"/>
                  <a:gd name="connsiteY26" fmla="*/ 4398 h 19993"/>
                  <a:gd name="connsiteX27" fmla="*/ 6798 w 16394"/>
                  <a:gd name="connsiteY27" fmla="*/ 3199 h 19993"/>
                  <a:gd name="connsiteX28" fmla="*/ 8797 w 16394"/>
                  <a:gd name="connsiteY28" fmla="*/ 2799 h 19993"/>
                  <a:gd name="connsiteX29" fmla="*/ 10796 w 16394"/>
                  <a:gd name="connsiteY29" fmla="*/ 3199 h 19993"/>
                  <a:gd name="connsiteX30" fmla="*/ 11996 w 16394"/>
                  <a:gd name="connsiteY30" fmla="*/ 4398 h 19993"/>
                  <a:gd name="connsiteX31" fmla="*/ 12796 w 16394"/>
                  <a:gd name="connsiteY31" fmla="*/ 5998 h 19993"/>
                  <a:gd name="connsiteX32" fmla="*/ 13195 w 16394"/>
                  <a:gd name="connsiteY32" fmla="*/ 7997 h 19993"/>
                  <a:gd name="connsiteX33" fmla="*/ 3599 w 16394"/>
                  <a:gd name="connsiteY33" fmla="*/ 7997 h 19993"/>
                  <a:gd name="connsiteX34" fmla="*/ 3999 w 16394"/>
                  <a:gd name="connsiteY34" fmla="*/ 5998 h 199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6394" h="19993">
                    <a:moveTo>
                      <a:pt x="14795" y="19193"/>
                    </a:moveTo>
                    <a:cubicBezTo>
                      <a:pt x="15195" y="18793"/>
                      <a:pt x="15994" y="18793"/>
                      <a:pt x="15994" y="18793"/>
                    </a:cubicBezTo>
                    <a:lnTo>
                      <a:pt x="15994" y="18793"/>
                    </a:lnTo>
                    <a:lnTo>
                      <a:pt x="15994" y="15195"/>
                    </a:lnTo>
                    <a:lnTo>
                      <a:pt x="15595" y="15195"/>
                    </a:lnTo>
                    <a:lnTo>
                      <a:pt x="15595" y="15195"/>
                    </a:lnTo>
                    <a:cubicBezTo>
                      <a:pt x="15195" y="15595"/>
                      <a:pt x="15195" y="15595"/>
                      <a:pt x="14795" y="15994"/>
                    </a:cubicBezTo>
                    <a:cubicBezTo>
                      <a:pt x="14395" y="16394"/>
                      <a:pt x="13995" y="16394"/>
                      <a:pt x="13195" y="16794"/>
                    </a:cubicBezTo>
                    <a:cubicBezTo>
                      <a:pt x="12796" y="17194"/>
                      <a:pt x="11996" y="17194"/>
                      <a:pt x="11196" y="17594"/>
                    </a:cubicBezTo>
                    <a:cubicBezTo>
                      <a:pt x="10397" y="17594"/>
                      <a:pt x="9997" y="17994"/>
                      <a:pt x="9197" y="17994"/>
                    </a:cubicBezTo>
                    <a:cubicBezTo>
                      <a:pt x="7197" y="17994"/>
                      <a:pt x="5598" y="17594"/>
                      <a:pt x="4798" y="16394"/>
                    </a:cubicBezTo>
                    <a:cubicBezTo>
                      <a:pt x="3599" y="15195"/>
                      <a:pt x="3199" y="13595"/>
                      <a:pt x="3199" y="11596"/>
                    </a:cubicBezTo>
                    <a:lnTo>
                      <a:pt x="16394" y="11596"/>
                    </a:lnTo>
                    <a:lnTo>
                      <a:pt x="16394" y="8797"/>
                    </a:lnTo>
                    <a:cubicBezTo>
                      <a:pt x="16394" y="7197"/>
                      <a:pt x="16394" y="5998"/>
                      <a:pt x="15994" y="4798"/>
                    </a:cubicBezTo>
                    <a:cubicBezTo>
                      <a:pt x="15595" y="3599"/>
                      <a:pt x="15195" y="2799"/>
                      <a:pt x="14395" y="1999"/>
                    </a:cubicBezTo>
                    <a:cubicBezTo>
                      <a:pt x="13595" y="1200"/>
                      <a:pt x="12796" y="800"/>
                      <a:pt x="11996" y="400"/>
                    </a:cubicBezTo>
                    <a:cubicBezTo>
                      <a:pt x="11196" y="0"/>
                      <a:pt x="9997" y="0"/>
                      <a:pt x="8797" y="0"/>
                    </a:cubicBezTo>
                    <a:cubicBezTo>
                      <a:pt x="5998" y="0"/>
                      <a:pt x="3999" y="800"/>
                      <a:pt x="2399" y="2799"/>
                    </a:cubicBezTo>
                    <a:cubicBezTo>
                      <a:pt x="800" y="4798"/>
                      <a:pt x="0" y="7197"/>
                      <a:pt x="0" y="10396"/>
                    </a:cubicBezTo>
                    <a:cubicBezTo>
                      <a:pt x="0" y="13595"/>
                      <a:pt x="800" y="15994"/>
                      <a:pt x="2399" y="17594"/>
                    </a:cubicBezTo>
                    <a:cubicBezTo>
                      <a:pt x="3999" y="19193"/>
                      <a:pt x="6398" y="19993"/>
                      <a:pt x="9597" y="19993"/>
                    </a:cubicBezTo>
                    <a:cubicBezTo>
                      <a:pt x="10397" y="19993"/>
                      <a:pt x="11196" y="19993"/>
                      <a:pt x="11596" y="19993"/>
                    </a:cubicBezTo>
                    <a:cubicBezTo>
                      <a:pt x="11996" y="19993"/>
                      <a:pt x="12796" y="19593"/>
                      <a:pt x="13195" y="19593"/>
                    </a:cubicBezTo>
                    <a:cubicBezTo>
                      <a:pt x="13595" y="19593"/>
                      <a:pt x="13995" y="19193"/>
                      <a:pt x="14795" y="19193"/>
                    </a:cubicBezTo>
                    <a:close/>
                    <a:moveTo>
                      <a:pt x="3999" y="5998"/>
                    </a:moveTo>
                    <a:cubicBezTo>
                      <a:pt x="4399" y="5598"/>
                      <a:pt x="4399" y="4798"/>
                      <a:pt x="5198" y="4398"/>
                    </a:cubicBezTo>
                    <a:cubicBezTo>
                      <a:pt x="5598" y="3999"/>
                      <a:pt x="6398" y="3599"/>
                      <a:pt x="6798" y="3199"/>
                    </a:cubicBezTo>
                    <a:cubicBezTo>
                      <a:pt x="7197" y="2799"/>
                      <a:pt x="7997" y="2799"/>
                      <a:pt x="8797" y="2799"/>
                    </a:cubicBezTo>
                    <a:cubicBezTo>
                      <a:pt x="9597" y="2799"/>
                      <a:pt x="10397" y="2799"/>
                      <a:pt x="10796" y="3199"/>
                    </a:cubicBezTo>
                    <a:cubicBezTo>
                      <a:pt x="11196" y="3599"/>
                      <a:pt x="11996" y="3599"/>
                      <a:pt x="11996" y="4398"/>
                    </a:cubicBezTo>
                    <a:cubicBezTo>
                      <a:pt x="12396" y="4798"/>
                      <a:pt x="12396" y="5198"/>
                      <a:pt x="12796" y="5998"/>
                    </a:cubicBezTo>
                    <a:cubicBezTo>
                      <a:pt x="12796" y="6398"/>
                      <a:pt x="13195" y="7197"/>
                      <a:pt x="13195" y="7997"/>
                    </a:cubicBezTo>
                    <a:lnTo>
                      <a:pt x="3599" y="7997"/>
                    </a:lnTo>
                    <a:cubicBezTo>
                      <a:pt x="3599" y="7197"/>
                      <a:pt x="3599" y="6398"/>
                      <a:pt x="3999" y="5998"/>
                    </a:cubicBezTo>
                    <a:close/>
                  </a:path>
                </a:pathLst>
              </a:custGeom>
              <a:solidFill>
                <a:srgbClr val="1D1D1B"/>
              </a:solidFill>
              <a:ln w="3996" cap="flat">
                <a:noFill/>
                <a:prstDash val="solid"/>
                <a:miter/>
              </a:ln>
            </p:spPr>
            <p:txBody>
              <a:bodyPr rtlCol="0" anchor="ctr"/>
              <a:lstStyle/>
              <a:p>
                <a:endParaRPr lang="fi-FI"/>
              </a:p>
            </p:txBody>
          </p:sp>
          <p:sp>
            <p:nvSpPr>
              <p:cNvPr id="242" name="Freeform: Shape 428">
                <a:extLst>
                  <a:ext uri="{FF2B5EF4-FFF2-40B4-BE49-F238E27FC236}">
                    <a16:creationId xmlns:a16="http://schemas.microsoft.com/office/drawing/2014/main" id="{0C4C4233-240F-4E7B-8186-63CFC3E1800F}"/>
                  </a:ext>
                </a:extLst>
              </p:cNvPr>
              <p:cNvSpPr/>
              <p:nvPr/>
            </p:nvSpPr>
            <p:spPr>
              <a:xfrm>
                <a:off x="7274948" y="8508088"/>
                <a:ext cx="16394" cy="26790"/>
              </a:xfrm>
              <a:custGeom>
                <a:avLst/>
                <a:gdLst>
                  <a:gd name="connsiteX0" fmla="*/ 15195 w 16394"/>
                  <a:gd name="connsiteY0" fmla="*/ 7597 h 26790"/>
                  <a:gd name="connsiteX1" fmla="*/ 10796 w 16394"/>
                  <a:gd name="connsiteY1" fmla="*/ 7597 h 26790"/>
                  <a:gd name="connsiteX2" fmla="*/ 3599 w 16394"/>
                  <a:gd name="connsiteY2" fmla="*/ 15595 h 26790"/>
                  <a:gd name="connsiteX3" fmla="*/ 3599 w 16394"/>
                  <a:gd name="connsiteY3" fmla="*/ 0 h 26790"/>
                  <a:gd name="connsiteX4" fmla="*/ 0 w 16394"/>
                  <a:gd name="connsiteY4" fmla="*/ 0 h 26790"/>
                  <a:gd name="connsiteX5" fmla="*/ 0 w 16394"/>
                  <a:gd name="connsiteY5" fmla="*/ 26791 h 26790"/>
                  <a:gd name="connsiteX6" fmla="*/ 3599 w 16394"/>
                  <a:gd name="connsiteY6" fmla="*/ 26791 h 26790"/>
                  <a:gd name="connsiteX7" fmla="*/ 3599 w 16394"/>
                  <a:gd name="connsiteY7" fmla="*/ 18793 h 26790"/>
                  <a:gd name="connsiteX8" fmla="*/ 4798 w 16394"/>
                  <a:gd name="connsiteY8" fmla="*/ 17594 h 26790"/>
                  <a:gd name="connsiteX9" fmla="*/ 11596 w 16394"/>
                  <a:gd name="connsiteY9" fmla="*/ 26791 h 26790"/>
                  <a:gd name="connsiteX10" fmla="*/ 11596 w 16394"/>
                  <a:gd name="connsiteY10" fmla="*/ 26791 h 26790"/>
                  <a:gd name="connsiteX11" fmla="*/ 16394 w 16394"/>
                  <a:gd name="connsiteY11" fmla="*/ 26791 h 26790"/>
                  <a:gd name="connsiteX12" fmla="*/ 7197 w 16394"/>
                  <a:gd name="connsiteY12" fmla="*/ 15595 h 26790"/>
                  <a:gd name="connsiteX13" fmla="*/ 15195 w 16394"/>
                  <a:gd name="connsiteY13" fmla="*/ 7997 h 26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6394" h="26790">
                    <a:moveTo>
                      <a:pt x="15195" y="7597"/>
                    </a:moveTo>
                    <a:lnTo>
                      <a:pt x="10796" y="7597"/>
                    </a:lnTo>
                    <a:lnTo>
                      <a:pt x="3599" y="15595"/>
                    </a:lnTo>
                    <a:lnTo>
                      <a:pt x="3599" y="0"/>
                    </a:lnTo>
                    <a:lnTo>
                      <a:pt x="0" y="0"/>
                    </a:lnTo>
                    <a:lnTo>
                      <a:pt x="0" y="26791"/>
                    </a:lnTo>
                    <a:lnTo>
                      <a:pt x="3599" y="26791"/>
                    </a:lnTo>
                    <a:lnTo>
                      <a:pt x="3599" y="18793"/>
                    </a:lnTo>
                    <a:lnTo>
                      <a:pt x="4798" y="17594"/>
                    </a:lnTo>
                    <a:lnTo>
                      <a:pt x="11596" y="26791"/>
                    </a:lnTo>
                    <a:lnTo>
                      <a:pt x="11596" y="26791"/>
                    </a:lnTo>
                    <a:lnTo>
                      <a:pt x="16394" y="26791"/>
                    </a:lnTo>
                    <a:lnTo>
                      <a:pt x="7197" y="15595"/>
                    </a:lnTo>
                    <a:lnTo>
                      <a:pt x="15195" y="7997"/>
                    </a:lnTo>
                    <a:close/>
                  </a:path>
                </a:pathLst>
              </a:custGeom>
              <a:solidFill>
                <a:srgbClr val="1D1D1B"/>
              </a:solidFill>
              <a:ln w="3996" cap="flat">
                <a:noFill/>
                <a:prstDash val="solid"/>
                <a:miter/>
              </a:ln>
            </p:spPr>
            <p:txBody>
              <a:bodyPr rtlCol="0" anchor="ctr"/>
              <a:lstStyle/>
              <a:p>
                <a:endParaRPr lang="fi-FI"/>
              </a:p>
            </p:txBody>
          </p:sp>
          <p:sp>
            <p:nvSpPr>
              <p:cNvPr id="243" name="Freeform: Shape 429">
                <a:extLst>
                  <a:ext uri="{FF2B5EF4-FFF2-40B4-BE49-F238E27FC236}">
                    <a16:creationId xmlns:a16="http://schemas.microsoft.com/office/drawing/2014/main" id="{304AEEDD-8510-4F7E-AD9E-DCCF24A8E283}"/>
                  </a:ext>
                </a:extLst>
              </p:cNvPr>
              <p:cNvSpPr/>
              <p:nvPr/>
            </p:nvSpPr>
            <p:spPr>
              <a:xfrm>
                <a:off x="7291343" y="8515285"/>
                <a:ext cx="16394" cy="19993"/>
              </a:xfrm>
              <a:custGeom>
                <a:avLst/>
                <a:gdLst>
                  <a:gd name="connsiteX0" fmla="*/ 15994 w 16394"/>
                  <a:gd name="connsiteY0" fmla="*/ 18394 h 19993"/>
                  <a:gd name="connsiteX1" fmla="*/ 15994 w 16394"/>
                  <a:gd name="connsiteY1" fmla="*/ 14795 h 19993"/>
                  <a:gd name="connsiteX2" fmla="*/ 15595 w 16394"/>
                  <a:gd name="connsiteY2" fmla="*/ 14795 h 19993"/>
                  <a:gd name="connsiteX3" fmla="*/ 15595 w 16394"/>
                  <a:gd name="connsiteY3" fmla="*/ 14795 h 19993"/>
                  <a:gd name="connsiteX4" fmla="*/ 14795 w 16394"/>
                  <a:gd name="connsiteY4" fmla="*/ 15595 h 19993"/>
                  <a:gd name="connsiteX5" fmla="*/ 13195 w 16394"/>
                  <a:gd name="connsiteY5" fmla="*/ 16394 h 19993"/>
                  <a:gd name="connsiteX6" fmla="*/ 11196 w 16394"/>
                  <a:gd name="connsiteY6" fmla="*/ 17194 h 19993"/>
                  <a:gd name="connsiteX7" fmla="*/ 9197 w 16394"/>
                  <a:gd name="connsiteY7" fmla="*/ 17594 h 19993"/>
                  <a:gd name="connsiteX8" fmla="*/ 4798 w 16394"/>
                  <a:gd name="connsiteY8" fmla="*/ 15994 h 19993"/>
                  <a:gd name="connsiteX9" fmla="*/ 3199 w 16394"/>
                  <a:gd name="connsiteY9" fmla="*/ 11196 h 19993"/>
                  <a:gd name="connsiteX10" fmla="*/ 16394 w 16394"/>
                  <a:gd name="connsiteY10" fmla="*/ 11196 h 19993"/>
                  <a:gd name="connsiteX11" fmla="*/ 16394 w 16394"/>
                  <a:gd name="connsiteY11" fmla="*/ 8797 h 19993"/>
                  <a:gd name="connsiteX12" fmla="*/ 15994 w 16394"/>
                  <a:gd name="connsiteY12" fmla="*/ 4798 h 19993"/>
                  <a:gd name="connsiteX13" fmla="*/ 14395 w 16394"/>
                  <a:gd name="connsiteY13" fmla="*/ 1999 h 19993"/>
                  <a:gd name="connsiteX14" fmla="*/ 11996 w 16394"/>
                  <a:gd name="connsiteY14" fmla="*/ 400 h 19993"/>
                  <a:gd name="connsiteX15" fmla="*/ 8797 w 16394"/>
                  <a:gd name="connsiteY15" fmla="*/ 0 h 19993"/>
                  <a:gd name="connsiteX16" fmla="*/ 2399 w 16394"/>
                  <a:gd name="connsiteY16" fmla="*/ 2799 h 19993"/>
                  <a:gd name="connsiteX17" fmla="*/ 0 w 16394"/>
                  <a:gd name="connsiteY17" fmla="*/ 10396 h 19993"/>
                  <a:gd name="connsiteX18" fmla="*/ 2399 w 16394"/>
                  <a:gd name="connsiteY18" fmla="*/ 17594 h 19993"/>
                  <a:gd name="connsiteX19" fmla="*/ 9597 w 16394"/>
                  <a:gd name="connsiteY19" fmla="*/ 19993 h 19993"/>
                  <a:gd name="connsiteX20" fmla="*/ 11596 w 16394"/>
                  <a:gd name="connsiteY20" fmla="*/ 19993 h 19993"/>
                  <a:gd name="connsiteX21" fmla="*/ 13195 w 16394"/>
                  <a:gd name="connsiteY21" fmla="*/ 19593 h 19993"/>
                  <a:gd name="connsiteX22" fmla="*/ 14795 w 16394"/>
                  <a:gd name="connsiteY22" fmla="*/ 19193 h 19993"/>
                  <a:gd name="connsiteX23" fmla="*/ 15994 w 16394"/>
                  <a:gd name="connsiteY23" fmla="*/ 18394 h 19993"/>
                  <a:gd name="connsiteX24" fmla="*/ 15994 w 16394"/>
                  <a:gd name="connsiteY24" fmla="*/ 18394 h 19993"/>
                  <a:gd name="connsiteX25" fmla="*/ 3999 w 16394"/>
                  <a:gd name="connsiteY25" fmla="*/ 5998 h 19993"/>
                  <a:gd name="connsiteX26" fmla="*/ 5198 w 16394"/>
                  <a:gd name="connsiteY26" fmla="*/ 4398 h 19993"/>
                  <a:gd name="connsiteX27" fmla="*/ 6798 w 16394"/>
                  <a:gd name="connsiteY27" fmla="*/ 3199 h 19993"/>
                  <a:gd name="connsiteX28" fmla="*/ 8797 w 16394"/>
                  <a:gd name="connsiteY28" fmla="*/ 2799 h 19993"/>
                  <a:gd name="connsiteX29" fmla="*/ 10796 w 16394"/>
                  <a:gd name="connsiteY29" fmla="*/ 3199 h 19993"/>
                  <a:gd name="connsiteX30" fmla="*/ 11996 w 16394"/>
                  <a:gd name="connsiteY30" fmla="*/ 4398 h 19993"/>
                  <a:gd name="connsiteX31" fmla="*/ 12796 w 16394"/>
                  <a:gd name="connsiteY31" fmla="*/ 5998 h 19993"/>
                  <a:gd name="connsiteX32" fmla="*/ 13195 w 16394"/>
                  <a:gd name="connsiteY32" fmla="*/ 7997 h 19993"/>
                  <a:gd name="connsiteX33" fmla="*/ 3599 w 16394"/>
                  <a:gd name="connsiteY33" fmla="*/ 7997 h 19993"/>
                  <a:gd name="connsiteX34" fmla="*/ 3999 w 16394"/>
                  <a:gd name="connsiteY34" fmla="*/ 5998 h 199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6394" h="19993">
                    <a:moveTo>
                      <a:pt x="15994" y="18394"/>
                    </a:moveTo>
                    <a:lnTo>
                      <a:pt x="15994" y="14795"/>
                    </a:lnTo>
                    <a:lnTo>
                      <a:pt x="15595" y="14795"/>
                    </a:lnTo>
                    <a:lnTo>
                      <a:pt x="15595" y="14795"/>
                    </a:lnTo>
                    <a:cubicBezTo>
                      <a:pt x="15195" y="15195"/>
                      <a:pt x="15195" y="15195"/>
                      <a:pt x="14795" y="15595"/>
                    </a:cubicBezTo>
                    <a:cubicBezTo>
                      <a:pt x="14395" y="15994"/>
                      <a:pt x="13995" y="15994"/>
                      <a:pt x="13195" y="16394"/>
                    </a:cubicBezTo>
                    <a:cubicBezTo>
                      <a:pt x="12796" y="16794"/>
                      <a:pt x="11996" y="16794"/>
                      <a:pt x="11196" y="17194"/>
                    </a:cubicBezTo>
                    <a:cubicBezTo>
                      <a:pt x="10397" y="17194"/>
                      <a:pt x="9997" y="17594"/>
                      <a:pt x="9197" y="17594"/>
                    </a:cubicBezTo>
                    <a:cubicBezTo>
                      <a:pt x="7197" y="17594"/>
                      <a:pt x="5598" y="17194"/>
                      <a:pt x="4798" y="15994"/>
                    </a:cubicBezTo>
                    <a:cubicBezTo>
                      <a:pt x="3599" y="14795"/>
                      <a:pt x="3199" y="13195"/>
                      <a:pt x="3199" y="11196"/>
                    </a:cubicBezTo>
                    <a:lnTo>
                      <a:pt x="16394" y="11196"/>
                    </a:lnTo>
                    <a:lnTo>
                      <a:pt x="16394" y="8797"/>
                    </a:lnTo>
                    <a:cubicBezTo>
                      <a:pt x="16394" y="7197"/>
                      <a:pt x="16394" y="5998"/>
                      <a:pt x="15994" y="4798"/>
                    </a:cubicBezTo>
                    <a:cubicBezTo>
                      <a:pt x="15595" y="3599"/>
                      <a:pt x="15195" y="2799"/>
                      <a:pt x="14395" y="1999"/>
                    </a:cubicBezTo>
                    <a:cubicBezTo>
                      <a:pt x="13595" y="1200"/>
                      <a:pt x="12796" y="800"/>
                      <a:pt x="11996" y="400"/>
                    </a:cubicBezTo>
                    <a:cubicBezTo>
                      <a:pt x="11196" y="0"/>
                      <a:pt x="9997" y="0"/>
                      <a:pt x="8797" y="0"/>
                    </a:cubicBezTo>
                    <a:cubicBezTo>
                      <a:pt x="5998" y="0"/>
                      <a:pt x="3999" y="800"/>
                      <a:pt x="2399" y="2799"/>
                    </a:cubicBezTo>
                    <a:cubicBezTo>
                      <a:pt x="800" y="4798"/>
                      <a:pt x="0" y="7197"/>
                      <a:pt x="0" y="10396"/>
                    </a:cubicBezTo>
                    <a:cubicBezTo>
                      <a:pt x="0" y="13595"/>
                      <a:pt x="800" y="15994"/>
                      <a:pt x="2399" y="17594"/>
                    </a:cubicBezTo>
                    <a:cubicBezTo>
                      <a:pt x="3999" y="19193"/>
                      <a:pt x="6398" y="19993"/>
                      <a:pt x="9597" y="19993"/>
                    </a:cubicBezTo>
                    <a:cubicBezTo>
                      <a:pt x="10397" y="19993"/>
                      <a:pt x="11196" y="19993"/>
                      <a:pt x="11596" y="19993"/>
                    </a:cubicBezTo>
                    <a:cubicBezTo>
                      <a:pt x="11996" y="19993"/>
                      <a:pt x="12796" y="19593"/>
                      <a:pt x="13195" y="19593"/>
                    </a:cubicBezTo>
                    <a:cubicBezTo>
                      <a:pt x="13595" y="19593"/>
                      <a:pt x="13995" y="19193"/>
                      <a:pt x="14795" y="19193"/>
                    </a:cubicBezTo>
                    <a:cubicBezTo>
                      <a:pt x="15195" y="18793"/>
                      <a:pt x="15595" y="18793"/>
                      <a:pt x="15994" y="18394"/>
                    </a:cubicBezTo>
                    <a:lnTo>
                      <a:pt x="15994" y="18394"/>
                    </a:lnTo>
                    <a:close/>
                    <a:moveTo>
                      <a:pt x="3999" y="5998"/>
                    </a:moveTo>
                    <a:cubicBezTo>
                      <a:pt x="4399" y="5598"/>
                      <a:pt x="4399" y="4798"/>
                      <a:pt x="5198" y="4398"/>
                    </a:cubicBezTo>
                    <a:cubicBezTo>
                      <a:pt x="5598" y="3999"/>
                      <a:pt x="6398" y="3599"/>
                      <a:pt x="6798" y="3199"/>
                    </a:cubicBezTo>
                    <a:cubicBezTo>
                      <a:pt x="7197" y="2799"/>
                      <a:pt x="7997" y="2799"/>
                      <a:pt x="8797" y="2799"/>
                    </a:cubicBezTo>
                    <a:cubicBezTo>
                      <a:pt x="9597" y="2799"/>
                      <a:pt x="10397" y="2799"/>
                      <a:pt x="10796" y="3199"/>
                    </a:cubicBezTo>
                    <a:cubicBezTo>
                      <a:pt x="11196" y="3599"/>
                      <a:pt x="11996" y="3599"/>
                      <a:pt x="11996" y="4398"/>
                    </a:cubicBezTo>
                    <a:cubicBezTo>
                      <a:pt x="12396" y="4798"/>
                      <a:pt x="12396" y="5198"/>
                      <a:pt x="12796" y="5998"/>
                    </a:cubicBezTo>
                    <a:cubicBezTo>
                      <a:pt x="12796" y="6398"/>
                      <a:pt x="13195" y="7197"/>
                      <a:pt x="13195" y="7997"/>
                    </a:cubicBezTo>
                    <a:lnTo>
                      <a:pt x="3599" y="7997"/>
                    </a:lnTo>
                    <a:cubicBezTo>
                      <a:pt x="3599" y="7197"/>
                      <a:pt x="3599" y="6398"/>
                      <a:pt x="3999" y="5998"/>
                    </a:cubicBezTo>
                    <a:close/>
                  </a:path>
                </a:pathLst>
              </a:custGeom>
              <a:solidFill>
                <a:srgbClr val="1D1D1B"/>
              </a:solidFill>
              <a:ln w="3996" cap="flat">
                <a:noFill/>
                <a:prstDash val="solid"/>
                <a:miter/>
              </a:ln>
            </p:spPr>
            <p:txBody>
              <a:bodyPr rtlCol="0" anchor="ctr"/>
              <a:lstStyle/>
              <a:p>
                <a:endParaRPr lang="fi-FI"/>
              </a:p>
            </p:txBody>
          </p:sp>
          <p:sp>
            <p:nvSpPr>
              <p:cNvPr id="244" name="Freeform: Shape 430">
                <a:extLst>
                  <a:ext uri="{FF2B5EF4-FFF2-40B4-BE49-F238E27FC236}">
                    <a16:creationId xmlns:a16="http://schemas.microsoft.com/office/drawing/2014/main" id="{06E50BC2-BF54-4C8B-8047-5D3EF590318C}"/>
                  </a:ext>
                </a:extLst>
              </p:cNvPr>
              <p:cNvSpPr/>
              <p:nvPr/>
            </p:nvSpPr>
            <p:spPr>
              <a:xfrm>
                <a:off x="7310536" y="8508088"/>
                <a:ext cx="15594" cy="26790"/>
              </a:xfrm>
              <a:custGeom>
                <a:avLst/>
                <a:gdLst>
                  <a:gd name="connsiteX0" fmla="*/ 15595 w 15594"/>
                  <a:gd name="connsiteY0" fmla="*/ 26791 h 26790"/>
                  <a:gd name="connsiteX1" fmla="*/ 15595 w 15594"/>
                  <a:gd name="connsiteY1" fmla="*/ 14395 h 26790"/>
                  <a:gd name="connsiteX2" fmla="*/ 13995 w 15594"/>
                  <a:gd name="connsiteY2" fmla="*/ 8797 h 26790"/>
                  <a:gd name="connsiteX3" fmla="*/ 9597 w 15594"/>
                  <a:gd name="connsiteY3" fmla="*/ 6798 h 26790"/>
                  <a:gd name="connsiteX4" fmla="*/ 6398 w 15594"/>
                  <a:gd name="connsiteY4" fmla="*/ 7597 h 26790"/>
                  <a:gd name="connsiteX5" fmla="*/ 3599 w 15594"/>
                  <a:gd name="connsiteY5" fmla="*/ 9197 h 26790"/>
                  <a:gd name="connsiteX6" fmla="*/ 3599 w 15594"/>
                  <a:gd name="connsiteY6" fmla="*/ 0 h 26790"/>
                  <a:gd name="connsiteX7" fmla="*/ 0 w 15594"/>
                  <a:gd name="connsiteY7" fmla="*/ 0 h 26790"/>
                  <a:gd name="connsiteX8" fmla="*/ 0 w 15594"/>
                  <a:gd name="connsiteY8" fmla="*/ 26791 h 26790"/>
                  <a:gd name="connsiteX9" fmla="*/ 3599 w 15594"/>
                  <a:gd name="connsiteY9" fmla="*/ 26791 h 26790"/>
                  <a:gd name="connsiteX10" fmla="*/ 3599 w 15594"/>
                  <a:gd name="connsiteY10" fmla="*/ 12396 h 26790"/>
                  <a:gd name="connsiteX11" fmla="*/ 5998 w 15594"/>
                  <a:gd name="connsiteY11" fmla="*/ 10796 h 26790"/>
                  <a:gd name="connsiteX12" fmla="*/ 8397 w 15594"/>
                  <a:gd name="connsiteY12" fmla="*/ 9997 h 26790"/>
                  <a:gd name="connsiteX13" fmla="*/ 10397 w 15594"/>
                  <a:gd name="connsiteY13" fmla="*/ 10396 h 26790"/>
                  <a:gd name="connsiteX14" fmla="*/ 11596 w 15594"/>
                  <a:gd name="connsiteY14" fmla="*/ 11196 h 26790"/>
                  <a:gd name="connsiteX15" fmla="*/ 11996 w 15594"/>
                  <a:gd name="connsiteY15" fmla="*/ 12796 h 26790"/>
                  <a:gd name="connsiteX16" fmla="*/ 11996 w 15594"/>
                  <a:gd name="connsiteY16" fmla="*/ 15195 h 26790"/>
                  <a:gd name="connsiteX17" fmla="*/ 11996 w 15594"/>
                  <a:gd name="connsiteY17" fmla="*/ 25991 h 26790"/>
                  <a:gd name="connsiteX18" fmla="*/ 15595 w 15594"/>
                  <a:gd name="connsiteY18" fmla="*/ 25991 h 26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5594" h="26790">
                    <a:moveTo>
                      <a:pt x="15595" y="26791"/>
                    </a:moveTo>
                    <a:lnTo>
                      <a:pt x="15595" y="14395"/>
                    </a:lnTo>
                    <a:cubicBezTo>
                      <a:pt x="15595" y="11996"/>
                      <a:pt x="15195" y="10396"/>
                      <a:pt x="13995" y="8797"/>
                    </a:cubicBezTo>
                    <a:cubicBezTo>
                      <a:pt x="12796" y="7597"/>
                      <a:pt x="11596" y="6798"/>
                      <a:pt x="9597" y="6798"/>
                    </a:cubicBezTo>
                    <a:cubicBezTo>
                      <a:pt x="8397" y="6798"/>
                      <a:pt x="7597" y="7198"/>
                      <a:pt x="6398" y="7597"/>
                    </a:cubicBezTo>
                    <a:cubicBezTo>
                      <a:pt x="5598" y="7997"/>
                      <a:pt x="4798" y="8797"/>
                      <a:pt x="3599" y="9197"/>
                    </a:cubicBezTo>
                    <a:lnTo>
                      <a:pt x="3599" y="0"/>
                    </a:lnTo>
                    <a:lnTo>
                      <a:pt x="0" y="0"/>
                    </a:lnTo>
                    <a:lnTo>
                      <a:pt x="0" y="26791"/>
                    </a:lnTo>
                    <a:lnTo>
                      <a:pt x="3599" y="26791"/>
                    </a:lnTo>
                    <a:lnTo>
                      <a:pt x="3599" y="12396"/>
                    </a:lnTo>
                    <a:cubicBezTo>
                      <a:pt x="4399" y="11596"/>
                      <a:pt x="5198" y="11196"/>
                      <a:pt x="5998" y="10796"/>
                    </a:cubicBezTo>
                    <a:cubicBezTo>
                      <a:pt x="6798" y="10396"/>
                      <a:pt x="7597" y="9997"/>
                      <a:pt x="8397" y="9997"/>
                    </a:cubicBezTo>
                    <a:cubicBezTo>
                      <a:pt x="9197" y="9997"/>
                      <a:pt x="9597" y="9997"/>
                      <a:pt x="10397" y="10396"/>
                    </a:cubicBezTo>
                    <a:cubicBezTo>
                      <a:pt x="10796" y="10796"/>
                      <a:pt x="11196" y="10796"/>
                      <a:pt x="11596" y="11196"/>
                    </a:cubicBezTo>
                    <a:cubicBezTo>
                      <a:pt x="11996" y="11596"/>
                      <a:pt x="11996" y="12396"/>
                      <a:pt x="11996" y="12796"/>
                    </a:cubicBezTo>
                    <a:cubicBezTo>
                      <a:pt x="11996" y="13595"/>
                      <a:pt x="11996" y="14395"/>
                      <a:pt x="11996" y="15195"/>
                    </a:cubicBezTo>
                    <a:lnTo>
                      <a:pt x="11996" y="25991"/>
                    </a:lnTo>
                    <a:lnTo>
                      <a:pt x="15595" y="25991"/>
                    </a:lnTo>
                    <a:close/>
                  </a:path>
                </a:pathLst>
              </a:custGeom>
              <a:solidFill>
                <a:srgbClr val="1D1D1B"/>
              </a:solidFill>
              <a:ln w="3996" cap="flat">
                <a:noFill/>
                <a:prstDash val="solid"/>
                <a:miter/>
              </a:ln>
            </p:spPr>
            <p:txBody>
              <a:bodyPr rtlCol="0" anchor="ctr"/>
              <a:lstStyle/>
              <a:p>
                <a:endParaRPr lang="fi-FI"/>
              </a:p>
            </p:txBody>
          </p:sp>
          <p:sp>
            <p:nvSpPr>
              <p:cNvPr id="245" name="Freeform: Shape 431">
                <a:extLst>
                  <a:ext uri="{FF2B5EF4-FFF2-40B4-BE49-F238E27FC236}">
                    <a16:creationId xmlns:a16="http://schemas.microsoft.com/office/drawing/2014/main" id="{7B86DD03-40B8-4D21-A0AD-546EF876646E}"/>
                  </a:ext>
                </a:extLst>
              </p:cNvPr>
              <p:cNvSpPr/>
              <p:nvPr/>
            </p:nvSpPr>
            <p:spPr>
              <a:xfrm>
                <a:off x="7330929" y="8515685"/>
                <a:ext cx="3598" cy="19193"/>
              </a:xfrm>
              <a:custGeom>
                <a:avLst/>
                <a:gdLst>
                  <a:gd name="connsiteX0" fmla="*/ 0 w 3598"/>
                  <a:gd name="connsiteY0" fmla="*/ 0 h 19193"/>
                  <a:gd name="connsiteX1" fmla="*/ 3599 w 3598"/>
                  <a:gd name="connsiteY1" fmla="*/ 0 h 19193"/>
                  <a:gd name="connsiteX2" fmla="*/ 3599 w 3598"/>
                  <a:gd name="connsiteY2" fmla="*/ 19193 h 19193"/>
                  <a:gd name="connsiteX3" fmla="*/ 0 w 3598"/>
                  <a:gd name="connsiteY3" fmla="*/ 19193 h 19193"/>
                </a:gdLst>
                <a:ahLst/>
                <a:cxnLst>
                  <a:cxn ang="0">
                    <a:pos x="connsiteX0" y="connsiteY0"/>
                  </a:cxn>
                  <a:cxn ang="0">
                    <a:pos x="connsiteX1" y="connsiteY1"/>
                  </a:cxn>
                  <a:cxn ang="0">
                    <a:pos x="connsiteX2" y="connsiteY2"/>
                  </a:cxn>
                  <a:cxn ang="0">
                    <a:pos x="connsiteX3" y="connsiteY3"/>
                  </a:cxn>
                </a:cxnLst>
                <a:rect l="l" t="t" r="r" b="b"/>
                <a:pathLst>
                  <a:path w="3598" h="19193">
                    <a:moveTo>
                      <a:pt x="0" y="0"/>
                    </a:moveTo>
                    <a:lnTo>
                      <a:pt x="3599" y="0"/>
                    </a:lnTo>
                    <a:lnTo>
                      <a:pt x="3599" y="19193"/>
                    </a:lnTo>
                    <a:lnTo>
                      <a:pt x="0" y="19193"/>
                    </a:lnTo>
                    <a:close/>
                  </a:path>
                </a:pathLst>
              </a:custGeom>
              <a:solidFill>
                <a:srgbClr val="1D1D1B"/>
              </a:solidFill>
              <a:ln w="3996" cap="flat">
                <a:noFill/>
                <a:prstDash val="solid"/>
                <a:miter/>
              </a:ln>
            </p:spPr>
            <p:txBody>
              <a:bodyPr rtlCol="0" anchor="ctr"/>
              <a:lstStyle/>
              <a:p>
                <a:endParaRPr lang="fi-FI"/>
              </a:p>
            </p:txBody>
          </p:sp>
          <p:sp>
            <p:nvSpPr>
              <p:cNvPr id="246" name="Freeform: Shape 432">
                <a:extLst>
                  <a:ext uri="{FF2B5EF4-FFF2-40B4-BE49-F238E27FC236}">
                    <a16:creationId xmlns:a16="http://schemas.microsoft.com/office/drawing/2014/main" id="{B3E19C3B-B5C2-4856-A2B5-E04A131543F8}"/>
                  </a:ext>
                </a:extLst>
              </p:cNvPr>
              <p:cNvSpPr/>
              <p:nvPr/>
            </p:nvSpPr>
            <p:spPr>
              <a:xfrm>
                <a:off x="7330529" y="8509287"/>
                <a:ext cx="3998" cy="3598"/>
              </a:xfrm>
              <a:custGeom>
                <a:avLst/>
                <a:gdLst>
                  <a:gd name="connsiteX0" fmla="*/ 0 w 3998"/>
                  <a:gd name="connsiteY0" fmla="*/ 0 h 3598"/>
                  <a:gd name="connsiteX1" fmla="*/ 3999 w 3998"/>
                  <a:gd name="connsiteY1" fmla="*/ 0 h 3598"/>
                  <a:gd name="connsiteX2" fmla="*/ 3999 w 3998"/>
                  <a:gd name="connsiteY2" fmla="*/ 3599 h 3598"/>
                  <a:gd name="connsiteX3" fmla="*/ 0 w 3998"/>
                  <a:gd name="connsiteY3" fmla="*/ 3599 h 3598"/>
                </a:gdLst>
                <a:ahLst/>
                <a:cxnLst>
                  <a:cxn ang="0">
                    <a:pos x="connsiteX0" y="connsiteY0"/>
                  </a:cxn>
                  <a:cxn ang="0">
                    <a:pos x="connsiteX1" y="connsiteY1"/>
                  </a:cxn>
                  <a:cxn ang="0">
                    <a:pos x="connsiteX2" y="connsiteY2"/>
                  </a:cxn>
                  <a:cxn ang="0">
                    <a:pos x="connsiteX3" y="connsiteY3"/>
                  </a:cxn>
                </a:cxnLst>
                <a:rect l="l" t="t" r="r" b="b"/>
                <a:pathLst>
                  <a:path w="3998" h="3598">
                    <a:moveTo>
                      <a:pt x="0" y="0"/>
                    </a:moveTo>
                    <a:lnTo>
                      <a:pt x="3999" y="0"/>
                    </a:lnTo>
                    <a:lnTo>
                      <a:pt x="3999" y="3599"/>
                    </a:lnTo>
                    <a:lnTo>
                      <a:pt x="0" y="3599"/>
                    </a:lnTo>
                    <a:close/>
                  </a:path>
                </a:pathLst>
              </a:custGeom>
              <a:solidFill>
                <a:srgbClr val="1D1D1B"/>
              </a:solidFill>
              <a:ln w="3996" cap="flat">
                <a:noFill/>
                <a:prstDash val="solid"/>
                <a:miter/>
              </a:ln>
            </p:spPr>
            <p:txBody>
              <a:bodyPr rtlCol="0" anchor="ctr"/>
              <a:lstStyle/>
              <a:p>
                <a:endParaRPr lang="fi-FI"/>
              </a:p>
            </p:txBody>
          </p:sp>
          <p:sp>
            <p:nvSpPr>
              <p:cNvPr id="247" name="Freeform: Shape 433">
                <a:extLst>
                  <a:ext uri="{FF2B5EF4-FFF2-40B4-BE49-F238E27FC236}">
                    <a16:creationId xmlns:a16="http://schemas.microsoft.com/office/drawing/2014/main" id="{E28A8CF4-AF17-483D-BA87-29EA46CA5B1C}"/>
                  </a:ext>
                </a:extLst>
              </p:cNvPr>
              <p:cNvSpPr/>
              <p:nvPr/>
            </p:nvSpPr>
            <p:spPr>
              <a:xfrm>
                <a:off x="7337327" y="8510487"/>
                <a:ext cx="28790" cy="31589"/>
              </a:xfrm>
              <a:custGeom>
                <a:avLst/>
                <a:gdLst>
                  <a:gd name="connsiteX0" fmla="*/ 14795 w 28790"/>
                  <a:gd name="connsiteY0" fmla="*/ 31589 h 31589"/>
                  <a:gd name="connsiteX1" fmla="*/ 18394 w 28790"/>
                  <a:gd name="connsiteY1" fmla="*/ 31589 h 31589"/>
                  <a:gd name="connsiteX2" fmla="*/ 28790 w 28790"/>
                  <a:gd name="connsiteY2" fmla="*/ 5598 h 31589"/>
                  <a:gd name="connsiteX3" fmla="*/ 28790 w 28790"/>
                  <a:gd name="connsiteY3" fmla="*/ 5598 h 31589"/>
                  <a:gd name="connsiteX4" fmla="*/ 25191 w 28790"/>
                  <a:gd name="connsiteY4" fmla="*/ 5598 h 31589"/>
                  <a:gd name="connsiteX5" fmla="*/ 19993 w 28790"/>
                  <a:gd name="connsiteY5" fmla="*/ 19193 h 31589"/>
                  <a:gd name="connsiteX6" fmla="*/ 14795 w 28790"/>
                  <a:gd name="connsiteY6" fmla="*/ 5598 h 31589"/>
                  <a:gd name="connsiteX7" fmla="*/ 14795 w 28790"/>
                  <a:gd name="connsiteY7" fmla="*/ 5598 h 31589"/>
                  <a:gd name="connsiteX8" fmla="*/ 11196 w 28790"/>
                  <a:gd name="connsiteY8" fmla="*/ 5598 h 31589"/>
                  <a:gd name="connsiteX9" fmla="*/ 11196 w 28790"/>
                  <a:gd name="connsiteY9" fmla="*/ 5598 h 31589"/>
                  <a:gd name="connsiteX10" fmla="*/ 5598 w 28790"/>
                  <a:gd name="connsiteY10" fmla="*/ 5598 h 31589"/>
                  <a:gd name="connsiteX11" fmla="*/ 5598 w 28790"/>
                  <a:gd name="connsiteY11" fmla="*/ 0 h 31589"/>
                  <a:gd name="connsiteX12" fmla="*/ 1999 w 28790"/>
                  <a:gd name="connsiteY12" fmla="*/ 0 h 31589"/>
                  <a:gd name="connsiteX13" fmla="*/ 1999 w 28790"/>
                  <a:gd name="connsiteY13" fmla="*/ 5598 h 31589"/>
                  <a:gd name="connsiteX14" fmla="*/ 0 w 28790"/>
                  <a:gd name="connsiteY14" fmla="*/ 5598 h 31589"/>
                  <a:gd name="connsiteX15" fmla="*/ 0 w 28790"/>
                  <a:gd name="connsiteY15" fmla="*/ 8397 h 31589"/>
                  <a:gd name="connsiteX16" fmla="*/ 1999 w 28790"/>
                  <a:gd name="connsiteY16" fmla="*/ 8397 h 31589"/>
                  <a:gd name="connsiteX17" fmla="*/ 1999 w 28790"/>
                  <a:gd name="connsiteY17" fmla="*/ 18794 h 31589"/>
                  <a:gd name="connsiteX18" fmla="*/ 3599 w 28790"/>
                  <a:gd name="connsiteY18" fmla="*/ 23592 h 31589"/>
                  <a:gd name="connsiteX19" fmla="*/ 7597 w 28790"/>
                  <a:gd name="connsiteY19" fmla="*/ 25191 h 31589"/>
                  <a:gd name="connsiteX20" fmla="*/ 9197 w 28790"/>
                  <a:gd name="connsiteY20" fmla="*/ 25191 h 31589"/>
                  <a:gd name="connsiteX21" fmla="*/ 11196 w 28790"/>
                  <a:gd name="connsiteY21" fmla="*/ 24791 h 31589"/>
                  <a:gd name="connsiteX22" fmla="*/ 11196 w 28790"/>
                  <a:gd name="connsiteY22" fmla="*/ 24791 h 31589"/>
                  <a:gd name="connsiteX23" fmla="*/ 11196 w 28790"/>
                  <a:gd name="connsiteY23" fmla="*/ 21593 h 31589"/>
                  <a:gd name="connsiteX24" fmla="*/ 10796 w 28790"/>
                  <a:gd name="connsiteY24" fmla="*/ 21593 h 31589"/>
                  <a:gd name="connsiteX25" fmla="*/ 10796 w 28790"/>
                  <a:gd name="connsiteY25" fmla="*/ 21593 h 31589"/>
                  <a:gd name="connsiteX26" fmla="*/ 9597 w 28790"/>
                  <a:gd name="connsiteY26" fmla="*/ 21992 h 31589"/>
                  <a:gd name="connsiteX27" fmla="*/ 7997 w 28790"/>
                  <a:gd name="connsiteY27" fmla="*/ 22392 h 31589"/>
                  <a:gd name="connsiteX28" fmla="*/ 6398 w 28790"/>
                  <a:gd name="connsiteY28" fmla="*/ 21992 h 31589"/>
                  <a:gd name="connsiteX29" fmla="*/ 5598 w 28790"/>
                  <a:gd name="connsiteY29" fmla="*/ 21193 h 31589"/>
                  <a:gd name="connsiteX30" fmla="*/ 5198 w 28790"/>
                  <a:gd name="connsiteY30" fmla="*/ 19593 h 31589"/>
                  <a:gd name="connsiteX31" fmla="*/ 5198 w 28790"/>
                  <a:gd name="connsiteY31" fmla="*/ 17194 h 31589"/>
                  <a:gd name="connsiteX32" fmla="*/ 5198 w 28790"/>
                  <a:gd name="connsiteY32" fmla="*/ 8397 h 31589"/>
                  <a:gd name="connsiteX33" fmla="*/ 11196 w 28790"/>
                  <a:gd name="connsiteY33" fmla="*/ 8397 h 31589"/>
                  <a:gd name="connsiteX34" fmla="*/ 11196 w 28790"/>
                  <a:gd name="connsiteY34" fmla="*/ 5598 h 31589"/>
                  <a:gd name="connsiteX35" fmla="*/ 17994 w 28790"/>
                  <a:gd name="connsiteY35" fmla="*/ 23192 h 31589"/>
                  <a:gd name="connsiteX36" fmla="*/ 14795 w 28790"/>
                  <a:gd name="connsiteY36" fmla="*/ 31589 h 31589"/>
                  <a:gd name="connsiteX37" fmla="*/ 14795 w 28790"/>
                  <a:gd name="connsiteY37" fmla="*/ 31589 h 315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28790" h="31589">
                    <a:moveTo>
                      <a:pt x="14795" y="31589"/>
                    </a:moveTo>
                    <a:lnTo>
                      <a:pt x="18394" y="31589"/>
                    </a:lnTo>
                    <a:lnTo>
                      <a:pt x="28790" y="5598"/>
                    </a:lnTo>
                    <a:lnTo>
                      <a:pt x="28790" y="5598"/>
                    </a:lnTo>
                    <a:lnTo>
                      <a:pt x="25191" y="5598"/>
                    </a:lnTo>
                    <a:lnTo>
                      <a:pt x="19993" y="19193"/>
                    </a:lnTo>
                    <a:lnTo>
                      <a:pt x="14795" y="5598"/>
                    </a:lnTo>
                    <a:lnTo>
                      <a:pt x="14795" y="5598"/>
                    </a:lnTo>
                    <a:lnTo>
                      <a:pt x="11196" y="5598"/>
                    </a:lnTo>
                    <a:lnTo>
                      <a:pt x="11196" y="5598"/>
                    </a:lnTo>
                    <a:lnTo>
                      <a:pt x="5598" y="5598"/>
                    </a:lnTo>
                    <a:lnTo>
                      <a:pt x="5598" y="0"/>
                    </a:lnTo>
                    <a:lnTo>
                      <a:pt x="1999" y="0"/>
                    </a:lnTo>
                    <a:lnTo>
                      <a:pt x="1999" y="5598"/>
                    </a:lnTo>
                    <a:lnTo>
                      <a:pt x="0" y="5598"/>
                    </a:lnTo>
                    <a:lnTo>
                      <a:pt x="0" y="8397"/>
                    </a:lnTo>
                    <a:lnTo>
                      <a:pt x="1999" y="8397"/>
                    </a:lnTo>
                    <a:lnTo>
                      <a:pt x="1999" y="18794"/>
                    </a:lnTo>
                    <a:cubicBezTo>
                      <a:pt x="1999" y="20793"/>
                      <a:pt x="2399" y="22392"/>
                      <a:pt x="3599" y="23592"/>
                    </a:cubicBezTo>
                    <a:cubicBezTo>
                      <a:pt x="4399" y="24791"/>
                      <a:pt x="5998" y="25191"/>
                      <a:pt x="7597" y="25191"/>
                    </a:cubicBezTo>
                    <a:cubicBezTo>
                      <a:pt x="7997" y="25191"/>
                      <a:pt x="8797" y="25191"/>
                      <a:pt x="9197" y="25191"/>
                    </a:cubicBezTo>
                    <a:cubicBezTo>
                      <a:pt x="9997" y="25191"/>
                      <a:pt x="10397" y="24791"/>
                      <a:pt x="11196" y="24791"/>
                    </a:cubicBezTo>
                    <a:lnTo>
                      <a:pt x="11196" y="24791"/>
                    </a:lnTo>
                    <a:lnTo>
                      <a:pt x="11196" y="21593"/>
                    </a:lnTo>
                    <a:lnTo>
                      <a:pt x="10796" y="21593"/>
                    </a:lnTo>
                    <a:lnTo>
                      <a:pt x="10796" y="21593"/>
                    </a:lnTo>
                    <a:cubicBezTo>
                      <a:pt x="10397" y="21593"/>
                      <a:pt x="10397" y="21992"/>
                      <a:pt x="9597" y="21992"/>
                    </a:cubicBezTo>
                    <a:cubicBezTo>
                      <a:pt x="9197" y="21992"/>
                      <a:pt x="8797" y="22392"/>
                      <a:pt x="7997" y="22392"/>
                    </a:cubicBezTo>
                    <a:cubicBezTo>
                      <a:pt x="7197" y="22392"/>
                      <a:pt x="6798" y="22392"/>
                      <a:pt x="6398" y="21992"/>
                    </a:cubicBezTo>
                    <a:cubicBezTo>
                      <a:pt x="5998" y="21992"/>
                      <a:pt x="5598" y="21593"/>
                      <a:pt x="5598" y="21193"/>
                    </a:cubicBezTo>
                    <a:cubicBezTo>
                      <a:pt x="5198" y="20793"/>
                      <a:pt x="5198" y="20393"/>
                      <a:pt x="5198" y="19593"/>
                    </a:cubicBezTo>
                    <a:cubicBezTo>
                      <a:pt x="5198" y="19193"/>
                      <a:pt x="5198" y="18394"/>
                      <a:pt x="5198" y="17194"/>
                    </a:cubicBezTo>
                    <a:lnTo>
                      <a:pt x="5198" y="8397"/>
                    </a:lnTo>
                    <a:lnTo>
                      <a:pt x="11196" y="8397"/>
                    </a:lnTo>
                    <a:lnTo>
                      <a:pt x="11196" y="5598"/>
                    </a:lnTo>
                    <a:lnTo>
                      <a:pt x="17994" y="23192"/>
                    </a:lnTo>
                    <a:lnTo>
                      <a:pt x="14795" y="31589"/>
                    </a:lnTo>
                    <a:lnTo>
                      <a:pt x="14795" y="31589"/>
                    </a:lnTo>
                    <a:close/>
                  </a:path>
                </a:pathLst>
              </a:custGeom>
              <a:solidFill>
                <a:srgbClr val="1D1D1B"/>
              </a:solidFill>
              <a:ln w="3996" cap="flat">
                <a:noFill/>
                <a:prstDash val="solid"/>
                <a:miter/>
              </a:ln>
            </p:spPr>
            <p:txBody>
              <a:bodyPr rtlCol="0" anchor="ctr"/>
              <a:lstStyle/>
              <a:p>
                <a:endParaRPr lang="fi-FI"/>
              </a:p>
            </p:txBody>
          </p:sp>
          <p:sp>
            <p:nvSpPr>
              <p:cNvPr id="248" name="Freeform: Shape 434">
                <a:extLst>
                  <a:ext uri="{FF2B5EF4-FFF2-40B4-BE49-F238E27FC236}">
                    <a16:creationId xmlns:a16="http://schemas.microsoft.com/office/drawing/2014/main" id="{1E31E5C8-CA78-4DDD-A1CE-32CAE805E4C8}"/>
                  </a:ext>
                </a:extLst>
              </p:cNvPr>
              <p:cNvSpPr/>
              <p:nvPr/>
            </p:nvSpPr>
            <p:spPr>
              <a:xfrm>
                <a:off x="7367316" y="8515285"/>
                <a:ext cx="13995" cy="19993"/>
              </a:xfrm>
              <a:custGeom>
                <a:avLst/>
                <a:gdLst>
                  <a:gd name="connsiteX0" fmla="*/ 9597 w 13995"/>
                  <a:gd name="connsiteY0" fmla="*/ 19593 h 19993"/>
                  <a:gd name="connsiteX1" fmla="*/ 11996 w 13995"/>
                  <a:gd name="connsiteY1" fmla="*/ 18394 h 19993"/>
                  <a:gd name="connsiteX2" fmla="*/ 13595 w 13995"/>
                  <a:gd name="connsiteY2" fmla="*/ 16394 h 19993"/>
                  <a:gd name="connsiteX3" fmla="*/ 13995 w 13995"/>
                  <a:gd name="connsiteY3" fmla="*/ 13995 h 19993"/>
                  <a:gd name="connsiteX4" fmla="*/ 12796 w 13995"/>
                  <a:gd name="connsiteY4" fmla="*/ 10396 h 19993"/>
                  <a:gd name="connsiteX5" fmla="*/ 9597 w 13995"/>
                  <a:gd name="connsiteY5" fmla="*/ 8797 h 19993"/>
                  <a:gd name="connsiteX6" fmla="*/ 7597 w 13995"/>
                  <a:gd name="connsiteY6" fmla="*/ 8397 h 19993"/>
                  <a:gd name="connsiteX7" fmla="*/ 5998 w 13995"/>
                  <a:gd name="connsiteY7" fmla="*/ 7997 h 19993"/>
                  <a:gd name="connsiteX8" fmla="*/ 3999 w 13995"/>
                  <a:gd name="connsiteY8" fmla="*/ 7197 h 19993"/>
                  <a:gd name="connsiteX9" fmla="*/ 3599 w 13995"/>
                  <a:gd name="connsiteY9" fmla="*/ 5598 h 19993"/>
                  <a:gd name="connsiteX10" fmla="*/ 4798 w 13995"/>
                  <a:gd name="connsiteY10" fmla="*/ 3599 h 19993"/>
                  <a:gd name="connsiteX11" fmla="*/ 7197 w 13995"/>
                  <a:gd name="connsiteY11" fmla="*/ 2799 h 19993"/>
                  <a:gd name="connsiteX12" fmla="*/ 9997 w 13995"/>
                  <a:gd name="connsiteY12" fmla="*/ 3199 h 19993"/>
                  <a:gd name="connsiteX13" fmla="*/ 12796 w 13995"/>
                  <a:gd name="connsiteY13" fmla="*/ 4798 h 19993"/>
                  <a:gd name="connsiteX14" fmla="*/ 12796 w 13995"/>
                  <a:gd name="connsiteY14" fmla="*/ 4798 h 19993"/>
                  <a:gd name="connsiteX15" fmla="*/ 13195 w 13995"/>
                  <a:gd name="connsiteY15" fmla="*/ 4798 h 19993"/>
                  <a:gd name="connsiteX16" fmla="*/ 13195 w 13995"/>
                  <a:gd name="connsiteY16" fmla="*/ 1200 h 19993"/>
                  <a:gd name="connsiteX17" fmla="*/ 13195 w 13995"/>
                  <a:gd name="connsiteY17" fmla="*/ 1200 h 19993"/>
                  <a:gd name="connsiteX18" fmla="*/ 10397 w 13995"/>
                  <a:gd name="connsiteY18" fmla="*/ 400 h 19993"/>
                  <a:gd name="connsiteX19" fmla="*/ 7197 w 13995"/>
                  <a:gd name="connsiteY19" fmla="*/ 0 h 19993"/>
                  <a:gd name="connsiteX20" fmla="*/ 1999 w 13995"/>
                  <a:gd name="connsiteY20" fmla="*/ 1599 h 19993"/>
                  <a:gd name="connsiteX21" fmla="*/ 0 w 13995"/>
                  <a:gd name="connsiteY21" fmla="*/ 5998 h 19993"/>
                  <a:gd name="connsiteX22" fmla="*/ 1200 w 13995"/>
                  <a:gd name="connsiteY22" fmla="*/ 9197 h 19993"/>
                  <a:gd name="connsiteX23" fmla="*/ 4399 w 13995"/>
                  <a:gd name="connsiteY23" fmla="*/ 11196 h 19993"/>
                  <a:gd name="connsiteX24" fmla="*/ 6398 w 13995"/>
                  <a:gd name="connsiteY24" fmla="*/ 11596 h 19993"/>
                  <a:gd name="connsiteX25" fmla="*/ 7997 w 13995"/>
                  <a:gd name="connsiteY25" fmla="*/ 11996 h 19993"/>
                  <a:gd name="connsiteX26" fmla="*/ 9997 w 13995"/>
                  <a:gd name="connsiteY26" fmla="*/ 12796 h 19993"/>
                  <a:gd name="connsiteX27" fmla="*/ 10397 w 13995"/>
                  <a:gd name="connsiteY27" fmla="*/ 14395 h 19993"/>
                  <a:gd name="connsiteX28" fmla="*/ 9997 w 13995"/>
                  <a:gd name="connsiteY28" fmla="*/ 15595 h 19993"/>
                  <a:gd name="connsiteX29" fmla="*/ 9197 w 13995"/>
                  <a:gd name="connsiteY29" fmla="*/ 16394 h 19993"/>
                  <a:gd name="connsiteX30" fmla="*/ 7997 w 13995"/>
                  <a:gd name="connsiteY30" fmla="*/ 16794 h 19993"/>
                  <a:gd name="connsiteX31" fmla="*/ 4399 w 13995"/>
                  <a:gd name="connsiteY31" fmla="*/ 16794 h 19993"/>
                  <a:gd name="connsiteX32" fmla="*/ 2799 w 13995"/>
                  <a:gd name="connsiteY32" fmla="*/ 15994 h 19993"/>
                  <a:gd name="connsiteX33" fmla="*/ 1200 w 13995"/>
                  <a:gd name="connsiteY33" fmla="*/ 15195 h 19993"/>
                  <a:gd name="connsiteX34" fmla="*/ 400 w 13995"/>
                  <a:gd name="connsiteY34" fmla="*/ 14395 h 19993"/>
                  <a:gd name="connsiteX35" fmla="*/ 400 w 13995"/>
                  <a:gd name="connsiteY35" fmla="*/ 14395 h 19993"/>
                  <a:gd name="connsiteX36" fmla="*/ 0 w 13995"/>
                  <a:gd name="connsiteY36" fmla="*/ 14395 h 19993"/>
                  <a:gd name="connsiteX37" fmla="*/ 0 w 13995"/>
                  <a:gd name="connsiteY37" fmla="*/ 18394 h 19993"/>
                  <a:gd name="connsiteX38" fmla="*/ 0 w 13995"/>
                  <a:gd name="connsiteY38" fmla="*/ 18394 h 19993"/>
                  <a:gd name="connsiteX39" fmla="*/ 2799 w 13995"/>
                  <a:gd name="connsiteY39" fmla="*/ 19593 h 19993"/>
                  <a:gd name="connsiteX40" fmla="*/ 6398 w 13995"/>
                  <a:gd name="connsiteY40" fmla="*/ 19993 h 19993"/>
                  <a:gd name="connsiteX41" fmla="*/ 9597 w 13995"/>
                  <a:gd name="connsiteY41" fmla="*/ 19593 h 199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13995" h="19993">
                    <a:moveTo>
                      <a:pt x="9597" y="19593"/>
                    </a:moveTo>
                    <a:cubicBezTo>
                      <a:pt x="10397" y="19193"/>
                      <a:pt x="11196" y="18793"/>
                      <a:pt x="11996" y="18394"/>
                    </a:cubicBezTo>
                    <a:cubicBezTo>
                      <a:pt x="12796" y="17994"/>
                      <a:pt x="13195" y="17194"/>
                      <a:pt x="13595" y="16394"/>
                    </a:cubicBezTo>
                    <a:cubicBezTo>
                      <a:pt x="13995" y="15595"/>
                      <a:pt x="13995" y="14795"/>
                      <a:pt x="13995" y="13995"/>
                    </a:cubicBezTo>
                    <a:cubicBezTo>
                      <a:pt x="13995" y="12396"/>
                      <a:pt x="13595" y="11596"/>
                      <a:pt x="12796" y="10396"/>
                    </a:cubicBezTo>
                    <a:cubicBezTo>
                      <a:pt x="11996" y="9597"/>
                      <a:pt x="10796" y="8797"/>
                      <a:pt x="9597" y="8797"/>
                    </a:cubicBezTo>
                    <a:cubicBezTo>
                      <a:pt x="8797" y="8797"/>
                      <a:pt x="8397" y="8397"/>
                      <a:pt x="7597" y="8397"/>
                    </a:cubicBezTo>
                    <a:cubicBezTo>
                      <a:pt x="7197" y="8397"/>
                      <a:pt x="6398" y="7997"/>
                      <a:pt x="5998" y="7997"/>
                    </a:cubicBezTo>
                    <a:cubicBezTo>
                      <a:pt x="5198" y="7597"/>
                      <a:pt x="4399" y="7597"/>
                      <a:pt x="3999" y="7197"/>
                    </a:cubicBezTo>
                    <a:cubicBezTo>
                      <a:pt x="3599" y="6798"/>
                      <a:pt x="3599" y="6398"/>
                      <a:pt x="3599" y="5598"/>
                    </a:cubicBezTo>
                    <a:cubicBezTo>
                      <a:pt x="3599" y="4798"/>
                      <a:pt x="3999" y="3999"/>
                      <a:pt x="4798" y="3599"/>
                    </a:cubicBezTo>
                    <a:cubicBezTo>
                      <a:pt x="5598" y="3199"/>
                      <a:pt x="6398" y="2799"/>
                      <a:pt x="7197" y="2799"/>
                    </a:cubicBezTo>
                    <a:cubicBezTo>
                      <a:pt x="7997" y="2799"/>
                      <a:pt x="9197" y="2799"/>
                      <a:pt x="9997" y="3199"/>
                    </a:cubicBezTo>
                    <a:cubicBezTo>
                      <a:pt x="10796" y="3599"/>
                      <a:pt x="11996" y="3999"/>
                      <a:pt x="12796" y="4798"/>
                    </a:cubicBezTo>
                    <a:lnTo>
                      <a:pt x="12796" y="4798"/>
                    </a:lnTo>
                    <a:lnTo>
                      <a:pt x="13195" y="4798"/>
                    </a:lnTo>
                    <a:lnTo>
                      <a:pt x="13195" y="1200"/>
                    </a:lnTo>
                    <a:lnTo>
                      <a:pt x="13195" y="1200"/>
                    </a:lnTo>
                    <a:cubicBezTo>
                      <a:pt x="12396" y="800"/>
                      <a:pt x="11596" y="400"/>
                      <a:pt x="10397" y="400"/>
                    </a:cubicBezTo>
                    <a:cubicBezTo>
                      <a:pt x="9197" y="0"/>
                      <a:pt x="8397" y="0"/>
                      <a:pt x="7197" y="0"/>
                    </a:cubicBezTo>
                    <a:cubicBezTo>
                      <a:pt x="5198" y="0"/>
                      <a:pt x="3199" y="400"/>
                      <a:pt x="1999" y="1599"/>
                    </a:cubicBezTo>
                    <a:cubicBezTo>
                      <a:pt x="800" y="2799"/>
                      <a:pt x="0" y="3999"/>
                      <a:pt x="0" y="5998"/>
                    </a:cubicBezTo>
                    <a:cubicBezTo>
                      <a:pt x="0" y="7197"/>
                      <a:pt x="400" y="8397"/>
                      <a:pt x="1200" y="9197"/>
                    </a:cubicBezTo>
                    <a:cubicBezTo>
                      <a:pt x="1999" y="9997"/>
                      <a:pt x="2799" y="10796"/>
                      <a:pt x="4399" y="11196"/>
                    </a:cubicBezTo>
                    <a:cubicBezTo>
                      <a:pt x="4798" y="11196"/>
                      <a:pt x="5598" y="11596"/>
                      <a:pt x="6398" y="11596"/>
                    </a:cubicBezTo>
                    <a:cubicBezTo>
                      <a:pt x="7197" y="11596"/>
                      <a:pt x="7597" y="11996"/>
                      <a:pt x="7997" y="11996"/>
                    </a:cubicBezTo>
                    <a:cubicBezTo>
                      <a:pt x="9197" y="12396"/>
                      <a:pt x="9597" y="12396"/>
                      <a:pt x="9997" y="12796"/>
                    </a:cubicBezTo>
                    <a:cubicBezTo>
                      <a:pt x="10397" y="13195"/>
                      <a:pt x="10397" y="13595"/>
                      <a:pt x="10397" y="14395"/>
                    </a:cubicBezTo>
                    <a:cubicBezTo>
                      <a:pt x="10397" y="14795"/>
                      <a:pt x="10397" y="15195"/>
                      <a:pt x="9997" y="15595"/>
                    </a:cubicBezTo>
                    <a:cubicBezTo>
                      <a:pt x="9997" y="15994"/>
                      <a:pt x="9597" y="15994"/>
                      <a:pt x="9197" y="16394"/>
                    </a:cubicBezTo>
                    <a:cubicBezTo>
                      <a:pt x="8797" y="16394"/>
                      <a:pt x="8397" y="16794"/>
                      <a:pt x="7997" y="16794"/>
                    </a:cubicBezTo>
                    <a:cubicBezTo>
                      <a:pt x="6798" y="17194"/>
                      <a:pt x="5598" y="17194"/>
                      <a:pt x="4399" y="16794"/>
                    </a:cubicBezTo>
                    <a:cubicBezTo>
                      <a:pt x="3599" y="16794"/>
                      <a:pt x="3199" y="16394"/>
                      <a:pt x="2799" y="15994"/>
                    </a:cubicBezTo>
                    <a:cubicBezTo>
                      <a:pt x="1999" y="15595"/>
                      <a:pt x="1600" y="15595"/>
                      <a:pt x="1200" y="15195"/>
                    </a:cubicBezTo>
                    <a:cubicBezTo>
                      <a:pt x="800" y="14795"/>
                      <a:pt x="400" y="14795"/>
                      <a:pt x="400" y="14395"/>
                    </a:cubicBezTo>
                    <a:lnTo>
                      <a:pt x="400" y="14395"/>
                    </a:lnTo>
                    <a:lnTo>
                      <a:pt x="0" y="14395"/>
                    </a:lnTo>
                    <a:lnTo>
                      <a:pt x="0" y="18394"/>
                    </a:lnTo>
                    <a:lnTo>
                      <a:pt x="0" y="18394"/>
                    </a:lnTo>
                    <a:cubicBezTo>
                      <a:pt x="800" y="18793"/>
                      <a:pt x="1600" y="19193"/>
                      <a:pt x="2799" y="19593"/>
                    </a:cubicBezTo>
                    <a:cubicBezTo>
                      <a:pt x="3999" y="19993"/>
                      <a:pt x="5198" y="19993"/>
                      <a:pt x="6398" y="19993"/>
                    </a:cubicBezTo>
                    <a:cubicBezTo>
                      <a:pt x="7597" y="19993"/>
                      <a:pt x="8797" y="19993"/>
                      <a:pt x="9597" y="19593"/>
                    </a:cubicBezTo>
                    <a:close/>
                  </a:path>
                </a:pathLst>
              </a:custGeom>
              <a:solidFill>
                <a:srgbClr val="1D1D1B"/>
              </a:solidFill>
              <a:ln w="3996" cap="flat">
                <a:noFill/>
                <a:prstDash val="solid"/>
                <a:miter/>
              </a:ln>
            </p:spPr>
            <p:txBody>
              <a:bodyPr rtlCol="0" anchor="ctr"/>
              <a:lstStyle/>
              <a:p>
                <a:endParaRPr lang="fi-FI"/>
              </a:p>
            </p:txBody>
          </p:sp>
          <p:sp>
            <p:nvSpPr>
              <p:cNvPr id="249" name="Freeform: Shape 435">
                <a:extLst>
                  <a:ext uri="{FF2B5EF4-FFF2-40B4-BE49-F238E27FC236}">
                    <a16:creationId xmlns:a16="http://schemas.microsoft.com/office/drawing/2014/main" id="{7CB407E6-6D95-459D-8810-DB292E1CBD21}"/>
                  </a:ext>
                </a:extLst>
              </p:cNvPr>
              <p:cNvSpPr/>
              <p:nvPr/>
            </p:nvSpPr>
            <p:spPr>
              <a:xfrm>
                <a:off x="7384910" y="8515685"/>
                <a:ext cx="9996" cy="19193"/>
              </a:xfrm>
              <a:custGeom>
                <a:avLst/>
                <a:gdLst>
                  <a:gd name="connsiteX0" fmla="*/ 8797 w 9996"/>
                  <a:gd name="connsiteY0" fmla="*/ 3599 h 19193"/>
                  <a:gd name="connsiteX1" fmla="*/ 9597 w 9996"/>
                  <a:gd name="connsiteY1" fmla="*/ 3599 h 19193"/>
                  <a:gd name="connsiteX2" fmla="*/ 9997 w 9996"/>
                  <a:gd name="connsiteY2" fmla="*/ 3599 h 19193"/>
                  <a:gd name="connsiteX3" fmla="*/ 9997 w 9996"/>
                  <a:gd name="connsiteY3" fmla="*/ 0 h 19193"/>
                  <a:gd name="connsiteX4" fmla="*/ 9997 w 9996"/>
                  <a:gd name="connsiteY4" fmla="*/ 0 h 19193"/>
                  <a:gd name="connsiteX5" fmla="*/ 9597 w 9996"/>
                  <a:gd name="connsiteY5" fmla="*/ 0 h 19193"/>
                  <a:gd name="connsiteX6" fmla="*/ 8797 w 9996"/>
                  <a:gd name="connsiteY6" fmla="*/ 0 h 19193"/>
                  <a:gd name="connsiteX7" fmla="*/ 6398 w 9996"/>
                  <a:gd name="connsiteY7" fmla="*/ 800 h 19193"/>
                  <a:gd name="connsiteX8" fmla="*/ 3599 w 9996"/>
                  <a:gd name="connsiteY8" fmla="*/ 2799 h 19193"/>
                  <a:gd name="connsiteX9" fmla="*/ 3599 w 9996"/>
                  <a:gd name="connsiteY9" fmla="*/ 0 h 19193"/>
                  <a:gd name="connsiteX10" fmla="*/ 0 w 9996"/>
                  <a:gd name="connsiteY10" fmla="*/ 0 h 19193"/>
                  <a:gd name="connsiteX11" fmla="*/ 0 w 9996"/>
                  <a:gd name="connsiteY11" fmla="*/ 19193 h 19193"/>
                  <a:gd name="connsiteX12" fmla="*/ 3599 w 9996"/>
                  <a:gd name="connsiteY12" fmla="*/ 19193 h 19193"/>
                  <a:gd name="connsiteX13" fmla="*/ 3599 w 9996"/>
                  <a:gd name="connsiteY13" fmla="*/ 5598 h 19193"/>
                  <a:gd name="connsiteX14" fmla="*/ 5998 w 9996"/>
                  <a:gd name="connsiteY14" fmla="*/ 3999 h 19193"/>
                  <a:gd name="connsiteX15" fmla="*/ 8397 w 9996"/>
                  <a:gd name="connsiteY15" fmla="*/ 3599 h 19193"/>
                  <a:gd name="connsiteX16" fmla="*/ 8797 w 9996"/>
                  <a:gd name="connsiteY16" fmla="*/ 3599 h 191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9996" h="19193">
                    <a:moveTo>
                      <a:pt x="8797" y="3599"/>
                    </a:moveTo>
                    <a:cubicBezTo>
                      <a:pt x="9197" y="3599"/>
                      <a:pt x="9197" y="3599"/>
                      <a:pt x="9597" y="3599"/>
                    </a:cubicBezTo>
                    <a:lnTo>
                      <a:pt x="9997" y="3599"/>
                    </a:lnTo>
                    <a:lnTo>
                      <a:pt x="9997" y="0"/>
                    </a:lnTo>
                    <a:lnTo>
                      <a:pt x="9997" y="0"/>
                    </a:lnTo>
                    <a:cubicBezTo>
                      <a:pt x="9597" y="0"/>
                      <a:pt x="9597" y="0"/>
                      <a:pt x="9597" y="0"/>
                    </a:cubicBezTo>
                    <a:cubicBezTo>
                      <a:pt x="9597" y="0"/>
                      <a:pt x="9197" y="0"/>
                      <a:pt x="8797" y="0"/>
                    </a:cubicBezTo>
                    <a:cubicBezTo>
                      <a:pt x="7997" y="0"/>
                      <a:pt x="7197" y="400"/>
                      <a:pt x="6398" y="800"/>
                    </a:cubicBezTo>
                    <a:cubicBezTo>
                      <a:pt x="5598" y="1200"/>
                      <a:pt x="4798" y="1999"/>
                      <a:pt x="3599" y="2799"/>
                    </a:cubicBezTo>
                    <a:lnTo>
                      <a:pt x="3599" y="0"/>
                    </a:lnTo>
                    <a:lnTo>
                      <a:pt x="0" y="0"/>
                    </a:lnTo>
                    <a:lnTo>
                      <a:pt x="0" y="19193"/>
                    </a:lnTo>
                    <a:lnTo>
                      <a:pt x="3599" y="19193"/>
                    </a:lnTo>
                    <a:lnTo>
                      <a:pt x="3599" y="5598"/>
                    </a:lnTo>
                    <a:cubicBezTo>
                      <a:pt x="4398" y="4798"/>
                      <a:pt x="5198" y="4398"/>
                      <a:pt x="5998" y="3999"/>
                    </a:cubicBezTo>
                    <a:cubicBezTo>
                      <a:pt x="6798" y="3599"/>
                      <a:pt x="7597" y="3599"/>
                      <a:pt x="8397" y="3599"/>
                    </a:cubicBezTo>
                    <a:cubicBezTo>
                      <a:pt x="7997" y="3599"/>
                      <a:pt x="8397" y="3599"/>
                      <a:pt x="8797" y="3599"/>
                    </a:cubicBezTo>
                    <a:close/>
                  </a:path>
                </a:pathLst>
              </a:custGeom>
              <a:solidFill>
                <a:srgbClr val="1D1D1B"/>
              </a:solidFill>
              <a:ln w="3996" cap="flat">
                <a:noFill/>
                <a:prstDash val="solid"/>
                <a:miter/>
              </a:ln>
            </p:spPr>
            <p:txBody>
              <a:bodyPr rtlCol="0" anchor="ctr"/>
              <a:lstStyle/>
              <a:p>
                <a:endParaRPr lang="fi-FI"/>
              </a:p>
            </p:txBody>
          </p:sp>
          <p:sp>
            <p:nvSpPr>
              <p:cNvPr id="250" name="Freeform: Shape 436">
                <a:extLst>
                  <a:ext uri="{FF2B5EF4-FFF2-40B4-BE49-F238E27FC236}">
                    <a16:creationId xmlns:a16="http://schemas.microsoft.com/office/drawing/2014/main" id="{AEA7B70E-BA23-482E-BDBA-7FCB9DA613E9}"/>
                  </a:ext>
                </a:extLst>
              </p:cNvPr>
              <p:cNvSpPr/>
              <p:nvPr/>
            </p:nvSpPr>
            <p:spPr>
              <a:xfrm>
                <a:off x="7395707" y="8514885"/>
                <a:ext cx="15194" cy="20392"/>
              </a:xfrm>
              <a:custGeom>
                <a:avLst/>
                <a:gdLst>
                  <a:gd name="connsiteX0" fmla="*/ 11596 w 15194"/>
                  <a:gd name="connsiteY0" fmla="*/ 17994 h 20392"/>
                  <a:gd name="connsiteX1" fmla="*/ 11596 w 15194"/>
                  <a:gd name="connsiteY1" fmla="*/ 19993 h 20392"/>
                  <a:gd name="connsiteX2" fmla="*/ 15195 w 15194"/>
                  <a:gd name="connsiteY2" fmla="*/ 19993 h 20392"/>
                  <a:gd name="connsiteX3" fmla="*/ 15195 w 15194"/>
                  <a:gd name="connsiteY3" fmla="*/ 6798 h 20392"/>
                  <a:gd name="connsiteX4" fmla="*/ 14795 w 15194"/>
                  <a:gd name="connsiteY4" fmla="*/ 3599 h 20392"/>
                  <a:gd name="connsiteX5" fmla="*/ 13195 w 15194"/>
                  <a:gd name="connsiteY5" fmla="*/ 1599 h 20392"/>
                  <a:gd name="connsiteX6" fmla="*/ 10796 w 15194"/>
                  <a:gd name="connsiteY6" fmla="*/ 400 h 20392"/>
                  <a:gd name="connsiteX7" fmla="*/ 7597 w 15194"/>
                  <a:gd name="connsiteY7" fmla="*/ 0 h 20392"/>
                  <a:gd name="connsiteX8" fmla="*/ 4398 w 15194"/>
                  <a:gd name="connsiteY8" fmla="*/ 400 h 20392"/>
                  <a:gd name="connsiteX9" fmla="*/ 1999 w 15194"/>
                  <a:gd name="connsiteY9" fmla="*/ 800 h 20392"/>
                  <a:gd name="connsiteX10" fmla="*/ 1999 w 15194"/>
                  <a:gd name="connsiteY10" fmla="*/ 800 h 20392"/>
                  <a:gd name="connsiteX11" fmla="*/ 1999 w 15194"/>
                  <a:gd name="connsiteY11" fmla="*/ 4398 h 20392"/>
                  <a:gd name="connsiteX12" fmla="*/ 2399 w 15194"/>
                  <a:gd name="connsiteY12" fmla="*/ 4398 h 20392"/>
                  <a:gd name="connsiteX13" fmla="*/ 2399 w 15194"/>
                  <a:gd name="connsiteY13" fmla="*/ 4398 h 20392"/>
                  <a:gd name="connsiteX14" fmla="*/ 5198 w 15194"/>
                  <a:gd name="connsiteY14" fmla="*/ 3599 h 20392"/>
                  <a:gd name="connsiteX15" fmla="*/ 7597 w 15194"/>
                  <a:gd name="connsiteY15" fmla="*/ 3199 h 20392"/>
                  <a:gd name="connsiteX16" fmla="*/ 9197 w 15194"/>
                  <a:gd name="connsiteY16" fmla="*/ 3199 h 20392"/>
                  <a:gd name="connsiteX17" fmla="*/ 10796 w 15194"/>
                  <a:gd name="connsiteY17" fmla="*/ 3599 h 20392"/>
                  <a:gd name="connsiteX18" fmla="*/ 11596 w 15194"/>
                  <a:gd name="connsiteY18" fmla="*/ 4798 h 20392"/>
                  <a:gd name="connsiteX19" fmla="*/ 11996 w 15194"/>
                  <a:gd name="connsiteY19" fmla="*/ 6398 h 20392"/>
                  <a:gd name="connsiteX20" fmla="*/ 11996 w 15194"/>
                  <a:gd name="connsiteY20" fmla="*/ 6798 h 20392"/>
                  <a:gd name="connsiteX21" fmla="*/ 7597 w 15194"/>
                  <a:gd name="connsiteY21" fmla="*/ 7198 h 20392"/>
                  <a:gd name="connsiteX22" fmla="*/ 3599 w 15194"/>
                  <a:gd name="connsiteY22" fmla="*/ 8397 h 20392"/>
                  <a:gd name="connsiteX23" fmla="*/ 800 w 15194"/>
                  <a:gd name="connsiteY23" fmla="*/ 10796 h 20392"/>
                  <a:gd name="connsiteX24" fmla="*/ 0 w 15194"/>
                  <a:gd name="connsiteY24" fmla="*/ 14395 h 20392"/>
                  <a:gd name="connsiteX25" fmla="*/ 400 w 15194"/>
                  <a:gd name="connsiteY25" fmla="*/ 16794 h 20392"/>
                  <a:gd name="connsiteX26" fmla="*/ 1599 w 15194"/>
                  <a:gd name="connsiteY26" fmla="*/ 18794 h 20392"/>
                  <a:gd name="connsiteX27" fmla="*/ 3599 w 15194"/>
                  <a:gd name="connsiteY27" fmla="*/ 19993 h 20392"/>
                  <a:gd name="connsiteX28" fmla="*/ 5998 w 15194"/>
                  <a:gd name="connsiteY28" fmla="*/ 20393 h 20392"/>
                  <a:gd name="connsiteX29" fmla="*/ 8397 w 15194"/>
                  <a:gd name="connsiteY29" fmla="*/ 19993 h 20392"/>
                  <a:gd name="connsiteX30" fmla="*/ 9997 w 15194"/>
                  <a:gd name="connsiteY30" fmla="*/ 19193 h 20392"/>
                  <a:gd name="connsiteX31" fmla="*/ 11196 w 15194"/>
                  <a:gd name="connsiteY31" fmla="*/ 18394 h 20392"/>
                  <a:gd name="connsiteX32" fmla="*/ 11596 w 15194"/>
                  <a:gd name="connsiteY32" fmla="*/ 17994 h 20392"/>
                  <a:gd name="connsiteX33" fmla="*/ 9197 w 15194"/>
                  <a:gd name="connsiteY33" fmla="*/ 16794 h 20392"/>
                  <a:gd name="connsiteX34" fmla="*/ 6398 w 15194"/>
                  <a:gd name="connsiteY34" fmla="*/ 17594 h 20392"/>
                  <a:gd name="connsiteX35" fmla="*/ 3999 w 15194"/>
                  <a:gd name="connsiteY35" fmla="*/ 16794 h 20392"/>
                  <a:gd name="connsiteX36" fmla="*/ 3199 w 15194"/>
                  <a:gd name="connsiteY36" fmla="*/ 14395 h 20392"/>
                  <a:gd name="connsiteX37" fmla="*/ 3999 w 15194"/>
                  <a:gd name="connsiteY37" fmla="*/ 12396 h 20392"/>
                  <a:gd name="connsiteX38" fmla="*/ 5998 w 15194"/>
                  <a:gd name="connsiteY38" fmla="*/ 11196 h 20392"/>
                  <a:gd name="connsiteX39" fmla="*/ 8797 w 15194"/>
                  <a:gd name="connsiteY39" fmla="*/ 10796 h 20392"/>
                  <a:gd name="connsiteX40" fmla="*/ 11596 w 15194"/>
                  <a:gd name="connsiteY40" fmla="*/ 10396 h 20392"/>
                  <a:gd name="connsiteX41" fmla="*/ 11596 w 15194"/>
                  <a:gd name="connsiteY41" fmla="*/ 15595 h 20392"/>
                  <a:gd name="connsiteX42" fmla="*/ 9197 w 15194"/>
                  <a:gd name="connsiteY42" fmla="*/ 16794 h 203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15194" h="20392">
                    <a:moveTo>
                      <a:pt x="11596" y="17994"/>
                    </a:moveTo>
                    <a:lnTo>
                      <a:pt x="11596" y="19993"/>
                    </a:lnTo>
                    <a:lnTo>
                      <a:pt x="15195" y="19993"/>
                    </a:lnTo>
                    <a:lnTo>
                      <a:pt x="15195" y="6798"/>
                    </a:lnTo>
                    <a:cubicBezTo>
                      <a:pt x="15195" y="5598"/>
                      <a:pt x="15195" y="4398"/>
                      <a:pt x="14795" y="3599"/>
                    </a:cubicBezTo>
                    <a:cubicBezTo>
                      <a:pt x="14395" y="2799"/>
                      <a:pt x="13995" y="1999"/>
                      <a:pt x="13195" y="1599"/>
                    </a:cubicBezTo>
                    <a:cubicBezTo>
                      <a:pt x="12396" y="1200"/>
                      <a:pt x="11596" y="800"/>
                      <a:pt x="10796" y="400"/>
                    </a:cubicBezTo>
                    <a:cubicBezTo>
                      <a:pt x="9997" y="0"/>
                      <a:pt x="8797" y="0"/>
                      <a:pt x="7597" y="0"/>
                    </a:cubicBezTo>
                    <a:cubicBezTo>
                      <a:pt x="6398" y="0"/>
                      <a:pt x="5598" y="0"/>
                      <a:pt x="4398" y="400"/>
                    </a:cubicBezTo>
                    <a:cubicBezTo>
                      <a:pt x="3199" y="800"/>
                      <a:pt x="2399" y="800"/>
                      <a:pt x="1999" y="800"/>
                    </a:cubicBezTo>
                    <a:lnTo>
                      <a:pt x="1999" y="800"/>
                    </a:lnTo>
                    <a:lnTo>
                      <a:pt x="1999" y="4398"/>
                    </a:lnTo>
                    <a:lnTo>
                      <a:pt x="2399" y="4398"/>
                    </a:lnTo>
                    <a:lnTo>
                      <a:pt x="2399" y="4398"/>
                    </a:lnTo>
                    <a:cubicBezTo>
                      <a:pt x="3199" y="3999"/>
                      <a:pt x="4398" y="3599"/>
                      <a:pt x="5198" y="3599"/>
                    </a:cubicBezTo>
                    <a:cubicBezTo>
                      <a:pt x="5998" y="3199"/>
                      <a:pt x="7197" y="3199"/>
                      <a:pt x="7597" y="3199"/>
                    </a:cubicBezTo>
                    <a:cubicBezTo>
                      <a:pt x="8397" y="3199"/>
                      <a:pt x="8797" y="3199"/>
                      <a:pt x="9197" y="3199"/>
                    </a:cubicBezTo>
                    <a:cubicBezTo>
                      <a:pt x="9597" y="3199"/>
                      <a:pt x="10396" y="3599"/>
                      <a:pt x="10796" y="3599"/>
                    </a:cubicBezTo>
                    <a:cubicBezTo>
                      <a:pt x="11196" y="3999"/>
                      <a:pt x="11596" y="3999"/>
                      <a:pt x="11596" y="4798"/>
                    </a:cubicBezTo>
                    <a:cubicBezTo>
                      <a:pt x="11996" y="5198"/>
                      <a:pt x="11996" y="5998"/>
                      <a:pt x="11996" y="6398"/>
                    </a:cubicBezTo>
                    <a:lnTo>
                      <a:pt x="11996" y="6798"/>
                    </a:lnTo>
                    <a:cubicBezTo>
                      <a:pt x="10396" y="6798"/>
                      <a:pt x="8797" y="7198"/>
                      <a:pt x="7597" y="7198"/>
                    </a:cubicBezTo>
                    <a:cubicBezTo>
                      <a:pt x="5998" y="7198"/>
                      <a:pt x="4798" y="7597"/>
                      <a:pt x="3599" y="8397"/>
                    </a:cubicBezTo>
                    <a:cubicBezTo>
                      <a:pt x="2399" y="8797"/>
                      <a:pt x="1599" y="9597"/>
                      <a:pt x="800" y="10796"/>
                    </a:cubicBezTo>
                    <a:cubicBezTo>
                      <a:pt x="400" y="11596"/>
                      <a:pt x="0" y="12796"/>
                      <a:pt x="0" y="14395"/>
                    </a:cubicBezTo>
                    <a:cubicBezTo>
                      <a:pt x="0" y="15195"/>
                      <a:pt x="0" y="15994"/>
                      <a:pt x="400" y="16794"/>
                    </a:cubicBezTo>
                    <a:cubicBezTo>
                      <a:pt x="800" y="17594"/>
                      <a:pt x="1200" y="18394"/>
                      <a:pt x="1599" y="18794"/>
                    </a:cubicBezTo>
                    <a:cubicBezTo>
                      <a:pt x="1999" y="19193"/>
                      <a:pt x="2799" y="19593"/>
                      <a:pt x="3599" y="19993"/>
                    </a:cubicBezTo>
                    <a:cubicBezTo>
                      <a:pt x="4398" y="20393"/>
                      <a:pt x="5198" y="20393"/>
                      <a:pt x="5998" y="20393"/>
                    </a:cubicBezTo>
                    <a:cubicBezTo>
                      <a:pt x="6797" y="20393"/>
                      <a:pt x="7597" y="20393"/>
                      <a:pt x="8397" y="19993"/>
                    </a:cubicBezTo>
                    <a:cubicBezTo>
                      <a:pt x="8797" y="19993"/>
                      <a:pt x="9597" y="19593"/>
                      <a:pt x="9997" y="19193"/>
                    </a:cubicBezTo>
                    <a:cubicBezTo>
                      <a:pt x="10396" y="18794"/>
                      <a:pt x="10796" y="18794"/>
                      <a:pt x="11196" y="18394"/>
                    </a:cubicBezTo>
                    <a:cubicBezTo>
                      <a:pt x="11196" y="18394"/>
                      <a:pt x="11196" y="18394"/>
                      <a:pt x="11596" y="17994"/>
                    </a:cubicBezTo>
                    <a:close/>
                    <a:moveTo>
                      <a:pt x="9197" y="16794"/>
                    </a:moveTo>
                    <a:cubicBezTo>
                      <a:pt x="8397" y="17194"/>
                      <a:pt x="7597" y="17594"/>
                      <a:pt x="6398" y="17594"/>
                    </a:cubicBezTo>
                    <a:cubicBezTo>
                      <a:pt x="5198" y="17594"/>
                      <a:pt x="4398" y="17194"/>
                      <a:pt x="3999" y="16794"/>
                    </a:cubicBezTo>
                    <a:cubicBezTo>
                      <a:pt x="3599" y="16394"/>
                      <a:pt x="3199" y="15595"/>
                      <a:pt x="3199" y="14395"/>
                    </a:cubicBezTo>
                    <a:cubicBezTo>
                      <a:pt x="3199" y="13595"/>
                      <a:pt x="3599" y="12796"/>
                      <a:pt x="3999" y="12396"/>
                    </a:cubicBezTo>
                    <a:cubicBezTo>
                      <a:pt x="4398" y="11996"/>
                      <a:pt x="5198" y="11596"/>
                      <a:pt x="5998" y="11196"/>
                    </a:cubicBezTo>
                    <a:cubicBezTo>
                      <a:pt x="6797" y="10796"/>
                      <a:pt x="7597" y="10796"/>
                      <a:pt x="8797" y="10796"/>
                    </a:cubicBezTo>
                    <a:cubicBezTo>
                      <a:pt x="9997" y="10796"/>
                      <a:pt x="10796" y="10796"/>
                      <a:pt x="11596" y="10396"/>
                    </a:cubicBezTo>
                    <a:lnTo>
                      <a:pt x="11596" y="15595"/>
                    </a:lnTo>
                    <a:cubicBezTo>
                      <a:pt x="10796" y="15595"/>
                      <a:pt x="9997" y="16394"/>
                      <a:pt x="9197" y="16794"/>
                    </a:cubicBezTo>
                    <a:close/>
                  </a:path>
                </a:pathLst>
              </a:custGeom>
              <a:solidFill>
                <a:srgbClr val="1D1D1B"/>
              </a:solidFill>
              <a:ln w="3996" cap="flat">
                <a:noFill/>
                <a:prstDash val="solid"/>
                <a:miter/>
              </a:ln>
            </p:spPr>
            <p:txBody>
              <a:bodyPr rtlCol="0" anchor="ctr"/>
              <a:lstStyle/>
              <a:p>
                <a:endParaRPr lang="fi-FI"/>
              </a:p>
            </p:txBody>
          </p:sp>
          <p:sp>
            <p:nvSpPr>
              <p:cNvPr id="251" name="Freeform: Shape 437">
                <a:extLst>
                  <a:ext uri="{FF2B5EF4-FFF2-40B4-BE49-F238E27FC236}">
                    <a16:creationId xmlns:a16="http://schemas.microsoft.com/office/drawing/2014/main" id="{C972EE01-5962-4A23-BA53-8659B6C02E80}"/>
                  </a:ext>
                </a:extLst>
              </p:cNvPr>
              <p:cNvSpPr/>
              <p:nvPr/>
            </p:nvSpPr>
            <p:spPr>
              <a:xfrm>
                <a:off x="7415300" y="8508088"/>
                <a:ext cx="15594" cy="26790"/>
              </a:xfrm>
              <a:custGeom>
                <a:avLst/>
                <a:gdLst>
                  <a:gd name="connsiteX0" fmla="*/ 3599 w 15594"/>
                  <a:gd name="connsiteY0" fmla="*/ 12796 h 26790"/>
                  <a:gd name="connsiteX1" fmla="*/ 5998 w 15594"/>
                  <a:gd name="connsiteY1" fmla="*/ 11196 h 26790"/>
                  <a:gd name="connsiteX2" fmla="*/ 8397 w 15594"/>
                  <a:gd name="connsiteY2" fmla="*/ 10396 h 26790"/>
                  <a:gd name="connsiteX3" fmla="*/ 10397 w 15594"/>
                  <a:gd name="connsiteY3" fmla="*/ 10796 h 26790"/>
                  <a:gd name="connsiteX4" fmla="*/ 11596 w 15594"/>
                  <a:gd name="connsiteY4" fmla="*/ 11596 h 26790"/>
                  <a:gd name="connsiteX5" fmla="*/ 11996 w 15594"/>
                  <a:gd name="connsiteY5" fmla="*/ 13195 h 26790"/>
                  <a:gd name="connsiteX6" fmla="*/ 11996 w 15594"/>
                  <a:gd name="connsiteY6" fmla="*/ 15595 h 26790"/>
                  <a:gd name="connsiteX7" fmla="*/ 11996 w 15594"/>
                  <a:gd name="connsiteY7" fmla="*/ 26391 h 26790"/>
                  <a:gd name="connsiteX8" fmla="*/ 15595 w 15594"/>
                  <a:gd name="connsiteY8" fmla="*/ 26391 h 26790"/>
                  <a:gd name="connsiteX9" fmla="*/ 15595 w 15594"/>
                  <a:gd name="connsiteY9" fmla="*/ 13995 h 26790"/>
                  <a:gd name="connsiteX10" fmla="*/ 13995 w 15594"/>
                  <a:gd name="connsiteY10" fmla="*/ 8397 h 26790"/>
                  <a:gd name="connsiteX11" fmla="*/ 9597 w 15594"/>
                  <a:gd name="connsiteY11" fmla="*/ 6398 h 26790"/>
                  <a:gd name="connsiteX12" fmla="*/ 6398 w 15594"/>
                  <a:gd name="connsiteY12" fmla="*/ 7198 h 26790"/>
                  <a:gd name="connsiteX13" fmla="*/ 3599 w 15594"/>
                  <a:gd name="connsiteY13" fmla="*/ 8797 h 26790"/>
                  <a:gd name="connsiteX14" fmla="*/ 3599 w 15594"/>
                  <a:gd name="connsiteY14" fmla="*/ 0 h 26790"/>
                  <a:gd name="connsiteX15" fmla="*/ 0 w 15594"/>
                  <a:gd name="connsiteY15" fmla="*/ 0 h 26790"/>
                  <a:gd name="connsiteX16" fmla="*/ 0 w 15594"/>
                  <a:gd name="connsiteY16" fmla="*/ 26791 h 26790"/>
                  <a:gd name="connsiteX17" fmla="*/ 3599 w 15594"/>
                  <a:gd name="connsiteY17" fmla="*/ 26791 h 26790"/>
                  <a:gd name="connsiteX18" fmla="*/ 3599 w 15594"/>
                  <a:gd name="connsiteY18" fmla="*/ 12796 h 26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5594" h="26790">
                    <a:moveTo>
                      <a:pt x="3599" y="12796"/>
                    </a:moveTo>
                    <a:cubicBezTo>
                      <a:pt x="4399" y="11996"/>
                      <a:pt x="5198" y="11596"/>
                      <a:pt x="5998" y="11196"/>
                    </a:cubicBezTo>
                    <a:cubicBezTo>
                      <a:pt x="6798" y="10796"/>
                      <a:pt x="7597" y="10396"/>
                      <a:pt x="8397" y="10396"/>
                    </a:cubicBezTo>
                    <a:cubicBezTo>
                      <a:pt x="9197" y="10396"/>
                      <a:pt x="9597" y="10396"/>
                      <a:pt x="10397" y="10796"/>
                    </a:cubicBezTo>
                    <a:cubicBezTo>
                      <a:pt x="10796" y="11196"/>
                      <a:pt x="11196" y="11196"/>
                      <a:pt x="11596" y="11596"/>
                    </a:cubicBezTo>
                    <a:cubicBezTo>
                      <a:pt x="11996" y="11996"/>
                      <a:pt x="11996" y="12796"/>
                      <a:pt x="11996" y="13195"/>
                    </a:cubicBezTo>
                    <a:cubicBezTo>
                      <a:pt x="11996" y="13995"/>
                      <a:pt x="11996" y="14795"/>
                      <a:pt x="11996" y="15595"/>
                    </a:cubicBezTo>
                    <a:lnTo>
                      <a:pt x="11996" y="26391"/>
                    </a:lnTo>
                    <a:lnTo>
                      <a:pt x="15595" y="26391"/>
                    </a:lnTo>
                    <a:lnTo>
                      <a:pt x="15595" y="13995"/>
                    </a:lnTo>
                    <a:cubicBezTo>
                      <a:pt x="15595" y="11596"/>
                      <a:pt x="15195" y="9997"/>
                      <a:pt x="13995" y="8397"/>
                    </a:cubicBezTo>
                    <a:cubicBezTo>
                      <a:pt x="12796" y="7198"/>
                      <a:pt x="11596" y="6398"/>
                      <a:pt x="9597" y="6398"/>
                    </a:cubicBezTo>
                    <a:cubicBezTo>
                      <a:pt x="8397" y="6398"/>
                      <a:pt x="7597" y="6798"/>
                      <a:pt x="6398" y="7198"/>
                    </a:cubicBezTo>
                    <a:cubicBezTo>
                      <a:pt x="5598" y="7597"/>
                      <a:pt x="4798" y="8397"/>
                      <a:pt x="3599" y="8797"/>
                    </a:cubicBezTo>
                    <a:lnTo>
                      <a:pt x="3599" y="0"/>
                    </a:lnTo>
                    <a:lnTo>
                      <a:pt x="0" y="0"/>
                    </a:lnTo>
                    <a:lnTo>
                      <a:pt x="0" y="26791"/>
                    </a:lnTo>
                    <a:lnTo>
                      <a:pt x="3599" y="26791"/>
                    </a:lnTo>
                    <a:lnTo>
                      <a:pt x="3599" y="12796"/>
                    </a:lnTo>
                    <a:close/>
                  </a:path>
                </a:pathLst>
              </a:custGeom>
              <a:solidFill>
                <a:srgbClr val="1D1D1B"/>
              </a:solidFill>
              <a:ln w="3996" cap="flat">
                <a:noFill/>
                <a:prstDash val="solid"/>
                <a:miter/>
              </a:ln>
            </p:spPr>
            <p:txBody>
              <a:bodyPr rtlCol="0" anchor="ctr"/>
              <a:lstStyle/>
              <a:p>
                <a:endParaRPr lang="fi-FI"/>
              </a:p>
            </p:txBody>
          </p:sp>
          <p:sp>
            <p:nvSpPr>
              <p:cNvPr id="252" name="Freeform: Shape 438">
                <a:extLst>
                  <a:ext uri="{FF2B5EF4-FFF2-40B4-BE49-F238E27FC236}">
                    <a16:creationId xmlns:a16="http://schemas.microsoft.com/office/drawing/2014/main" id="{7CC1C3FA-D7CE-4A85-8CD0-446DF05F2C51}"/>
                  </a:ext>
                </a:extLst>
              </p:cNvPr>
              <p:cNvSpPr/>
              <p:nvPr/>
            </p:nvSpPr>
            <p:spPr>
              <a:xfrm>
                <a:off x="7433693" y="8514885"/>
                <a:ext cx="15594" cy="20392"/>
              </a:xfrm>
              <a:custGeom>
                <a:avLst/>
                <a:gdLst>
                  <a:gd name="connsiteX0" fmla="*/ 13195 w 15594"/>
                  <a:gd name="connsiteY0" fmla="*/ 1599 h 20392"/>
                  <a:gd name="connsiteX1" fmla="*/ 10796 w 15594"/>
                  <a:gd name="connsiteY1" fmla="*/ 400 h 20392"/>
                  <a:gd name="connsiteX2" fmla="*/ 7597 w 15594"/>
                  <a:gd name="connsiteY2" fmla="*/ 0 h 20392"/>
                  <a:gd name="connsiteX3" fmla="*/ 4398 w 15594"/>
                  <a:gd name="connsiteY3" fmla="*/ 400 h 20392"/>
                  <a:gd name="connsiteX4" fmla="*/ 1999 w 15594"/>
                  <a:gd name="connsiteY4" fmla="*/ 800 h 20392"/>
                  <a:gd name="connsiteX5" fmla="*/ 1999 w 15594"/>
                  <a:gd name="connsiteY5" fmla="*/ 800 h 20392"/>
                  <a:gd name="connsiteX6" fmla="*/ 1999 w 15594"/>
                  <a:gd name="connsiteY6" fmla="*/ 4398 h 20392"/>
                  <a:gd name="connsiteX7" fmla="*/ 2399 w 15594"/>
                  <a:gd name="connsiteY7" fmla="*/ 4398 h 20392"/>
                  <a:gd name="connsiteX8" fmla="*/ 2399 w 15594"/>
                  <a:gd name="connsiteY8" fmla="*/ 4398 h 20392"/>
                  <a:gd name="connsiteX9" fmla="*/ 5198 w 15594"/>
                  <a:gd name="connsiteY9" fmla="*/ 3599 h 20392"/>
                  <a:gd name="connsiteX10" fmla="*/ 7597 w 15594"/>
                  <a:gd name="connsiteY10" fmla="*/ 3199 h 20392"/>
                  <a:gd name="connsiteX11" fmla="*/ 9197 w 15594"/>
                  <a:gd name="connsiteY11" fmla="*/ 3199 h 20392"/>
                  <a:gd name="connsiteX12" fmla="*/ 10796 w 15594"/>
                  <a:gd name="connsiteY12" fmla="*/ 3599 h 20392"/>
                  <a:gd name="connsiteX13" fmla="*/ 11596 w 15594"/>
                  <a:gd name="connsiteY13" fmla="*/ 4798 h 20392"/>
                  <a:gd name="connsiteX14" fmla="*/ 11996 w 15594"/>
                  <a:gd name="connsiteY14" fmla="*/ 6398 h 20392"/>
                  <a:gd name="connsiteX15" fmla="*/ 11996 w 15594"/>
                  <a:gd name="connsiteY15" fmla="*/ 6798 h 20392"/>
                  <a:gd name="connsiteX16" fmla="*/ 7597 w 15594"/>
                  <a:gd name="connsiteY16" fmla="*/ 7198 h 20392"/>
                  <a:gd name="connsiteX17" fmla="*/ 3599 w 15594"/>
                  <a:gd name="connsiteY17" fmla="*/ 8397 h 20392"/>
                  <a:gd name="connsiteX18" fmla="*/ 800 w 15594"/>
                  <a:gd name="connsiteY18" fmla="*/ 10796 h 20392"/>
                  <a:gd name="connsiteX19" fmla="*/ 0 w 15594"/>
                  <a:gd name="connsiteY19" fmla="*/ 14395 h 20392"/>
                  <a:gd name="connsiteX20" fmla="*/ 400 w 15594"/>
                  <a:gd name="connsiteY20" fmla="*/ 16794 h 20392"/>
                  <a:gd name="connsiteX21" fmla="*/ 1599 w 15594"/>
                  <a:gd name="connsiteY21" fmla="*/ 18794 h 20392"/>
                  <a:gd name="connsiteX22" fmla="*/ 3599 w 15594"/>
                  <a:gd name="connsiteY22" fmla="*/ 19993 h 20392"/>
                  <a:gd name="connsiteX23" fmla="*/ 5998 w 15594"/>
                  <a:gd name="connsiteY23" fmla="*/ 20393 h 20392"/>
                  <a:gd name="connsiteX24" fmla="*/ 8397 w 15594"/>
                  <a:gd name="connsiteY24" fmla="*/ 19993 h 20392"/>
                  <a:gd name="connsiteX25" fmla="*/ 9997 w 15594"/>
                  <a:gd name="connsiteY25" fmla="*/ 19193 h 20392"/>
                  <a:gd name="connsiteX26" fmla="*/ 11196 w 15594"/>
                  <a:gd name="connsiteY26" fmla="*/ 18394 h 20392"/>
                  <a:gd name="connsiteX27" fmla="*/ 11996 w 15594"/>
                  <a:gd name="connsiteY27" fmla="*/ 17594 h 20392"/>
                  <a:gd name="connsiteX28" fmla="*/ 11996 w 15594"/>
                  <a:gd name="connsiteY28" fmla="*/ 19593 h 20392"/>
                  <a:gd name="connsiteX29" fmla="*/ 15594 w 15594"/>
                  <a:gd name="connsiteY29" fmla="*/ 19593 h 20392"/>
                  <a:gd name="connsiteX30" fmla="*/ 15594 w 15594"/>
                  <a:gd name="connsiteY30" fmla="*/ 6398 h 20392"/>
                  <a:gd name="connsiteX31" fmla="*/ 15195 w 15594"/>
                  <a:gd name="connsiteY31" fmla="*/ 3199 h 20392"/>
                  <a:gd name="connsiteX32" fmla="*/ 13195 w 15594"/>
                  <a:gd name="connsiteY32" fmla="*/ 1599 h 20392"/>
                  <a:gd name="connsiteX33" fmla="*/ 11996 w 15594"/>
                  <a:gd name="connsiteY33" fmla="*/ 15195 h 20392"/>
                  <a:gd name="connsiteX34" fmla="*/ 9597 w 15594"/>
                  <a:gd name="connsiteY34" fmla="*/ 16794 h 20392"/>
                  <a:gd name="connsiteX35" fmla="*/ 6797 w 15594"/>
                  <a:gd name="connsiteY35" fmla="*/ 17594 h 20392"/>
                  <a:gd name="connsiteX36" fmla="*/ 4398 w 15594"/>
                  <a:gd name="connsiteY36" fmla="*/ 16794 h 20392"/>
                  <a:gd name="connsiteX37" fmla="*/ 3599 w 15594"/>
                  <a:gd name="connsiteY37" fmla="*/ 14395 h 20392"/>
                  <a:gd name="connsiteX38" fmla="*/ 4398 w 15594"/>
                  <a:gd name="connsiteY38" fmla="*/ 12396 h 20392"/>
                  <a:gd name="connsiteX39" fmla="*/ 6398 w 15594"/>
                  <a:gd name="connsiteY39" fmla="*/ 11196 h 20392"/>
                  <a:gd name="connsiteX40" fmla="*/ 9197 w 15594"/>
                  <a:gd name="connsiteY40" fmla="*/ 10796 h 20392"/>
                  <a:gd name="connsiteX41" fmla="*/ 11996 w 15594"/>
                  <a:gd name="connsiteY41" fmla="*/ 10396 h 20392"/>
                  <a:gd name="connsiteX42" fmla="*/ 11996 w 15594"/>
                  <a:gd name="connsiteY42" fmla="*/ 15195 h 203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15594" h="20392">
                    <a:moveTo>
                      <a:pt x="13195" y="1599"/>
                    </a:moveTo>
                    <a:cubicBezTo>
                      <a:pt x="12396" y="1200"/>
                      <a:pt x="11596" y="800"/>
                      <a:pt x="10796" y="400"/>
                    </a:cubicBezTo>
                    <a:cubicBezTo>
                      <a:pt x="9997" y="0"/>
                      <a:pt x="8797" y="0"/>
                      <a:pt x="7597" y="0"/>
                    </a:cubicBezTo>
                    <a:cubicBezTo>
                      <a:pt x="6398" y="0"/>
                      <a:pt x="5598" y="0"/>
                      <a:pt x="4398" y="400"/>
                    </a:cubicBezTo>
                    <a:cubicBezTo>
                      <a:pt x="3199" y="800"/>
                      <a:pt x="2399" y="800"/>
                      <a:pt x="1999" y="800"/>
                    </a:cubicBezTo>
                    <a:lnTo>
                      <a:pt x="1999" y="800"/>
                    </a:lnTo>
                    <a:lnTo>
                      <a:pt x="1999" y="4398"/>
                    </a:lnTo>
                    <a:lnTo>
                      <a:pt x="2399" y="4398"/>
                    </a:lnTo>
                    <a:lnTo>
                      <a:pt x="2399" y="4398"/>
                    </a:lnTo>
                    <a:cubicBezTo>
                      <a:pt x="3199" y="3999"/>
                      <a:pt x="4398" y="3599"/>
                      <a:pt x="5198" y="3599"/>
                    </a:cubicBezTo>
                    <a:cubicBezTo>
                      <a:pt x="5998" y="3599"/>
                      <a:pt x="7197" y="3199"/>
                      <a:pt x="7597" y="3199"/>
                    </a:cubicBezTo>
                    <a:cubicBezTo>
                      <a:pt x="8397" y="3199"/>
                      <a:pt x="8797" y="3199"/>
                      <a:pt x="9197" y="3199"/>
                    </a:cubicBezTo>
                    <a:cubicBezTo>
                      <a:pt x="9597" y="3199"/>
                      <a:pt x="10396" y="3599"/>
                      <a:pt x="10796" y="3599"/>
                    </a:cubicBezTo>
                    <a:cubicBezTo>
                      <a:pt x="11196" y="3999"/>
                      <a:pt x="11596" y="3999"/>
                      <a:pt x="11596" y="4798"/>
                    </a:cubicBezTo>
                    <a:cubicBezTo>
                      <a:pt x="11996" y="5198"/>
                      <a:pt x="11996" y="5998"/>
                      <a:pt x="11996" y="6398"/>
                    </a:cubicBezTo>
                    <a:lnTo>
                      <a:pt x="11996" y="6798"/>
                    </a:lnTo>
                    <a:cubicBezTo>
                      <a:pt x="10396" y="6798"/>
                      <a:pt x="8797" y="7198"/>
                      <a:pt x="7597" y="7198"/>
                    </a:cubicBezTo>
                    <a:cubicBezTo>
                      <a:pt x="5998" y="7198"/>
                      <a:pt x="4798" y="7597"/>
                      <a:pt x="3599" y="8397"/>
                    </a:cubicBezTo>
                    <a:cubicBezTo>
                      <a:pt x="2399" y="8797"/>
                      <a:pt x="1599" y="9597"/>
                      <a:pt x="800" y="10796"/>
                    </a:cubicBezTo>
                    <a:cubicBezTo>
                      <a:pt x="400" y="11596"/>
                      <a:pt x="0" y="12796"/>
                      <a:pt x="0" y="14395"/>
                    </a:cubicBezTo>
                    <a:cubicBezTo>
                      <a:pt x="0" y="15195"/>
                      <a:pt x="0" y="15994"/>
                      <a:pt x="400" y="16794"/>
                    </a:cubicBezTo>
                    <a:cubicBezTo>
                      <a:pt x="800" y="17594"/>
                      <a:pt x="1200" y="18394"/>
                      <a:pt x="1599" y="18794"/>
                    </a:cubicBezTo>
                    <a:cubicBezTo>
                      <a:pt x="1999" y="19193"/>
                      <a:pt x="2799" y="19593"/>
                      <a:pt x="3599" y="19993"/>
                    </a:cubicBezTo>
                    <a:cubicBezTo>
                      <a:pt x="4398" y="20393"/>
                      <a:pt x="5198" y="20393"/>
                      <a:pt x="5998" y="20393"/>
                    </a:cubicBezTo>
                    <a:cubicBezTo>
                      <a:pt x="6797" y="20393"/>
                      <a:pt x="7597" y="20393"/>
                      <a:pt x="8397" y="19993"/>
                    </a:cubicBezTo>
                    <a:cubicBezTo>
                      <a:pt x="8797" y="19993"/>
                      <a:pt x="9597" y="19593"/>
                      <a:pt x="9997" y="19193"/>
                    </a:cubicBezTo>
                    <a:cubicBezTo>
                      <a:pt x="10396" y="18794"/>
                      <a:pt x="10796" y="18794"/>
                      <a:pt x="11196" y="18394"/>
                    </a:cubicBezTo>
                    <a:cubicBezTo>
                      <a:pt x="11596" y="17994"/>
                      <a:pt x="11596" y="17994"/>
                      <a:pt x="11996" y="17594"/>
                    </a:cubicBezTo>
                    <a:lnTo>
                      <a:pt x="11996" y="19593"/>
                    </a:lnTo>
                    <a:lnTo>
                      <a:pt x="15594" y="19593"/>
                    </a:lnTo>
                    <a:lnTo>
                      <a:pt x="15594" y="6398"/>
                    </a:lnTo>
                    <a:cubicBezTo>
                      <a:pt x="15594" y="5198"/>
                      <a:pt x="15594" y="3999"/>
                      <a:pt x="15195" y="3199"/>
                    </a:cubicBezTo>
                    <a:cubicBezTo>
                      <a:pt x="14395" y="3199"/>
                      <a:pt x="13995" y="2399"/>
                      <a:pt x="13195" y="1599"/>
                    </a:cubicBezTo>
                    <a:close/>
                    <a:moveTo>
                      <a:pt x="11996" y="15195"/>
                    </a:moveTo>
                    <a:cubicBezTo>
                      <a:pt x="11196" y="15994"/>
                      <a:pt x="10396" y="16394"/>
                      <a:pt x="9597" y="16794"/>
                    </a:cubicBezTo>
                    <a:cubicBezTo>
                      <a:pt x="8797" y="17194"/>
                      <a:pt x="7997" y="17594"/>
                      <a:pt x="6797" y="17594"/>
                    </a:cubicBezTo>
                    <a:cubicBezTo>
                      <a:pt x="5598" y="17594"/>
                      <a:pt x="4798" y="17194"/>
                      <a:pt x="4398" y="16794"/>
                    </a:cubicBezTo>
                    <a:cubicBezTo>
                      <a:pt x="3999" y="16394"/>
                      <a:pt x="3599" y="15595"/>
                      <a:pt x="3599" y="14395"/>
                    </a:cubicBezTo>
                    <a:cubicBezTo>
                      <a:pt x="3599" y="13595"/>
                      <a:pt x="3999" y="12796"/>
                      <a:pt x="4398" y="12396"/>
                    </a:cubicBezTo>
                    <a:cubicBezTo>
                      <a:pt x="4798" y="11996"/>
                      <a:pt x="5598" y="11596"/>
                      <a:pt x="6398" y="11196"/>
                    </a:cubicBezTo>
                    <a:cubicBezTo>
                      <a:pt x="7197" y="10796"/>
                      <a:pt x="7997" y="10796"/>
                      <a:pt x="9197" y="10796"/>
                    </a:cubicBezTo>
                    <a:cubicBezTo>
                      <a:pt x="10396" y="10796"/>
                      <a:pt x="11196" y="10796"/>
                      <a:pt x="11996" y="10396"/>
                    </a:cubicBezTo>
                    <a:lnTo>
                      <a:pt x="11996" y="15195"/>
                    </a:lnTo>
                    <a:close/>
                  </a:path>
                </a:pathLst>
              </a:custGeom>
              <a:solidFill>
                <a:srgbClr val="1D1D1B"/>
              </a:solidFill>
              <a:ln w="3996" cap="flat">
                <a:noFill/>
                <a:prstDash val="solid"/>
                <a:miter/>
              </a:ln>
            </p:spPr>
            <p:txBody>
              <a:bodyPr rtlCol="0" anchor="ctr"/>
              <a:lstStyle/>
              <a:p>
                <a:endParaRPr lang="fi-FI"/>
              </a:p>
            </p:txBody>
          </p:sp>
          <p:sp>
            <p:nvSpPr>
              <p:cNvPr id="253" name="Freeform: Shape 439">
                <a:extLst>
                  <a:ext uri="{FF2B5EF4-FFF2-40B4-BE49-F238E27FC236}">
                    <a16:creationId xmlns:a16="http://schemas.microsoft.com/office/drawing/2014/main" id="{6246500F-0D11-48D4-A1AF-3B925D75519F}"/>
                  </a:ext>
                </a:extLst>
              </p:cNvPr>
              <p:cNvSpPr/>
              <p:nvPr/>
            </p:nvSpPr>
            <p:spPr>
              <a:xfrm>
                <a:off x="7452487" y="8515285"/>
                <a:ext cx="13995" cy="19993"/>
              </a:xfrm>
              <a:custGeom>
                <a:avLst/>
                <a:gdLst>
                  <a:gd name="connsiteX0" fmla="*/ 9597 w 13995"/>
                  <a:gd name="connsiteY0" fmla="*/ 8797 h 19993"/>
                  <a:gd name="connsiteX1" fmla="*/ 7597 w 13995"/>
                  <a:gd name="connsiteY1" fmla="*/ 8397 h 19993"/>
                  <a:gd name="connsiteX2" fmla="*/ 5998 w 13995"/>
                  <a:gd name="connsiteY2" fmla="*/ 7997 h 19993"/>
                  <a:gd name="connsiteX3" fmla="*/ 3999 w 13995"/>
                  <a:gd name="connsiteY3" fmla="*/ 7197 h 19993"/>
                  <a:gd name="connsiteX4" fmla="*/ 3599 w 13995"/>
                  <a:gd name="connsiteY4" fmla="*/ 5598 h 19993"/>
                  <a:gd name="connsiteX5" fmla="*/ 4798 w 13995"/>
                  <a:gd name="connsiteY5" fmla="*/ 3599 h 19993"/>
                  <a:gd name="connsiteX6" fmla="*/ 7198 w 13995"/>
                  <a:gd name="connsiteY6" fmla="*/ 2799 h 19993"/>
                  <a:gd name="connsiteX7" fmla="*/ 9997 w 13995"/>
                  <a:gd name="connsiteY7" fmla="*/ 3199 h 19993"/>
                  <a:gd name="connsiteX8" fmla="*/ 12796 w 13995"/>
                  <a:gd name="connsiteY8" fmla="*/ 4798 h 19993"/>
                  <a:gd name="connsiteX9" fmla="*/ 12796 w 13995"/>
                  <a:gd name="connsiteY9" fmla="*/ 4798 h 19993"/>
                  <a:gd name="connsiteX10" fmla="*/ 13196 w 13995"/>
                  <a:gd name="connsiteY10" fmla="*/ 4798 h 19993"/>
                  <a:gd name="connsiteX11" fmla="*/ 13196 w 13995"/>
                  <a:gd name="connsiteY11" fmla="*/ 1200 h 19993"/>
                  <a:gd name="connsiteX12" fmla="*/ 13196 w 13995"/>
                  <a:gd name="connsiteY12" fmla="*/ 1200 h 19993"/>
                  <a:gd name="connsiteX13" fmla="*/ 10397 w 13995"/>
                  <a:gd name="connsiteY13" fmla="*/ 400 h 19993"/>
                  <a:gd name="connsiteX14" fmla="*/ 7198 w 13995"/>
                  <a:gd name="connsiteY14" fmla="*/ 0 h 19993"/>
                  <a:gd name="connsiteX15" fmla="*/ 1999 w 13995"/>
                  <a:gd name="connsiteY15" fmla="*/ 1599 h 19993"/>
                  <a:gd name="connsiteX16" fmla="*/ 0 w 13995"/>
                  <a:gd name="connsiteY16" fmla="*/ 5998 h 19993"/>
                  <a:gd name="connsiteX17" fmla="*/ 1200 w 13995"/>
                  <a:gd name="connsiteY17" fmla="*/ 9197 h 19993"/>
                  <a:gd name="connsiteX18" fmla="*/ 4399 w 13995"/>
                  <a:gd name="connsiteY18" fmla="*/ 11196 h 19993"/>
                  <a:gd name="connsiteX19" fmla="*/ 6398 w 13995"/>
                  <a:gd name="connsiteY19" fmla="*/ 11596 h 19993"/>
                  <a:gd name="connsiteX20" fmla="*/ 7997 w 13995"/>
                  <a:gd name="connsiteY20" fmla="*/ 11996 h 19993"/>
                  <a:gd name="connsiteX21" fmla="*/ 9997 w 13995"/>
                  <a:gd name="connsiteY21" fmla="*/ 12796 h 19993"/>
                  <a:gd name="connsiteX22" fmla="*/ 10397 w 13995"/>
                  <a:gd name="connsiteY22" fmla="*/ 14395 h 19993"/>
                  <a:gd name="connsiteX23" fmla="*/ 9997 w 13995"/>
                  <a:gd name="connsiteY23" fmla="*/ 15595 h 19993"/>
                  <a:gd name="connsiteX24" fmla="*/ 9197 w 13995"/>
                  <a:gd name="connsiteY24" fmla="*/ 16394 h 19993"/>
                  <a:gd name="connsiteX25" fmla="*/ 7997 w 13995"/>
                  <a:gd name="connsiteY25" fmla="*/ 16794 h 19993"/>
                  <a:gd name="connsiteX26" fmla="*/ 4399 w 13995"/>
                  <a:gd name="connsiteY26" fmla="*/ 16794 h 19993"/>
                  <a:gd name="connsiteX27" fmla="*/ 2799 w 13995"/>
                  <a:gd name="connsiteY27" fmla="*/ 15994 h 19993"/>
                  <a:gd name="connsiteX28" fmla="*/ 1200 w 13995"/>
                  <a:gd name="connsiteY28" fmla="*/ 15195 h 19993"/>
                  <a:gd name="connsiteX29" fmla="*/ 400 w 13995"/>
                  <a:gd name="connsiteY29" fmla="*/ 14395 h 19993"/>
                  <a:gd name="connsiteX30" fmla="*/ 400 w 13995"/>
                  <a:gd name="connsiteY30" fmla="*/ 14395 h 19993"/>
                  <a:gd name="connsiteX31" fmla="*/ 0 w 13995"/>
                  <a:gd name="connsiteY31" fmla="*/ 14395 h 19993"/>
                  <a:gd name="connsiteX32" fmla="*/ 0 w 13995"/>
                  <a:gd name="connsiteY32" fmla="*/ 18394 h 19993"/>
                  <a:gd name="connsiteX33" fmla="*/ 0 w 13995"/>
                  <a:gd name="connsiteY33" fmla="*/ 18394 h 19993"/>
                  <a:gd name="connsiteX34" fmla="*/ 2799 w 13995"/>
                  <a:gd name="connsiteY34" fmla="*/ 19593 h 19993"/>
                  <a:gd name="connsiteX35" fmla="*/ 6398 w 13995"/>
                  <a:gd name="connsiteY35" fmla="*/ 19993 h 19993"/>
                  <a:gd name="connsiteX36" fmla="*/ 9597 w 13995"/>
                  <a:gd name="connsiteY36" fmla="*/ 19593 h 19993"/>
                  <a:gd name="connsiteX37" fmla="*/ 11996 w 13995"/>
                  <a:gd name="connsiteY37" fmla="*/ 18394 h 19993"/>
                  <a:gd name="connsiteX38" fmla="*/ 13595 w 13995"/>
                  <a:gd name="connsiteY38" fmla="*/ 16394 h 19993"/>
                  <a:gd name="connsiteX39" fmla="*/ 13995 w 13995"/>
                  <a:gd name="connsiteY39" fmla="*/ 13995 h 19993"/>
                  <a:gd name="connsiteX40" fmla="*/ 12796 w 13995"/>
                  <a:gd name="connsiteY40" fmla="*/ 10396 h 19993"/>
                  <a:gd name="connsiteX41" fmla="*/ 9597 w 13995"/>
                  <a:gd name="connsiteY41" fmla="*/ 8797 h 199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13995" h="19993">
                    <a:moveTo>
                      <a:pt x="9597" y="8797"/>
                    </a:moveTo>
                    <a:cubicBezTo>
                      <a:pt x="8797" y="8797"/>
                      <a:pt x="8397" y="8397"/>
                      <a:pt x="7597" y="8397"/>
                    </a:cubicBezTo>
                    <a:cubicBezTo>
                      <a:pt x="7198" y="8397"/>
                      <a:pt x="6398" y="7997"/>
                      <a:pt x="5998" y="7997"/>
                    </a:cubicBezTo>
                    <a:cubicBezTo>
                      <a:pt x="5198" y="7597"/>
                      <a:pt x="4399" y="7597"/>
                      <a:pt x="3999" y="7197"/>
                    </a:cubicBezTo>
                    <a:cubicBezTo>
                      <a:pt x="3599" y="6798"/>
                      <a:pt x="3599" y="6398"/>
                      <a:pt x="3599" y="5598"/>
                    </a:cubicBezTo>
                    <a:cubicBezTo>
                      <a:pt x="3599" y="4798"/>
                      <a:pt x="3999" y="3999"/>
                      <a:pt x="4798" y="3599"/>
                    </a:cubicBezTo>
                    <a:cubicBezTo>
                      <a:pt x="5598" y="3199"/>
                      <a:pt x="6398" y="2799"/>
                      <a:pt x="7198" y="2799"/>
                    </a:cubicBezTo>
                    <a:cubicBezTo>
                      <a:pt x="7997" y="2799"/>
                      <a:pt x="9197" y="2799"/>
                      <a:pt x="9997" y="3199"/>
                    </a:cubicBezTo>
                    <a:cubicBezTo>
                      <a:pt x="10796" y="3599"/>
                      <a:pt x="11996" y="3999"/>
                      <a:pt x="12796" y="4798"/>
                    </a:cubicBezTo>
                    <a:lnTo>
                      <a:pt x="12796" y="4798"/>
                    </a:lnTo>
                    <a:lnTo>
                      <a:pt x="13196" y="4798"/>
                    </a:lnTo>
                    <a:lnTo>
                      <a:pt x="13196" y="1200"/>
                    </a:lnTo>
                    <a:lnTo>
                      <a:pt x="13196" y="1200"/>
                    </a:lnTo>
                    <a:cubicBezTo>
                      <a:pt x="12396" y="800"/>
                      <a:pt x="11596" y="400"/>
                      <a:pt x="10397" y="400"/>
                    </a:cubicBezTo>
                    <a:cubicBezTo>
                      <a:pt x="9197" y="0"/>
                      <a:pt x="8397" y="0"/>
                      <a:pt x="7198" y="0"/>
                    </a:cubicBezTo>
                    <a:cubicBezTo>
                      <a:pt x="5198" y="0"/>
                      <a:pt x="3199" y="400"/>
                      <a:pt x="1999" y="1599"/>
                    </a:cubicBezTo>
                    <a:cubicBezTo>
                      <a:pt x="800" y="2799"/>
                      <a:pt x="0" y="3999"/>
                      <a:pt x="0" y="5998"/>
                    </a:cubicBezTo>
                    <a:cubicBezTo>
                      <a:pt x="0" y="7197"/>
                      <a:pt x="400" y="8397"/>
                      <a:pt x="1200" y="9197"/>
                    </a:cubicBezTo>
                    <a:cubicBezTo>
                      <a:pt x="1999" y="9997"/>
                      <a:pt x="2799" y="10796"/>
                      <a:pt x="4399" y="11196"/>
                    </a:cubicBezTo>
                    <a:cubicBezTo>
                      <a:pt x="4798" y="11196"/>
                      <a:pt x="5598" y="11596"/>
                      <a:pt x="6398" y="11596"/>
                    </a:cubicBezTo>
                    <a:cubicBezTo>
                      <a:pt x="7198" y="11596"/>
                      <a:pt x="7597" y="11996"/>
                      <a:pt x="7997" y="11996"/>
                    </a:cubicBezTo>
                    <a:cubicBezTo>
                      <a:pt x="9197" y="12396"/>
                      <a:pt x="9597" y="12396"/>
                      <a:pt x="9997" y="12796"/>
                    </a:cubicBezTo>
                    <a:cubicBezTo>
                      <a:pt x="10397" y="13195"/>
                      <a:pt x="10397" y="13595"/>
                      <a:pt x="10397" y="14395"/>
                    </a:cubicBezTo>
                    <a:cubicBezTo>
                      <a:pt x="10397" y="14795"/>
                      <a:pt x="10397" y="15195"/>
                      <a:pt x="9997" y="15595"/>
                    </a:cubicBezTo>
                    <a:cubicBezTo>
                      <a:pt x="9997" y="15994"/>
                      <a:pt x="9597" y="15994"/>
                      <a:pt x="9197" y="16394"/>
                    </a:cubicBezTo>
                    <a:cubicBezTo>
                      <a:pt x="8797" y="16394"/>
                      <a:pt x="8397" y="16794"/>
                      <a:pt x="7997" y="16794"/>
                    </a:cubicBezTo>
                    <a:cubicBezTo>
                      <a:pt x="6798" y="17194"/>
                      <a:pt x="5598" y="17194"/>
                      <a:pt x="4399" y="16794"/>
                    </a:cubicBezTo>
                    <a:cubicBezTo>
                      <a:pt x="3599" y="16794"/>
                      <a:pt x="3199" y="16394"/>
                      <a:pt x="2799" y="15994"/>
                    </a:cubicBezTo>
                    <a:cubicBezTo>
                      <a:pt x="1999" y="15595"/>
                      <a:pt x="1600" y="15595"/>
                      <a:pt x="1200" y="15195"/>
                    </a:cubicBezTo>
                    <a:cubicBezTo>
                      <a:pt x="800" y="14795"/>
                      <a:pt x="400" y="14795"/>
                      <a:pt x="400" y="14395"/>
                    </a:cubicBezTo>
                    <a:lnTo>
                      <a:pt x="400" y="14395"/>
                    </a:lnTo>
                    <a:lnTo>
                      <a:pt x="0" y="14395"/>
                    </a:lnTo>
                    <a:lnTo>
                      <a:pt x="0" y="18394"/>
                    </a:lnTo>
                    <a:lnTo>
                      <a:pt x="0" y="18394"/>
                    </a:lnTo>
                    <a:cubicBezTo>
                      <a:pt x="800" y="18793"/>
                      <a:pt x="1600" y="19193"/>
                      <a:pt x="2799" y="19593"/>
                    </a:cubicBezTo>
                    <a:cubicBezTo>
                      <a:pt x="3999" y="19993"/>
                      <a:pt x="5198" y="19993"/>
                      <a:pt x="6398" y="19993"/>
                    </a:cubicBezTo>
                    <a:cubicBezTo>
                      <a:pt x="7597" y="19993"/>
                      <a:pt x="8797" y="19993"/>
                      <a:pt x="9597" y="19593"/>
                    </a:cubicBezTo>
                    <a:cubicBezTo>
                      <a:pt x="10397" y="19193"/>
                      <a:pt x="11196" y="18793"/>
                      <a:pt x="11996" y="18394"/>
                    </a:cubicBezTo>
                    <a:cubicBezTo>
                      <a:pt x="12796" y="17994"/>
                      <a:pt x="13196" y="17194"/>
                      <a:pt x="13595" y="16394"/>
                    </a:cubicBezTo>
                    <a:cubicBezTo>
                      <a:pt x="13995" y="15595"/>
                      <a:pt x="13995" y="14795"/>
                      <a:pt x="13995" y="13995"/>
                    </a:cubicBezTo>
                    <a:cubicBezTo>
                      <a:pt x="13995" y="12396"/>
                      <a:pt x="13595" y="11596"/>
                      <a:pt x="12796" y="10396"/>
                    </a:cubicBezTo>
                    <a:cubicBezTo>
                      <a:pt x="11996" y="9597"/>
                      <a:pt x="11196" y="9197"/>
                      <a:pt x="9597" y="8797"/>
                    </a:cubicBezTo>
                    <a:close/>
                  </a:path>
                </a:pathLst>
              </a:custGeom>
              <a:solidFill>
                <a:srgbClr val="1D1D1B"/>
              </a:solidFill>
              <a:ln w="3996" cap="flat">
                <a:noFill/>
                <a:prstDash val="solid"/>
                <a:miter/>
              </a:ln>
            </p:spPr>
            <p:txBody>
              <a:bodyPr rtlCol="0" anchor="ctr"/>
              <a:lstStyle/>
              <a:p>
                <a:endParaRPr lang="fi-FI"/>
              </a:p>
            </p:txBody>
          </p:sp>
          <p:sp>
            <p:nvSpPr>
              <p:cNvPr id="254" name="Freeform: Shape 440">
                <a:extLst>
                  <a:ext uri="{FF2B5EF4-FFF2-40B4-BE49-F238E27FC236}">
                    <a16:creationId xmlns:a16="http://schemas.microsoft.com/office/drawing/2014/main" id="{490AD516-5CE3-49A4-8E7B-9CD20C84077B}"/>
                  </a:ext>
                </a:extLst>
              </p:cNvPr>
              <p:cNvSpPr/>
              <p:nvPr/>
            </p:nvSpPr>
            <p:spPr>
              <a:xfrm>
                <a:off x="7467682" y="8510087"/>
                <a:ext cx="11196" cy="25191"/>
              </a:xfrm>
              <a:custGeom>
                <a:avLst/>
                <a:gdLst>
                  <a:gd name="connsiteX0" fmla="*/ 5598 w 11196"/>
                  <a:gd name="connsiteY0" fmla="*/ 0 h 25191"/>
                  <a:gd name="connsiteX1" fmla="*/ 1999 w 11196"/>
                  <a:gd name="connsiteY1" fmla="*/ 0 h 25191"/>
                  <a:gd name="connsiteX2" fmla="*/ 1999 w 11196"/>
                  <a:gd name="connsiteY2" fmla="*/ 5598 h 25191"/>
                  <a:gd name="connsiteX3" fmla="*/ 0 w 11196"/>
                  <a:gd name="connsiteY3" fmla="*/ 5598 h 25191"/>
                  <a:gd name="connsiteX4" fmla="*/ 0 w 11196"/>
                  <a:gd name="connsiteY4" fmla="*/ 8397 h 25191"/>
                  <a:gd name="connsiteX5" fmla="*/ 1999 w 11196"/>
                  <a:gd name="connsiteY5" fmla="*/ 8397 h 25191"/>
                  <a:gd name="connsiteX6" fmla="*/ 1999 w 11196"/>
                  <a:gd name="connsiteY6" fmla="*/ 18793 h 25191"/>
                  <a:gd name="connsiteX7" fmla="*/ 3599 w 11196"/>
                  <a:gd name="connsiteY7" fmla="*/ 23592 h 25191"/>
                  <a:gd name="connsiteX8" fmla="*/ 7597 w 11196"/>
                  <a:gd name="connsiteY8" fmla="*/ 25191 h 25191"/>
                  <a:gd name="connsiteX9" fmla="*/ 9197 w 11196"/>
                  <a:gd name="connsiteY9" fmla="*/ 25191 h 25191"/>
                  <a:gd name="connsiteX10" fmla="*/ 11196 w 11196"/>
                  <a:gd name="connsiteY10" fmla="*/ 24791 h 25191"/>
                  <a:gd name="connsiteX11" fmla="*/ 11196 w 11196"/>
                  <a:gd name="connsiteY11" fmla="*/ 24791 h 25191"/>
                  <a:gd name="connsiteX12" fmla="*/ 11196 w 11196"/>
                  <a:gd name="connsiteY12" fmla="*/ 21593 h 25191"/>
                  <a:gd name="connsiteX13" fmla="*/ 10796 w 11196"/>
                  <a:gd name="connsiteY13" fmla="*/ 21593 h 25191"/>
                  <a:gd name="connsiteX14" fmla="*/ 10796 w 11196"/>
                  <a:gd name="connsiteY14" fmla="*/ 21593 h 25191"/>
                  <a:gd name="connsiteX15" fmla="*/ 9597 w 11196"/>
                  <a:gd name="connsiteY15" fmla="*/ 21992 h 25191"/>
                  <a:gd name="connsiteX16" fmla="*/ 7997 w 11196"/>
                  <a:gd name="connsiteY16" fmla="*/ 22392 h 25191"/>
                  <a:gd name="connsiteX17" fmla="*/ 6398 w 11196"/>
                  <a:gd name="connsiteY17" fmla="*/ 21992 h 25191"/>
                  <a:gd name="connsiteX18" fmla="*/ 5598 w 11196"/>
                  <a:gd name="connsiteY18" fmla="*/ 21193 h 25191"/>
                  <a:gd name="connsiteX19" fmla="*/ 5198 w 11196"/>
                  <a:gd name="connsiteY19" fmla="*/ 19593 h 25191"/>
                  <a:gd name="connsiteX20" fmla="*/ 5198 w 11196"/>
                  <a:gd name="connsiteY20" fmla="*/ 17194 h 25191"/>
                  <a:gd name="connsiteX21" fmla="*/ 5198 w 11196"/>
                  <a:gd name="connsiteY21" fmla="*/ 8397 h 25191"/>
                  <a:gd name="connsiteX22" fmla="*/ 11196 w 11196"/>
                  <a:gd name="connsiteY22" fmla="*/ 8397 h 25191"/>
                  <a:gd name="connsiteX23" fmla="*/ 11196 w 11196"/>
                  <a:gd name="connsiteY23" fmla="*/ 5598 h 25191"/>
                  <a:gd name="connsiteX24" fmla="*/ 5198 w 11196"/>
                  <a:gd name="connsiteY24" fmla="*/ 5598 h 25191"/>
                  <a:gd name="connsiteX25" fmla="*/ 5198 w 11196"/>
                  <a:gd name="connsiteY25" fmla="*/ 0 h 25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1196" h="25191">
                    <a:moveTo>
                      <a:pt x="5598" y="0"/>
                    </a:moveTo>
                    <a:lnTo>
                      <a:pt x="1999" y="0"/>
                    </a:lnTo>
                    <a:lnTo>
                      <a:pt x="1999" y="5598"/>
                    </a:lnTo>
                    <a:lnTo>
                      <a:pt x="0" y="5598"/>
                    </a:lnTo>
                    <a:lnTo>
                      <a:pt x="0" y="8397"/>
                    </a:lnTo>
                    <a:lnTo>
                      <a:pt x="1999" y="8397"/>
                    </a:lnTo>
                    <a:lnTo>
                      <a:pt x="1999" y="18793"/>
                    </a:lnTo>
                    <a:cubicBezTo>
                      <a:pt x="1999" y="20793"/>
                      <a:pt x="2399" y="22392"/>
                      <a:pt x="3599" y="23592"/>
                    </a:cubicBezTo>
                    <a:cubicBezTo>
                      <a:pt x="4398" y="24791"/>
                      <a:pt x="5998" y="25191"/>
                      <a:pt x="7597" y="25191"/>
                    </a:cubicBezTo>
                    <a:cubicBezTo>
                      <a:pt x="7997" y="25191"/>
                      <a:pt x="8797" y="25191"/>
                      <a:pt x="9197" y="25191"/>
                    </a:cubicBezTo>
                    <a:cubicBezTo>
                      <a:pt x="9997" y="25191"/>
                      <a:pt x="10396" y="24791"/>
                      <a:pt x="11196" y="24791"/>
                    </a:cubicBezTo>
                    <a:lnTo>
                      <a:pt x="11196" y="24791"/>
                    </a:lnTo>
                    <a:lnTo>
                      <a:pt x="11196" y="21593"/>
                    </a:lnTo>
                    <a:lnTo>
                      <a:pt x="10796" y="21593"/>
                    </a:lnTo>
                    <a:lnTo>
                      <a:pt x="10796" y="21593"/>
                    </a:lnTo>
                    <a:cubicBezTo>
                      <a:pt x="10396" y="21593"/>
                      <a:pt x="10396" y="21992"/>
                      <a:pt x="9597" y="21992"/>
                    </a:cubicBezTo>
                    <a:cubicBezTo>
                      <a:pt x="9197" y="21992"/>
                      <a:pt x="8797" y="22392"/>
                      <a:pt x="7997" y="22392"/>
                    </a:cubicBezTo>
                    <a:cubicBezTo>
                      <a:pt x="7197" y="22392"/>
                      <a:pt x="6797" y="22392"/>
                      <a:pt x="6398" y="21992"/>
                    </a:cubicBezTo>
                    <a:cubicBezTo>
                      <a:pt x="5998" y="21992"/>
                      <a:pt x="5598" y="21593"/>
                      <a:pt x="5598" y="21193"/>
                    </a:cubicBezTo>
                    <a:cubicBezTo>
                      <a:pt x="5198" y="20793"/>
                      <a:pt x="5198" y="20393"/>
                      <a:pt x="5198" y="19593"/>
                    </a:cubicBezTo>
                    <a:cubicBezTo>
                      <a:pt x="5198" y="19193"/>
                      <a:pt x="5198" y="18394"/>
                      <a:pt x="5198" y="17194"/>
                    </a:cubicBezTo>
                    <a:lnTo>
                      <a:pt x="5198" y="8397"/>
                    </a:lnTo>
                    <a:lnTo>
                      <a:pt x="11196" y="8397"/>
                    </a:lnTo>
                    <a:lnTo>
                      <a:pt x="11196" y="5598"/>
                    </a:lnTo>
                    <a:lnTo>
                      <a:pt x="5198" y="5598"/>
                    </a:lnTo>
                    <a:lnTo>
                      <a:pt x="5198" y="0"/>
                    </a:lnTo>
                    <a:close/>
                  </a:path>
                </a:pathLst>
              </a:custGeom>
              <a:solidFill>
                <a:srgbClr val="1D1D1B"/>
              </a:solidFill>
              <a:ln w="3996" cap="flat">
                <a:noFill/>
                <a:prstDash val="solid"/>
                <a:miter/>
              </a:ln>
            </p:spPr>
            <p:txBody>
              <a:bodyPr rtlCol="0" anchor="ctr"/>
              <a:lstStyle/>
              <a:p>
                <a:endParaRPr lang="fi-FI"/>
              </a:p>
            </p:txBody>
          </p:sp>
        </p:grpSp>
        <p:grpSp>
          <p:nvGrpSpPr>
            <p:cNvPr id="214" name="Graphic 34">
              <a:extLst>
                <a:ext uri="{FF2B5EF4-FFF2-40B4-BE49-F238E27FC236}">
                  <a16:creationId xmlns:a16="http://schemas.microsoft.com/office/drawing/2014/main" id="{F6C0F47C-DF94-491D-A3D5-96D7A82DA871}"/>
                </a:ext>
              </a:extLst>
            </p:cNvPr>
            <p:cNvGrpSpPr/>
            <p:nvPr/>
          </p:nvGrpSpPr>
          <p:grpSpPr>
            <a:xfrm>
              <a:off x="7050226" y="8440111"/>
              <a:ext cx="446645" cy="59179"/>
              <a:chOff x="7050226" y="8440111"/>
              <a:chExt cx="446645" cy="59179"/>
            </a:xfrm>
            <a:solidFill>
              <a:srgbClr val="1D1D1B"/>
            </a:solidFill>
          </p:grpSpPr>
          <p:sp>
            <p:nvSpPr>
              <p:cNvPr id="215" name="Freeform: Shape 401">
                <a:extLst>
                  <a:ext uri="{FF2B5EF4-FFF2-40B4-BE49-F238E27FC236}">
                    <a16:creationId xmlns:a16="http://schemas.microsoft.com/office/drawing/2014/main" id="{F300A7C4-0DE7-4A9A-8DA2-7B1D454284C0}"/>
                  </a:ext>
                </a:extLst>
              </p:cNvPr>
              <p:cNvSpPr/>
              <p:nvPr/>
            </p:nvSpPr>
            <p:spPr>
              <a:xfrm>
                <a:off x="7050226" y="8440511"/>
                <a:ext cx="28790" cy="46783"/>
              </a:xfrm>
              <a:custGeom>
                <a:avLst/>
                <a:gdLst>
                  <a:gd name="connsiteX0" fmla="*/ 0 w 28790"/>
                  <a:gd name="connsiteY0" fmla="*/ 45984 h 46783"/>
                  <a:gd name="connsiteX1" fmla="*/ 0 w 28790"/>
                  <a:gd name="connsiteY1" fmla="*/ 0 h 46783"/>
                  <a:gd name="connsiteX2" fmla="*/ 28790 w 28790"/>
                  <a:gd name="connsiteY2" fmla="*/ 0 h 46783"/>
                  <a:gd name="connsiteX3" fmla="*/ 28790 w 28790"/>
                  <a:gd name="connsiteY3" fmla="*/ 5598 h 46783"/>
                  <a:gd name="connsiteX4" fmla="*/ 5998 w 28790"/>
                  <a:gd name="connsiteY4" fmla="*/ 5598 h 46783"/>
                  <a:gd name="connsiteX5" fmla="*/ 5998 w 28790"/>
                  <a:gd name="connsiteY5" fmla="*/ 18394 h 46783"/>
                  <a:gd name="connsiteX6" fmla="*/ 27191 w 28790"/>
                  <a:gd name="connsiteY6" fmla="*/ 18394 h 46783"/>
                  <a:gd name="connsiteX7" fmla="*/ 27191 w 28790"/>
                  <a:gd name="connsiteY7" fmla="*/ 23992 h 46783"/>
                  <a:gd name="connsiteX8" fmla="*/ 5998 w 28790"/>
                  <a:gd name="connsiteY8" fmla="*/ 23992 h 46783"/>
                  <a:gd name="connsiteX9" fmla="*/ 5998 w 28790"/>
                  <a:gd name="connsiteY9" fmla="*/ 41186 h 46783"/>
                  <a:gd name="connsiteX10" fmla="*/ 28790 w 28790"/>
                  <a:gd name="connsiteY10" fmla="*/ 41186 h 46783"/>
                  <a:gd name="connsiteX11" fmla="*/ 28790 w 28790"/>
                  <a:gd name="connsiteY11" fmla="*/ 46784 h 46783"/>
                  <a:gd name="connsiteX12" fmla="*/ 0 w 28790"/>
                  <a:gd name="connsiteY12" fmla="*/ 46784 h 467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8790" h="46783">
                    <a:moveTo>
                      <a:pt x="0" y="45984"/>
                    </a:moveTo>
                    <a:lnTo>
                      <a:pt x="0" y="0"/>
                    </a:lnTo>
                    <a:lnTo>
                      <a:pt x="28790" y="0"/>
                    </a:lnTo>
                    <a:lnTo>
                      <a:pt x="28790" y="5598"/>
                    </a:lnTo>
                    <a:lnTo>
                      <a:pt x="5998" y="5598"/>
                    </a:lnTo>
                    <a:lnTo>
                      <a:pt x="5998" y="18394"/>
                    </a:lnTo>
                    <a:lnTo>
                      <a:pt x="27191" y="18394"/>
                    </a:lnTo>
                    <a:lnTo>
                      <a:pt x="27191" y="23992"/>
                    </a:lnTo>
                    <a:lnTo>
                      <a:pt x="5998" y="23992"/>
                    </a:lnTo>
                    <a:lnTo>
                      <a:pt x="5998" y="41186"/>
                    </a:lnTo>
                    <a:lnTo>
                      <a:pt x="28790" y="41186"/>
                    </a:lnTo>
                    <a:lnTo>
                      <a:pt x="28790" y="46784"/>
                    </a:lnTo>
                    <a:lnTo>
                      <a:pt x="0" y="46784"/>
                    </a:lnTo>
                    <a:close/>
                  </a:path>
                </a:pathLst>
              </a:custGeom>
              <a:solidFill>
                <a:srgbClr val="1D1D1B"/>
              </a:solidFill>
              <a:ln w="3996" cap="flat">
                <a:noFill/>
                <a:prstDash val="solid"/>
                <a:miter/>
              </a:ln>
            </p:spPr>
            <p:txBody>
              <a:bodyPr rtlCol="0" anchor="ctr"/>
              <a:lstStyle/>
              <a:p>
                <a:endParaRPr lang="fi-FI"/>
              </a:p>
            </p:txBody>
          </p:sp>
          <p:sp>
            <p:nvSpPr>
              <p:cNvPr id="216" name="Freeform: Shape 402">
                <a:extLst>
                  <a:ext uri="{FF2B5EF4-FFF2-40B4-BE49-F238E27FC236}">
                    <a16:creationId xmlns:a16="http://schemas.microsoft.com/office/drawing/2014/main" id="{1AAFF241-F693-4C92-8462-F67DB5F20E7C}"/>
                  </a:ext>
                </a:extLst>
              </p:cNvPr>
              <p:cNvSpPr/>
              <p:nvPr/>
            </p:nvSpPr>
            <p:spPr>
              <a:xfrm>
                <a:off x="7084614" y="8452107"/>
                <a:ext cx="27590" cy="35187"/>
              </a:xfrm>
              <a:custGeom>
                <a:avLst/>
                <a:gdLst>
                  <a:gd name="connsiteX0" fmla="*/ 27591 w 27590"/>
                  <a:gd name="connsiteY0" fmla="*/ 34388 h 35187"/>
                  <a:gd name="connsiteX1" fmla="*/ 21593 w 27590"/>
                  <a:gd name="connsiteY1" fmla="*/ 34388 h 35187"/>
                  <a:gd name="connsiteX2" fmla="*/ 21593 w 27590"/>
                  <a:gd name="connsiteY2" fmla="*/ 30389 h 35187"/>
                  <a:gd name="connsiteX3" fmla="*/ 16394 w 27590"/>
                  <a:gd name="connsiteY3" fmla="*/ 33988 h 35187"/>
                  <a:gd name="connsiteX4" fmla="*/ 11196 w 27590"/>
                  <a:gd name="connsiteY4" fmla="*/ 35188 h 35187"/>
                  <a:gd name="connsiteX5" fmla="*/ 6798 w 27590"/>
                  <a:gd name="connsiteY5" fmla="*/ 34388 h 35187"/>
                  <a:gd name="connsiteX6" fmla="*/ 3199 w 27590"/>
                  <a:gd name="connsiteY6" fmla="*/ 31989 h 35187"/>
                  <a:gd name="connsiteX7" fmla="*/ 800 w 27590"/>
                  <a:gd name="connsiteY7" fmla="*/ 27990 h 35187"/>
                  <a:gd name="connsiteX8" fmla="*/ 0 w 27590"/>
                  <a:gd name="connsiteY8" fmla="*/ 21992 h 35187"/>
                  <a:gd name="connsiteX9" fmla="*/ 0 w 27590"/>
                  <a:gd name="connsiteY9" fmla="*/ 0 h 35187"/>
                  <a:gd name="connsiteX10" fmla="*/ 5998 w 27590"/>
                  <a:gd name="connsiteY10" fmla="*/ 0 h 35187"/>
                  <a:gd name="connsiteX11" fmla="*/ 5998 w 27590"/>
                  <a:gd name="connsiteY11" fmla="*/ 19593 h 35187"/>
                  <a:gd name="connsiteX12" fmla="*/ 6398 w 27590"/>
                  <a:gd name="connsiteY12" fmla="*/ 23992 h 35187"/>
                  <a:gd name="connsiteX13" fmla="*/ 7198 w 27590"/>
                  <a:gd name="connsiteY13" fmla="*/ 27191 h 35187"/>
                  <a:gd name="connsiteX14" fmla="*/ 9197 w 27590"/>
                  <a:gd name="connsiteY14" fmla="*/ 29190 h 35187"/>
                  <a:gd name="connsiteX15" fmla="*/ 12796 w 27590"/>
                  <a:gd name="connsiteY15" fmla="*/ 29990 h 35187"/>
                  <a:gd name="connsiteX16" fmla="*/ 17194 w 27590"/>
                  <a:gd name="connsiteY16" fmla="*/ 28790 h 35187"/>
                  <a:gd name="connsiteX17" fmla="*/ 21593 w 27590"/>
                  <a:gd name="connsiteY17" fmla="*/ 25991 h 35187"/>
                  <a:gd name="connsiteX18" fmla="*/ 21593 w 27590"/>
                  <a:gd name="connsiteY18" fmla="*/ 0 h 35187"/>
                  <a:gd name="connsiteX19" fmla="*/ 27591 w 27590"/>
                  <a:gd name="connsiteY19" fmla="*/ 0 h 35187"/>
                  <a:gd name="connsiteX20" fmla="*/ 27591 w 27590"/>
                  <a:gd name="connsiteY20" fmla="*/ 34388 h 351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7590" h="35187">
                    <a:moveTo>
                      <a:pt x="27591" y="34388"/>
                    </a:moveTo>
                    <a:lnTo>
                      <a:pt x="21593" y="34388"/>
                    </a:lnTo>
                    <a:lnTo>
                      <a:pt x="21593" y="30389"/>
                    </a:lnTo>
                    <a:cubicBezTo>
                      <a:pt x="19993" y="31989"/>
                      <a:pt x="17994" y="33189"/>
                      <a:pt x="16394" y="33988"/>
                    </a:cubicBezTo>
                    <a:cubicBezTo>
                      <a:pt x="14795" y="34788"/>
                      <a:pt x="12796" y="35188"/>
                      <a:pt x="11196" y="35188"/>
                    </a:cubicBezTo>
                    <a:cubicBezTo>
                      <a:pt x="9597" y="35188"/>
                      <a:pt x="8397" y="34788"/>
                      <a:pt x="6798" y="34388"/>
                    </a:cubicBezTo>
                    <a:cubicBezTo>
                      <a:pt x="5598" y="33988"/>
                      <a:pt x="4399" y="33189"/>
                      <a:pt x="3199" y="31989"/>
                    </a:cubicBezTo>
                    <a:cubicBezTo>
                      <a:pt x="2399" y="30789"/>
                      <a:pt x="1600" y="29590"/>
                      <a:pt x="800" y="27990"/>
                    </a:cubicBezTo>
                    <a:cubicBezTo>
                      <a:pt x="400" y="26391"/>
                      <a:pt x="0" y="24392"/>
                      <a:pt x="0" y="21992"/>
                    </a:cubicBezTo>
                    <a:lnTo>
                      <a:pt x="0" y="0"/>
                    </a:lnTo>
                    <a:lnTo>
                      <a:pt x="5998" y="0"/>
                    </a:lnTo>
                    <a:lnTo>
                      <a:pt x="5998" y="19593"/>
                    </a:lnTo>
                    <a:cubicBezTo>
                      <a:pt x="5998" y="21593"/>
                      <a:pt x="5998" y="22792"/>
                      <a:pt x="6398" y="23992"/>
                    </a:cubicBezTo>
                    <a:cubicBezTo>
                      <a:pt x="6398" y="25191"/>
                      <a:pt x="6798" y="26391"/>
                      <a:pt x="7198" y="27191"/>
                    </a:cubicBezTo>
                    <a:cubicBezTo>
                      <a:pt x="7597" y="27990"/>
                      <a:pt x="8397" y="28790"/>
                      <a:pt x="9197" y="29190"/>
                    </a:cubicBezTo>
                    <a:cubicBezTo>
                      <a:pt x="9997" y="29590"/>
                      <a:pt x="11196" y="29990"/>
                      <a:pt x="12796" y="29990"/>
                    </a:cubicBezTo>
                    <a:cubicBezTo>
                      <a:pt x="14395" y="29990"/>
                      <a:pt x="15595" y="29590"/>
                      <a:pt x="17194" y="28790"/>
                    </a:cubicBezTo>
                    <a:cubicBezTo>
                      <a:pt x="18794" y="27990"/>
                      <a:pt x="20393" y="27191"/>
                      <a:pt x="21593" y="25991"/>
                    </a:cubicBezTo>
                    <a:lnTo>
                      <a:pt x="21593" y="0"/>
                    </a:lnTo>
                    <a:lnTo>
                      <a:pt x="27591" y="0"/>
                    </a:lnTo>
                    <a:lnTo>
                      <a:pt x="27591" y="34388"/>
                    </a:lnTo>
                    <a:close/>
                  </a:path>
                </a:pathLst>
              </a:custGeom>
              <a:solidFill>
                <a:srgbClr val="1D1D1B"/>
              </a:solidFill>
              <a:ln w="3996" cap="flat">
                <a:noFill/>
                <a:prstDash val="solid"/>
                <a:miter/>
              </a:ln>
            </p:spPr>
            <p:txBody>
              <a:bodyPr rtlCol="0" anchor="ctr"/>
              <a:lstStyle/>
              <a:p>
                <a:endParaRPr lang="fi-FI"/>
              </a:p>
            </p:txBody>
          </p:sp>
          <p:sp>
            <p:nvSpPr>
              <p:cNvPr id="217" name="Freeform: Shape 403">
                <a:extLst>
                  <a:ext uri="{FF2B5EF4-FFF2-40B4-BE49-F238E27FC236}">
                    <a16:creationId xmlns:a16="http://schemas.microsoft.com/office/drawing/2014/main" id="{EC744F8F-737B-49C3-B62C-953CD28D01A8}"/>
                  </a:ext>
                </a:extLst>
              </p:cNvPr>
              <p:cNvSpPr/>
              <p:nvPr/>
            </p:nvSpPr>
            <p:spPr>
              <a:xfrm>
                <a:off x="7120602" y="8452107"/>
                <a:ext cx="18393" cy="34388"/>
              </a:xfrm>
              <a:custGeom>
                <a:avLst/>
                <a:gdLst>
                  <a:gd name="connsiteX0" fmla="*/ 18394 w 18393"/>
                  <a:gd name="connsiteY0" fmla="*/ 5998 h 34388"/>
                  <a:gd name="connsiteX1" fmla="*/ 18394 w 18393"/>
                  <a:gd name="connsiteY1" fmla="*/ 5998 h 34388"/>
                  <a:gd name="connsiteX2" fmla="*/ 16794 w 18393"/>
                  <a:gd name="connsiteY2" fmla="*/ 5598 h 34388"/>
                  <a:gd name="connsiteX3" fmla="*/ 15195 w 18393"/>
                  <a:gd name="connsiteY3" fmla="*/ 5598 h 34388"/>
                  <a:gd name="connsiteX4" fmla="*/ 10397 w 18393"/>
                  <a:gd name="connsiteY4" fmla="*/ 6798 h 34388"/>
                  <a:gd name="connsiteX5" fmla="*/ 5998 w 18393"/>
                  <a:gd name="connsiteY5" fmla="*/ 9997 h 34388"/>
                  <a:gd name="connsiteX6" fmla="*/ 5998 w 18393"/>
                  <a:gd name="connsiteY6" fmla="*/ 34388 h 34388"/>
                  <a:gd name="connsiteX7" fmla="*/ 0 w 18393"/>
                  <a:gd name="connsiteY7" fmla="*/ 34388 h 34388"/>
                  <a:gd name="connsiteX8" fmla="*/ 0 w 18393"/>
                  <a:gd name="connsiteY8" fmla="*/ 0 h 34388"/>
                  <a:gd name="connsiteX9" fmla="*/ 5998 w 18393"/>
                  <a:gd name="connsiteY9" fmla="*/ 0 h 34388"/>
                  <a:gd name="connsiteX10" fmla="*/ 5998 w 18393"/>
                  <a:gd name="connsiteY10" fmla="*/ 5198 h 34388"/>
                  <a:gd name="connsiteX11" fmla="*/ 11596 w 18393"/>
                  <a:gd name="connsiteY11" fmla="*/ 1200 h 34388"/>
                  <a:gd name="connsiteX12" fmla="*/ 15994 w 18393"/>
                  <a:gd name="connsiteY12" fmla="*/ 0 h 34388"/>
                  <a:gd name="connsiteX13" fmla="*/ 17194 w 18393"/>
                  <a:gd name="connsiteY13" fmla="*/ 0 h 34388"/>
                  <a:gd name="connsiteX14" fmla="*/ 18394 w 18393"/>
                  <a:gd name="connsiteY14" fmla="*/ 0 h 34388"/>
                  <a:gd name="connsiteX15" fmla="*/ 18394 w 18393"/>
                  <a:gd name="connsiteY15" fmla="*/ 5998 h 34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8393" h="34388">
                    <a:moveTo>
                      <a:pt x="18394" y="5998"/>
                    </a:moveTo>
                    <a:lnTo>
                      <a:pt x="18394" y="5998"/>
                    </a:lnTo>
                    <a:cubicBezTo>
                      <a:pt x="17594" y="5998"/>
                      <a:pt x="17194" y="5598"/>
                      <a:pt x="16794" y="5598"/>
                    </a:cubicBezTo>
                    <a:cubicBezTo>
                      <a:pt x="16394" y="5598"/>
                      <a:pt x="15595" y="5598"/>
                      <a:pt x="15195" y="5598"/>
                    </a:cubicBezTo>
                    <a:cubicBezTo>
                      <a:pt x="13595" y="5598"/>
                      <a:pt x="11996" y="5998"/>
                      <a:pt x="10397" y="6798"/>
                    </a:cubicBezTo>
                    <a:cubicBezTo>
                      <a:pt x="8797" y="7597"/>
                      <a:pt x="7198" y="8397"/>
                      <a:pt x="5998" y="9997"/>
                    </a:cubicBezTo>
                    <a:lnTo>
                      <a:pt x="5998" y="34388"/>
                    </a:lnTo>
                    <a:lnTo>
                      <a:pt x="0" y="34388"/>
                    </a:lnTo>
                    <a:lnTo>
                      <a:pt x="0" y="0"/>
                    </a:lnTo>
                    <a:lnTo>
                      <a:pt x="5998" y="0"/>
                    </a:lnTo>
                    <a:lnTo>
                      <a:pt x="5998" y="5198"/>
                    </a:lnTo>
                    <a:cubicBezTo>
                      <a:pt x="7997" y="3199"/>
                      <a:pt x="9997" y="1999"/>
                      <a:pt x="11596" y="1200"/>
                    </a:cubicBezTo>
                    <a:cubicBezTo>
                      <a:pt x="13196" y="400"/>
                      <a:pt x="14795" y="0"/>
                      <a:pt x="15994" y="0"/>
                    </a:cubicBezTo>
                    <a:cubicBezTo>
                      <a:pt x="16394" y="0"/>
                      <a:pt x="17194" y="0"/>
                      <a:pt x="17194" y="0"/>
                    </a:cubicBezTo>
                    <a:cubicBezTo>
                      <a:pt x="17594" y="0"/>
                      <a:pt x="17994" y="0"/>
                      <a:pt x="18394" y="0"/>
                    </a:cubicBezTo>
                    <a:lnTo>
                      <a:pt x="18394" y="5998"/>
                    </a:lnTo>
                    <a:close/>
                  </a:path>
                </a:pathLst>
              </a:custGeom>
              <a:solidFill>
                <a:srgbClr val="1D1D1B"/>
              </a:solidFill>
              <a:ln w="3996" cap="flat">
                <a:noFill/>
                <a:prstDash val="solid"/>
                <a:miter/>
              </a:ln>
            </p:spPr>
            <p:txBody>
              <a:bodyPr rtlCol="0" anchor="ctr"/>
              <a:lstStyle/>
              <a:p>
                <a:endParaRPr lang="fi-FI"/>
              </a:p>
            </p:txBody>
          </p:sp>
          <p:sp>
            <p:nvSpPr>
              <p:cNvPr id="218" name="Freeform: Shape 404">
                <a:extLst>
                  <a:ext uri="{FF2B5EF4-FFF2-40B4-BE49-F238E27FC236}">
                    <a16:creationId xmlns:a16="http://schemas.microsoft.com/office/drawing/2014/main" id="{ABC18466-9919-433F-BDE7-D108172219CF}"/>
                  </a:ext>
                </a:extLst>
              </p:cNvPr>
              <p:cNvSpPr/>
              <p:nvPr/>
            </p:nvSpPr>
            <p:spPr>
              <a:xfrm>
                <a:off x="7140995" y="8451307"/>
                <a:ext cx="30789" cy="36387"/>
              </a:xfrm>
              <a:custGeom>
                <a:avLst/>
                <a:gdLst>
                  <a:gd name="connsiteX0" fmla="*/ 30789 w 30789"/>
                  <a:gd name="connsiteY0" fmla="*/ 17994 h 36387"/>
                  <a:gd name="connsiteX1" fmla="*/ 26391 w 30789"/>
                  <a:gd name="connsiteY1" fmla="*/ 31589 h 36387"/>
                  <a:gd name="connsiteX2" fmla="*/ 15195 w 30789"/>
                  <a:gd name="connsiteY2" fmla="*/ 36387 h 36387"/>
                  <a:gd name="connsiteX3" fmla="*/ 3999 w 30789"/>
                  <a:gd name="connsiteY3" fmla="*/ 31589 h 36387"/>
                  <a:gd name="connsiteX4" fmla="*/ 0 w 30789"/>
                  <a:gd name="connsiteY4" fmla="*/ 18394 h 36387"/>
                  <a:gd name="connsiteX5" fmla="*/ 4398 w 30789"/>
                  <a:gd name="connsiteY5" fmla="*/ 4798 h 36387"/>
                  <a:gd name="connsiteX6" fmla="*/ 15594 w 30789"/>
                  <a:gd name="connsiteY6" fmla="*/ 0 h 36387"/>
                  <a:gd name="connsiteX7" fmla="*/ 26791 w 30789"/>
                  <a:gd name="connsiteY7" fmla="*/ 4798 h 36387"/>
                  <a:gd name="connsiteX8" fmla="*/ 30789 w 30789"/>
                  <a:gd name="connsiteY8" fmla="*/ 17994 h 36387"/>
                  <a:gd name="connsiteX9" fmla="*/ 24791 w 30789"/>
                  <a:gd name="connsiteY9" fmla="*/ 17994 h 36387"/>
                  <a:gd name="connsiteX10" fmla="*/ 22392 w 30789"/>
                  <a:gd name="connsiteY10" fmla="*/ 7997 h 36387"/>
                  <a:gd name="connsiteX11" fmla="*/ 15594 w 30789"/>
                  <a:gd name="connsiteY11" fmla="*/ 4798 h 36387"/>
                  <a:gd name="connsiteX12" fmla="*/ 8397 w 30789"/>
                  <a:gd name="connsiteY12" fmla="*/ 7997 h 36387"/>
                  <a:gd name="connsiteX13" fmla="*/ 5998 w 30789"/>
                  <a:gd name="connsiteY13" fmla="*/ 17994 h 36387"/>
                  <a:gd name="connsiteX14" fmla="*/ 8397 w 30789"/>
                  <a:gd name="connsiteY14" fmla="*/ 27990 h 36387"/>
                  <a:gd name="connsiteX15" fmla="*/ 15594 w 30789"/>
                  <a:gd name="connsiteY15" fmla="*/ 31189 h 36387"/>
                  <a:gd name="connsiteX16" fmla="*/ 22392 w 30789"/>
                  <a:gd name="connsiteY16" fmla="*/ 27990 h 36387"/>
                  <a:gd name="connsiteX17" fmla="*/ 24791 w 30789"/>
                  <a:gd name="connsiteY17" fmla="*/ 17994 h 36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0789" h="36387">
                    <a:moveTo>
                      <a:pt x="30789" y="17994"/>
                    </a:moveTo>
                    <a:cubicBezTo>
                      <a:pt x="30789" y="23992"/>
                      <a:pt x="29190" y="28390"/>
                      <a:pt x="26391" y="31589"/>
                    </a:cubicBezTo>
                    <a:cubicBezTo>
                      <a:pt x="23592" y="34788"/>
                      <a:pt x="19993" y="36387"/>
                      <a:pt x="15195" y="36387"/>
                    </a:cubicBezTo>
                    <a:cubicBezTo>
                      <a:pt x="10396" y="36387"/>
                      <a:pt x="6798" y="34788"/>
                      <a:pt x="3999" y="31589"/>
                    </a:cubicBezTo>
                    <a:cubicBezTo>
                      <a:pt x="1200" y="28390"/>
                      <a:pt x="0" y="23992"/>
                      <a:pt x="0" y="18394"/>
                    </a:cubicBezTo>
                    <a:cubicBezTo>
                      <a:pt x="0" y="12796"/>
                      <a:pt x="1599" y="7997"/>
                      <a:pt x="4398" y="4798"/>
                    </a:cubicBezTo>
                    <a:cubicBezTo>
                      <a:pt x="7197" y="1599"/>
                      <a:pt x="10796" y="0"/>
                      <a:pt x="15594" y="0"/>
                    </a:cubicBezTo>
                    <a:cubicBezTo>
                      <a:pt x="20393" y="0"/>
                      <a:pt x="23992" y="1599"/>
                      <a:pt x="26791" y="4798"/>
                    </a:cubicBezTo>
                    <a:cubicBezTo>
                      <a:pt x="29190" y="7597"/>
                      <a:pt x="30789" y="11996"/>
                      <a:pt x="30789" y="17994"/>
                    </a:cubicBezTo>
                    <a:close/>
                    <a:moveTo>
                      <a:pt x="24791" y="17994"/>
                    </a:moveTo>
                    <a:cubicBezTo>
                      <a:pt x="24791" y="13595"/>
                      <a:pt x="23992" y="9997"/>
                      <a:pt x="22392" y="7997"/>
                    </a:cubicBezTo>
                    <a:cubicBezTo>
                      <a:pt x="20793" y="5998"/>
                      <a:pt x="18394" y="4798"/>
                      <a:pt x="15594" y="4798"/>
                    </a:cubicBezTo>
                    <a:cubicBezTo>
                      <a:pt x="12396" y="4798"/>
                      <a:pt x="10396" y="5998"/>
                      <a:pt x="8397" y="7997"/>
                    </a:cubicBezTo>
                    <a:cubicBezTo>
                      <a:pt x="6798" y="9997"/>
                      <a:pt x="5998" y="13595"/>
                      <a:pt x="5998" y="17994"/>
                    </a:cubicBezTo>
                    <a:cubicBezTo>
                      <a:pt x="5998" y="22392"/>
                      <a:pt x="6798" y="25591"/>
                      <a:pt x="8397" y="27990"/>
                    </a:cubicBezTo>
                    <a:cubicBezTo>
                      <a:pt x="9997" y="30389"/>
                      <a:pt x="12396" y="31189"/>
                      <a:pt x="15594" y="31189"/>
                    </a:cubicBezTo>
                    <a:cubicBezTo>
                      <a:pt x="18394" y="31189"/>
                      <a:pt x="20793" y="29990"/>
                      <a:pt x="22392" y="27990"/>
                    </a:cubicBezTo>
                    <a:cubicBezTo>
                      <a:pt x="23992" y="25591"/>
                      <a:pt x="24791" y="22392"/>
                      <a:pt x="24791" y="17994"/>
                    </a:cubicBezTo>
                    <a:close/>
                  </a:path>
                </a:pathLst>
              </a:custGeom>
              <a:solidFill>
                <a:srgbClr val="1D1D1B"/>
              </a:solidFill>
              <a:ln w="3996" cap="flat">
                <a:noFill/>
                <a:prstDash val="solid"/>
                <a:miter/>
              </a:ln>
            </p:spPr>
            <p:txBody>
              <a:bodyPr rtlCol="0" anchor="ctr"/>
              <a:lstStyle/>
              <a:p>
                <a:endParaRPr lang="fi-FI"/>
              </a:p>
            </p:txBody>
          </p:sp>
          <p:sp>
            <p:nvSpPr>
              <p:cNvPr id="219" name="Freeform: Shape 405">
                <a:extLst>
                  <a:ext uri="{FF2B5EF4-FFF2-40B4-BE49-F238E27FC236}">
                    <a16:creationId xmlns:a16="http://schemas.microsoft.com/office/drawing/2014/main" id="{91E7C7CE-245C-408F-B634-D2F07049A37F}"/>
                  </a:ext>
                </a:extLst>
              </p:cNvPr>
              <p:cNvSpPr/>
              <p:nvPr/>
            </p:nvSpPr>
            <p:spPr>
              <a:xfrm>
                <a:off x="7175383" y="8451307"/>
                <a:ext cx="30789" cy="36387"/>
              </a:xfrm>
              <a:custGeom>
                <a:avLst/>
                <a:gdLst>
                  <a:gd name="connsiteX0" fmla="*/ 30789 w 30789"/>
                  <a:gd name="connsiteY0" fmla="*/ 17994 h 36387"/>
                  <a:gd name="connsiteX1" fmla="*/ 26391 w 30789"/>
                  <a:gd name="connsiteY1" fmla="*/ 31589 h 36387"/>
                  <a:gd name="connsiteX2" fmla="*/ 15195 w 30789"/>
                  <a:gd name="connsiteY2" fmla="*/ 36387 h 36387"/>
                  <a:gd name="connsiteX3" fmla="*/ 3999 w 30789"/>
                  <a:gd name="connsiteY3" fmla="*/ 31589 h 36387"/>
                  <a:gd name="connsiteX4" fmla="*/ 0 w 30789"/>
                  <a:gd name="connsiteY4" fmla="*/ 18394 h 36387"/>
                  <a:gd name="connsiteX5" fmla="*/ 4399 w 30789"/>
                  <a:gd name="connsiteY5" fmla="*/ 4798 h 36387"/>
                  <a:gd name="connsiteX6" fmla="*/ 15595 w 30789"/>
                  <a:gd name="connsiteY6" fmla="*/ 0 h 36387"/>
                  <a:gd name="connsiteX7" fmla="*/ 26791 w 30789"/>
                  <a:gd name="connsiteY7" fmla="*/ 4798 h 36387"/>
                  <a:gd name="connsiteX8" fmla="*/ 30789 w 30789"/>
                  <a:gd name="connsiteY8" fmla="*/ 17994 h 36387"/>
                  <a:gd name="connsiteX9" fmla="*/ 24791 w 30789"/>
                  <a:gd name="connsiteY9" fmla="*/ 17994 h 36387"/>
                  <a:gd name="connsiteX10" fmla="*/ 22392 w 30789"/>
                  <a:gd name="connsiteY10" fmla="*/ 7997 h 36387"/>
                  <a:gd name="connsiteX11" fmla="*/ 15595 w 30789"/>
                  <a:gd name="connsiteY11" fmla="*/ 4798 h 36387"/>
                  <a:gd name="connsiteX12" fmla="*/ 8397 w 30789"/>
                  <a:gd name="connsiteY12" fmla="*/ 7997 h 36387"/>
                  <a:gd name="connsiteX13" fmla="*/ 5998 w 30789"/>
                  <a:gd name="connsiteY13" fmla="*/ 17994 h 36387"/>
                  <a:gd name="connsiteX14" fmla="*/ 8397 w 30789"/>
                  <a:gd name="connsiteY14" fmla="*/ 27990 h 36387"/>
                  <a:gd name="connsiteX15" fmla="*/ 15595 w 30789"/>
                  <a:gd name="connsiteY15" fmla="*/ 31189 h 36387"/>
                  <a:gd name="connsiteX16" fmla="*/ 22392 w 30789"/>
                  <a:gd name="connsiteY16" fmla="*/ 27990 h 36387"/>
                  <a:gd name="connsiteX17" fmla="*/ 24791 w 30789"/>
                  <a:gd name="connsiteY17" fmla="*/ 17994 h 36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0789" h="36387">
                    <a:moveTo>
                      <a:pt x="30789" y="17994"/>
                    </a:moveTo>
                    <a:cubicBezTo>
                      <a:pt x="30789" y="23992"/>
                      <a:pt x="29190" y="28390"/>
                      <a:pt x="26391" y="31589"/>
                    </a:cubicBezTo>
                    <a:cubicBezTo>
                      <a:pt x="23592" y="34788"/>
                      <a:pt x="19993" y="36387"/>
                      <a:pt x="15195" y="36387"/>
                    </a:cubicBezTo>
                    <a:cubicBezTo>
                      <a:pt x="10397" y="36387"/>
                      <a:pt x="6798" y="34788"/>
                      <a:pt x="3999" y="31589"/>
                    </a:cubicBezTo>
                    <a:cubicBezTo>
                      <a:pt x="1200" y="28390"/>
                      <a:pt x="0" y="23992"/>
                      <a:pt x="0" y="18394"/>
                    </a:cubicBezTo>
                    <a:cubicBezTo>
                      <a:pt x="0" y="12796"/>
                      <a:pt x="1600" y="7997"/>
                      <a:pt x="4399" y="4798"/>
                    </a:cubicBezTo>
                    <a:cubicBezTo>
                      <a:pt x="7197" y="1599"/>
                      <a:pt x="10796" y="0"/>
                      <a:pt x="15595" y="0"/>
                    </a:cubicBezTo>
                    <a:cubicBezTo>
                      <a:pt x="20393" y="0"/>
                      <a:pt x="23992" y="1599"/>
                      <a:pt x="26791" y="4798"/>
                    </a:cubicBezTo>
                    <a:cubicBezTo>
                      <a:pt x="29190" y="7597"/>
                      <a:pt x="30789" y="11996"/>
                      <a:pt x="30789" y="17994"/>
                    </a:cubicBezTo>
                    <a:close/>
                    <a:moveTo>
                      <a:pt x="24791" y="17994"/>
                    </a:moveTo>
                    <a:cubicBezTo>
                      <a:pt x="24791" y="13595"/>
                      <a:pt x="23992" y="9997"/>
                      <a:pt x="22392" y="7997"/>
                    </a:cubicBezTo>
                    <a:cubicBezTo>
                      <a:pt x="20793" y="5998"/>
                      <a:pt x="18394" y="4798"/>
                      <a:pt x="15595" y="4798"/>
                    </a:cubicBezTo>
                    <a:cubicBezTo>
                      <a:pt x="12396" y="4798"/>
                      <a:pt x="10397" y="5998"/>
                      <a:pt x="8397" y="7997"/>
                    </a:cubicBezTo>
                    <a:cubicBezTo>
                      <a:pt x="6798" y="9997"/>
                      <a:pt x="5998" y="13595"/>
                      <a:pt x="5998" y="17994"/>
                    </a:cubicBezTo>
                    <a:cubicBezTo>
                      <a:pt x="5998" y="22392"/>
                      <a:pt x="6798" y="25591"/>
                      <a:pt x="8397" y="27990"/>
                    </a:cubicBezTo>
                    <a:cubicBezTo>
                      <a:pt x="9997" y="30389"/>
                      <a:pt x="12396" y="31189"/>
                      <a:pt x="15595" y="31189"/>
                    </a:cubicBezTo>
                    <a:cubicBezTo>
                      <a:pt x="18394" y="31189"/>
                      <a:pt x="20793" y="29990"/>
                      <a:pt x="22392" y="27990"/>
                    </a:cubicBezTo>
                    <a:cubicBezTo>
                      <a:pt x="23992" y="25591"/>
                      <a:pt x="24791" y="22392"/>
                      <a:pt x="24791" y="17994"/>
                    </a:cubicBezTo>
                    <a:close/>
                  </a:path>
                </a:pathLst>
              </a:custGeom>
              <a:solidFill>
                <a:srgbClr val="1D1D1B"/>
              </a:solidFill>
              <a:ln w="3996" cap="flat">
                <a:noFill/>
                <a:prstDash val="solid"/>
                <a:miter/>
              </a:ln>
            </p:spPr>
            <p:txBody>
              <a:bodyPr rtlCol="0" anchor="ctr"/>
              <a:lstStyle/>
              <a:p>
                <a:endParaRPr lang="fi-FI"/>
              </a:p>
            </p:txBody>
          </p:sp>
          <p:sp>
            <p:nvSpPr>
              <p:cNvPr id="220" name="Freeform: Shape 406">
                <a:extLst>
                  <a:ext uri="{FF2B5EF4-FFF2-40B4-BE49-F238E27FC236}">
                    <a16:creationId xmlns:a16="http://schemas.microsoft.com/office/drawing/2014/main" id="{FC691BE4-8B24-48A1-91C5-15BA82AC64C2}"/>
                  </a:ext>
                </a:extLst>
              </p:cNvPr>
              <p:cNvSpPr/>
              <p:nvPr/>
            </p:nvSpPr>
            <p:spPr>
              <a:xfrm>
                <a:off x="7212170" y="8451307"/>
                <a:ext cx="28790" cy="47983"/>
              </a:xfrm>
              <a:custGeom>
                <a:avLst/>
                <a:gdLst>
                  <a:gd name="connsiteX0" fmla="*/ 28790 w 28790"/>
                  <a:gd name="connsiteY0" fmla="*/ 17194 h 47983"/>
                  <a:gd name="connsiteX1" fmla="*/ 24791 w 28790"/>
                  <a:gd name="connsiteY1" fmla="*/ 30789 h 47983"/>
                  <a:gd name="connsiteX2" fmla="*/ 14395 w 28790"/>
                  <a:gd name="connsiteY2" fmla="*/ 35988 h 47983"/>
                  <a:gd name="connsiteX3" fmla="*/ 9997 w 28790"/>
                  <a:gd name="connsiteY3" fmla="*/ 35588 h 47983"/>
                  <a:gd name="connsiteX4" fmla="*/ 5998 w 28790"/>
                  <a:gd name="connsiteY4" fmla="*/ 33588 h 47983"/>
                  <a:gd name="connsiteX5" fmla="*/ 5998 w 28790"/>
                  <a:gd name="connsiteY5" fmla="*/ 47983 h 47983"/>
                  <a:gd name="connsiteX6" fmla="*/ 0 w 28790"/>
                  <a:gd name="connsiteY6" fmla="*/ 47983 h 47983"/>
                  <a:gd name="connsiteX7" fmla="*/ 0 w 28790"/>
                  <a:gd name="connsiteY7" fmla="*/ 800 h 47983"/>
                  <a:gd name="connsiteX8" fmla="*/ 5998 w 28790"/>
                  <a:gd name="connsiteY8" fmla="*/ 800 h 47983"/>
                  <a:gd name="connsiteX9" fmla="*/ 5998 w 28790"/>
                  <a:gd name="connsiteY9" fmla="*/ 4398 h 47983"/>
                  <a:gd name="connsiteX10" fmla="*/ 10796 w 28790"/>
                  <a:gd name="connsiteY10" fmla="*/ 1200 h 47983"/>
                  <a:gd name="connsiteX11" fmla="*/ 16394 w 28790"/>
                  <a:gd name="connsiteY11" fmla="*/ 0 h 47983"/>
                  <a:gd name="connsiteX12" fmla="*/ 25591 w 28790"/>
                  <a:gd name="connsiteY12" fmla="*/ 4798 h 47983"/>
                  <a:gd name="connsiteX13" fmla="*/ 28790 w 28790"/>
                  <a:gd name="connsiteY13" fmla="*/ 17194 h 47983"/>
                  <a:gd name="connsiteX14" fmla="*/ 22792 w 28790"/>
                  <a:gd name="connsiteY14" fmla="*/ 17594 h 47983"/>
                  <a:gd name="connsiteX15" fmla="*/ 20793 w 28790"/>
                  <a:gd name="connsiteY15" fmla="*/ 8397 h 47983"/>
                  <a:gd name="connsiteX16" fmla="*/ 14795 w 28790"/>
                  <a:gd name="connsiteY16" fmla="*/ 5198 h 47983"/>
                  <a:gd name="connsiteX17" fmla="*/ 9997 w 28790"/>
                  <a:gd name="connsiteY17" fmla="*/ 6398 h 47983"/>
                  <a:gd name="connsiteX18" fmla="*/ 5598 w 28790"/>
                  <a:gd name="connsiteY18" fmla="*/ 9197 h 47983"/>
                  <a:gd name="connsiteX19" fmla="*/ 5598 w 28790"/>
                  <a:gd name="connsiteY19" fmla="*/ 28790 h 47983"/>
                  <a:gd name="connsiteX20" fmla="*/ 9597 w 28790"/>
                  <a:gd name="connsiteY20" fmla="*/ 30389 h 47983"/>
                  <a:gd name="connsiteX21" fmla="*/ 13195 w 28790"/>
                  <a:gd name="connsiteY21" fmla="*/ 30789 h 47983"/>
                  <a:gd name="connsiteX22" fmla="*/ 20393 w 28790"/>
                  <a:gd name="connsiteY22" fmla="*/ 27590 h 47983"/>
                  <a:gd name="connsiteX23" fmla="*/ 22792 w 28790"/>
                  <a:gd name="connsiteY23" fmla="*/ 17594 h 479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8790" h="47983">
                    <a:moveTo>
                      <a:pt x="28790" y="17194"/>
                    </a:moveTo>
                    <a:cubicBezTo>
                      <a:pt x="28790" y="22792"/>
                      <a:pt x="27591" y="27590"/>
                      <a:pt x="24791" y="30789"/>
                    </a:cubicBezTo>
                    <a:cubicBezTo>
                      <a:pt x="21992" y="33988"/>
                      <a:pt x="18394" y="35988"/>
                      <a:pt x="14395" y="35988"/>
                    </a:cubicBezTo>
                    <a:cubicBezTo>
                      <a:pt x="12796" y="35988"/>
                      <a:pt x="11196" y="35988"/>
                      <a:pt x="9997" y="35588"/>
                    </a:cubicBezTo>
                    <a:cubicBezTo>
                      <a:pt x="8797" y="35188"/>
                      <a:pt x="7197" y="34388"/>
                      <a:pt x="5998" y="33588"/>
                    </a:cubicBezTo>
                    <a:lnTo>
                      <a:pt x="5998" y="47983"/>
                    </a:lnTo>
                    <a:lnTo>
                      <a:pt x="0" y="47983"/>
                    </a:lnTo>
                    <a:lnTo>
                      <a:pt x="0" y="800"/>
                    </a:lnTo>
                    <a:lnTo>
                      <a:pt x="5998" y="800"/>
                    </a:lnTo>
                    <a:lnTo>
                      <a:pt x="5998" y="4398"/>
                    </a:lnTo>
                    <a:cubicBezTo>
                      <a:pt x="7597" y="3199"/>
                      <a:pt x="9197" y="1999"/>
                      <a:pt x="10796" y="1200"/>
                    </a:cubicBezTo>
                    <a:cubicBezTo>
                      <a:pt x="12396" y="400"/>
                      <a:pt x="14395" y="0"/>
                      <a:pt x="16394" y="0"/>
                    </a:cubicBezTo>
                    <a:cubicBezTo>
                      <a:pt x="20393" y="0"/>
                      <a:pt x="23592" y="1599"/>
                      <a:pt x="25591" y="4798"/>
                    </a:cubicBezTo>
                    <a:cubicBezTo>
                      <a:pt x="27591" y="7597"/>
                      <a:pt x="28790" y="11596"/>
                      <a:pt x="28790" y="17194"/>
                    </a:cubicBezTo>
                    <a:close/>
                    <a:moveTo>
                      <a:pt x="22792" y="17594"/>
                    </a:moveTo>
                    <a:cubicBezTo>
                      <a:pt x="22792" y="13595"/>
                      <a:pt x="21992" y="10396"/>
                      <a:pt x="20793" y="8397"/>
                    </a:cubicBezTo>
                    <a:cubicBezTo>
                      <a:pt x="19593" y="6398"/>
                      <a:pt x="17594" y="5198"/>
                      <a:pt x="14795" y="5198"/>
                    </a:cubicBezTo>
                    <a:cubicBezTo>
                      <a:pt x="13195" y="5198"/>
                      <a:pt x="11596" y="5598"/>
                      <a:pt x="9997" y="6398"/>
                    </a:cubicBezTo>
                    <a:cubicBezTo>
                      <a:pt x="8397" y="7197"/>
                      <a:pt x="6798" y="7997"/>
                      <a:pt x="5598" y="9197"/>
                    </a:cubicBezTo>
                    <a:lnTo>
                      <a:pt x="5598" y="28790"/>
                    </a:lnTo>
                    <a:cubicBezTo>
                      <a:pt x="7197" y="29590"/>
                      <a:pt x="8397" y="29990"/>
                      <a:pt x="9597" y="30389"/>
                    </a:cubicBezTo>
                    <a:cubicBezTo>
                      <a:pt x="10796" y="30789"/>
                      <a:pt x="11996" y="30789"/>
                      <a:pt x="13195" y="30789"/>
                    </a:cubicBezTo>
                    <a:cubicBezTo>
                      <a:pt x="16394" y="30789"/>
                      <a:pt x="18394" y="29590"/>
                      <a:pt x="20393" y="27590"/>
                    </a:cubicBezTo>
                    <a:cubicBezTo>
                      <a:pt x="21992" y="25191"/>
                      <a:pt x="22792" y="21992"/>
                      <a:pt x="22792" y="17594"/>
                    </a:cubicBezTo>
                    <a:close/>
                  </a:path>
                </a:pathLst>
              </a:custGeom>
              <a:solidFill>
                <a:srgbClr val="1D1D1B"/>
              </a:solidFill>
              <a:ln w="3996" cap="flat">
                <a:noFill/>
                <a:prstDash val="solid"/>
                <a:miter/>
              </a:ln>
            </p:spPr>
            <p:txBody>
              <a:bodyPr rtlCol="0" anchor="ctr"/>
              <a:lstStyle/>
              <a:p>
                <a:endParaRPr lang="fi-FI"/>
              </a:p>
            </p:txBody>
          </p:sp>
          <p:sp>
            <p:nvSpPr>
              <p:cNvPr id="221" name="Freeform: Shape 407">
                <a:extLst>
                  <a:ext uri="{FF2B5EF4-FFF2-40B4-BE49-F238E27FC236}">
                    <a16:creationId xmlns:a16="http://schemas.microsoft.com/office/drawing/2014/main" id="{89BAE7A9-586B-45CC-9EDE-AAE50A89F0E6}"/>
                  </a:ext>
                </a:extLst>
              </p:cNvPr>
              <p:cNvSpPr/>
              <p:nvPr/>
            </p:nvSpPr>
            <p:spPr>
              <a:xfrm>
                <a:off x="7244959" y="8450508"/>
                <a:ext cx="27190" cy="37187"/>
              </a:xfrm>
              <a:custGeom>
                <a:avLst/>
                <a:gdLst>
                  <a:gd name="connsiteX0" fmla="*/ 21592 w 27190"/>
                  <a:gd name="connsiteY0" fmla="*/ 32389 h 37187"/>
                  <a:gd name="connsiteX1" fmla="*/ 19593 w 27190"/>
                  <a:gd name="connsiteY1" fmla="*/ 33988 h 37187"/>
                  <a:gd name="connsiteX2" fmla="*/ 17194 w 27190"/>
                  <a:gd name="connsiteY2" fmla="*/ 35588 h 37187"/>
                  <a:gd name="connsiteX3" fmla="*/ 14395 w 27190"/>
                  <a:gd name="connsiteY3" fmla="*/ 36787 h 37187"/>
                  <a:gd name="connsiteX4" fmla="*/ 10396 w 27190"/>
                  <a:gd name="connsiteY4" fmla="*/ 37187 h 37187"/>
                  <a:gd name="connsiteX5" fmla="*/ 6398 w 27190"/>
                  <a:gd name="connsiteY5" fmla="*/ 36387 h 37187"/>
                  <a:gd name="connsiteX6" fmla="*/ 3199 w 27190"/>
                  <a:gd name="connsiteY6" fmla="*/ 33988 h 37187"/>
                  <a:gd name="connsiteX7" fmla="*/ 800 w 27190"/>
                  <a:gd name="connsiteY7" fmla="*/ 30389 h 37187"/>
                  <a:gd name="connsiteX8" fmla="*/ 0 w 27190"/>
                  <a:gd name="connsiteY8" fmla="*/ 25991 h 37187"/>
                  <a:gd name="connsiteX9" fmla="*/ 1599 w 27190"/>
                  <a:gd name="connsiteY9" fmla="*/ 19993 h 37187"/>
                  <a:gd name="connsiteX10" fmla="*/ 6398 w 27190"/>
                  <a:gd name="connsiteY10" fmla="*/ 15994 h 37187"/>
                  <a:gd name="connsiteX11" fmla="*/ 13195 w 27190"/>
                  <a:gd name="connsiteY11" fmla="*/ 13995 h 37187"/>
                  <a:gd name="connsiteX12" fmla="*/ 21592 w 27190"/>
                  <a:gd name="connsiteY12" fmla="*/ 13195 h 37187"/>
                  <a:gd name="connsiteX13" fmla="*/ 21592 w 27190"/>
                  <a:gd name="connsiteY13" fmla="*/ 11996 h 37187"/>
                  <a:gd name="connsiteX14" fmla="*/ 20793 w 27190"/>
                  <a:gd name="connsiteY14" fmla="*/ 8797 h 37187"/>
                  <a:gd name="connsiteX15" fmla="*/ 19193 w 27190"/>
                  <a:gd name="connsiteY15" fmla="*/ 6798 h 37187"/>
                  <a:gd name="connsiteX16" fmla="*/ 16394 w 27190"/>
                  <a:gd name="connsiteY16" fmla="*/ 5998 h 37187"/>
                  <a:gd name="connsiteX17" fmla="*/ 13195 w 27190"/>
                  <a:gd name="connsiteY17" fmla="*/ 5598 h 37187"/>
                  <a:gd name="connsiteX18" fmla="*/ 8397 w 27190"/>
                  <a:gd name="connsiteY18" fmla="*/ 5998 h 37187"/>
                  <a:gd name="connsiteX19" fmla="*/ 2799 w 27190"/>
                  <a:gd name="connsiteY19" fmla="*/ 7597 h 37187"/>
                  <a:gd name="connsiteX20" fmla="*/ 2399 w 27190"/>
                  <a:gd name="connsiteY20" fmla="*/ 7597 h 37187"/>
                  <a:gd name="connsiteX21" fmla="*/ 2399 w 27190"/>
                  <a:gd name="connsiteY21" fmla="*/ 1599 h 37187"/>
                  <a:gd name="connsiteX22" fmla="*/ 7197 w 27190"/>
                  <a:gd name="connsiteY22" fmla="*/ 400 h 37187"/>
                  <a:gd name="connsiteX23" fmla="*/ 13195 w 27190"/>
                  <a:gd name="connsiteY23" fmla="*/ 0 h 37187"/>
                  <a:gd name="connsiteX24" fmla="*/ 19193 w 27190"/>
                  <a:gd name="connsiteY24" fmla="*/ 400 h 37187"/>
                  <a:gd name="connsiteX25" fmla="*/ 23592 w 27190"/>
                  <a:gd name="connsiteY25" fmla="*/ 2399 h 37187"/>
                  <a:gd name="connsiteX26" fmla="*/ 26391 w 27190"/>
                  <a:gd name="connsiteY26" fmla="*/ 5998 h 37187"/>
                  <a:gd name="connsiteX27" fmla="*/ 27191 w 27190"/>
                  <a:gd name="connsiteY27" fmla="*/ 11596 h 37187"/>
                  <a:gd name="connsiteX28" fmla="*/ 27191 w 27190"/>
                  <a:gd name="connsiteY28" fmla="*/ 35188 h 37187"/>
                  <a:gd name="connsiteX29" fmla="*/ 21592 w 27190"/>
                  <a:gd name="connsiteY29" fmla="*/ 35188 h 37187"/>
                  <a:gd name="connsiteX30" fmla="*/ 21592 w 27190"/>
                  <a:gd name="connsiteY30" fmla="*/ 32389 h 37187"/>
                  <a:gd name="connsiteX31" fmla="*/ 21592 w 27190"/>
                  <a:gd name="connsiteY31" fmla="*/ 27590 h 37187"/>
                  <a:gd name="connsiteX32" fmla="*/ 21592 w 27190"/>
                  <a:gd name="connsiteY32" fmla="*/ 17994 h 37187"/>
                  <a:gd name="connsiteX33" fmla="*/ 16394 w 27190"/>
                  <a:gd name="connsiteY33" fmla="*/ 18394 h 37187"/>
                  <a:gd name="connsiteX34" fmla="*/ 11196 w 27190"/>
                  <a:gd name="connsiteY34" fmla="*/ 19193 h 37187"/>
                  <a:gd name="connsiteX35" fmla="*/ 7197 w 27190"/>
                  <a:gd name="connsiteY35" fmla="*/ 21193 h 37187"/>
                  <a:gd name="connsiteX36" fmla="*/ 5598 w 27190"/>
                  <a:gd name="connsiteY36" fmla="*/ 25191 h 37187"/>
                  <a:gd name="connsiteX37" fmla="*/ 7197 w 27190"/>
                  <a:gd name="connsiteY37" fmla="*/ 29590 h 37187"/>
                  <a:gd name="connsiteX38" fmla="*/ 11996 w 27190"/>
                  <a:gd name="connsiteY38" fmla="*/ 31189 h 37187"/>
                  <a:gd name="connsiteX39" fmla="*/ 16794 w 27190"/>
                  <a:gd name="connsiteY39" fmla="*/ 29990 h 37187"/>
                  <a:gd name="connsiteX40" fmla="*/ 21592 w 27190"/>
                  <a:gd name="connsiteY40" fmla="*/ 27590 h 371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27190" h="37187">
                    <a:moveTo>
                      <a:pt x="21592" y="32389"/>
                    </a:moveTo>
                    <a:cubicBezTo>
                      <a:pt x="21193" y="32789"/>
                      <a:pt x="20393" y="33189"/>
                      <a:pt x="19593" y="33988"/>
                    </a:cubicBezTo>
                    <a:cubicBezTo>
                      <a:pt x="18794" y="34788"/>
                      <a:pt x="17994" y="35188"/>
                      <a:pt x="17194" y="35588"/>
                    </a:cubicBezTo>
                    <a:cubicBezTo>
                      <a:pt x="15994" y="35988"/>
                      <a:pt x="15195" y="36387"/>
                      <a:pt x="14395" y="36787"/>
                    </a:cubicBezTo>
                    <a:cubicBezTo>
                      <a:pt x="13595" y="37187"/>
                      <a:pt x="11996" y="37187"/>
                      <a:pt x="10396" y="37187"/>
                    </a:cubicBezTo>
                    <a:cubicBezTo>
                      <a:pt x="8797" y="37187"/>
                      <a:pt x="7597" y="36787"/>
                      <a:pt x="6398" y="36387"/>
                    </a:cubicBezTo>
                    <a:cubicBezTo>
                      <a:pt x="5198" y="35988"/>
                      <a:pt x="3999" y="35188"/>
                      <a:pt x="3199" y="33988"/>
                    </a:cubicBezTo>
                    <a:cubicBezTo>
                      <a:pt x="2399" y="33189"/>
                      <a:pt x="1599" y="31989"/>
                      <a:pt x="800" y="30389"/>
                    </a:cubicBezTo>
                    <a:cubicBezTo>
                      <a:pt x="400" y="29190"/>
                      <a:pt x="0" y="27590"/>
                      <a:pt x="0" y="25991"/>
                    </a:cubicBezTo>
                    <a:cubicBezTo>
                      <a:pt x="0" y="23592"/>
                      <a:pt x="400" y="21593"/>
                      <a:pt x="1599" y="19993"/>
                    </a:cubicBezTo>
                    <a:cubicBezTo>
                      <a:pt x="2799" y="18394"/>
                      <a:pt x="4398" y="16794"/>
                      <a:pt x="6398" y="15994"/>
                    </a:cubicBezTo>
                    <a:cubicBezTo>
                      <a:pt x="8397" y="15195"/>
                      <a:pt x="10796" y="14395"/>
                      <a:pt x="13195" y="13995"/>
                    </a:cubicBezTo>
                    <a:cubicBezTo>
                      <a:pt x="15994" y="13595"/>
                      <a:pt x="18794" y="13595"/>
                      <a:pt x="21592" y="13195"/>
                    </a:cubicBezTo>
                    <a:lnTo>
                      <a:pt x="21592" y="11996"/>
                    </a:lnTo>
                    <a:cubicBezTo>
                      <a:pt x="21592" y="10796"/>
                      <a:pt x="21193" y="9597"/>
                      <a:pt x="20793" y="8797"/>
                    </a:cubicBezTo>
                    <a:cubicBezTo>
                      <a:pt x="20393" y="7997"/>
                      <a:pt x="19993" y="7198"/>
                      <a:pt x="19193" y="6798"/>
                    </a:cubicBezTo>
                    <a:cubicBezTo>
                      <a:pt x="18394" y="6398"/>
                      <a:pt x="17594" y="5998"/>
                      <a:pt x="16394" y="5998"/>
                    </a:cubicBezTo>
                    <a:cubicBezTo>
                      <a:pt x="15195" y="5998"/>
                      <a:pt x="14395" y="5598"/>
                      <a:pt x="13195" y="5598"/>
                    </a:cubicBezTo>
                    <a:cubicBezTo>
                      <a:pt x="11996" y="5598"/>
                      <a:pt x="10396" y="5998"/>
                      <a:pt x="8397" y="5998"/>
                    </a:cubicBezTo>
                    <a:cubicBezTo>
                      <a:pt x="6398" y="6398"/>
                      <a:pt x="4798" y="6798"/>
                      <a:pt x="2799" y="7597"/>
                    </a:cubicBezTo>
                    <a:lnTo>
                      <a:pt x="2399" y="7597"/>
                    </a:lnTo>
                    <a:lnTo>
                      <a:pt x="2399" y="1599"/>
                    </a:lnTo>
                    <a:cubicBezTo>
                      <a:pt x="3599" y="1200"/>
                      <a:pt x="5198" y="800"/>
                      <a:pt x="7197" y="400"/>
                    </a:cubicBezTo>
                    <a:cubicBezTo>
                      <a:pt x="9197" y="0"/>
                      <a:pt x="11196" y="0"/>
                      <a:pt x="13195" y="0"/>
                    </a:cubicBezTo>
                    <a:cubicBezTo>
                      <a:pt x="15594" y="0"/>
                      <a:pt x="17594" y="0"/>
                      <a:pt x="19193" y="400"/>
                    </a:cubicBezTo>
                    <a:cubicBezTo>
                      <a:pt x="20793" y="800"/>
                      <a:pt x="22392" y="1599"/>
                      <a:pt x="23592" y="2399"/>
                    </a:cubicBezTo>
                    <a:cubicBezTo>
                      <a:pt x="24791" y="3199"/>
                      <a:pt x="25591" y="4398"/>
                      <a:pt x="26391" y="5998"/>
                    </a:cubicBezTo>
                    <a:cubicBezTo>
                      <a:pt x="27191" y="7597"/>
                      <a:pt x="27191" y="9197"/>
                      <a:pt x="27191" y="11596"/>
                    </a:cubicBezTo>
                    <a:lnTo>
                      <a:pt x="27191" y="35188"/>
                    </a:lnTo>
                    <a:lnTo>
                      <a:pt x="21592" y="35188"/>
                    </a:lnTo>
                    <a:lnTo>
                      <a:pt x="21592" y="32389"/>
                    </a:lnTo>
                    <a:close/>
                    <a:moveTo>
                      <a:pt x="21592" y="27590"/>
                    </a:moveTo>
                    <a:lnTo>
                      <a:pt x="21592" y="17994"/>
                    </a:lnTo>
                    <a:cubicBezTo>
                      <a:pt x="20393" y="17994"/>
                      <a:pt x="18394" y="18394"/>
                      <a:pt x="16394" y="18394"/>
                    </a:cubicBezTo>
                    <a:cubicBezTo>
                      <a:pt x="14395" y="18794"/>
                      <a:pt x="12396" y="18794"/>
                      <a:pt x="11196" y="19193"/>
                    </a:cubicBezTo>
                    <a:cubicBezTo>
                      <a:pt x="9597" y="19593"/>
                      <a:pt x="8397" y="20393"/>
                      <a:pt x="7197" y="21193"/>
                    </a:cubicBezTo>
                    <a:cubicBezTo>
                      <a:pt x="5998" y="21992"/>
                      <a:pt x="5598" y="23592"/>
                      <a:pt x="5598" y="25191"/>
                    </a:cubicBezTo>
                    <a:cubicBezTo>
                      <a:pt x="5598" y="27191"/>
                      <a:pt x="5998" y="28790"/>
                      <a:pt x="7197" y="29590"/>
                    </a:cubicBezTo>
                    <a:cubicBezTo>
                      <a:pt x="8397" y="30789"/>
                      <a:pt x="9997" y="31189"/>
                      <a:pt x="11996" y="31189"/>
                    </a:cubicBezTo>
                    <a:cubicBezTo>
                      <a:pt x="13995" y="31189"/>
                      <a:pt x="15594" y="30789"/>
                      <a:pt x="16794" y="29990"/>
                    </a:cubicBezTo>
                    <a:cubicBezTo>
                      <a:pt x="18794" y="29590"/>
                      <a:pt x="19993" y="28790"/>
                      <a:pt x="21592" y="27590"/>
                    </a:cubicBezTo>
                    <a:close/>
                  </a:path>
                </a:pathLst>
              </a:custGeom>
              <a:solidFill>
                <a:srgbClr val="1D1D1B"/>
              </a:solidFill>
              <a:ln w="3996" cap="flat">
                <a:noFill/>
                <a:prstDash val="solid"/>
                <a:miter/>
              </a:ln>
            </p:spPr>
            <p:txBody>
              <a:bodyPr rtlCol="0" anchor="ctr"/>
              <a:lstStyle/>
              <a:p>
                <a:endParaRPr lang="fi-FI"/>
              </a:p>
            </p:txBody>
          </p:sp>
          <p:sp>
            <p:nvSpPr>
              <p:cNvPr id="222" name="Freeform: Shape 408">
                <a:extLst>
                  <a:ext uri="{FF2B5EF4-FFF2-40B4-BE49-F238E27FC236}">
                    <a16:creationId xmlns:a16="http://schemas.microsoft.com/office/drawing/2014/main" id="{946DF032-FE6E-484E-B23F-752B68B19072}"/>
                  </a:ext>
                </a:extLst>
              </p:cNvPr>
              <p:cNvSpPr/>
              <p:nvPr/>
            </p:nvSpPr>
            <p:spPr>
              <a:xfrm>
                <a:off x="7280146" y="8451307"/>
                <a:ext cx="27590" cy="35587"/>
              </a:xfrm>
              <a:custGeom>
                <a:avLst/>
                <a:gdLst>
                  <a:gd name="connsiteX0" fmla="*/ 27591 w 27590"/>
                  <a:gd name="connsiteY0" fmla="*/ 35188 h 35587"/>
                  <a:gd name="connsiteX1" fmla="*/ 21593 w 27590"/>
                  <a:gd name="connsiteY1" fmla="*/ 35188 h 35587"/>
                  <a:gd name="connsiteX2" fmla="*/ 21593 w 27590"/>
                  <a:gd name="connsiteY2" fmla="*/ 15595 h 35587"/>
                  <a:gd name="connsiteX3" fmla="*/ 21193 w 27590"/>
                  <a:gd name="connsiteY3" fmla="*/ 11196 h 35587"/>
                  <a:gd name="connsiteX4" fmla="*/ 20393 w 27590"/>
                  <a:gd name="connsiteY4" fmla="*/ 7997 h 35587"/>
                  <a:gd name="connsiteX5" fmla="*/ 18394 w 27590"/>
                  <a:gd name="connsiteY5" fmla="*/ 5998 h 35587"/>
                  <a:gd name="connsiteX6" fmla="*/ 14795 w 27590"/>
                  <a:gd name="connsiteY6" fmla="*/ 5198 h 35587"/>
                  <a:gd name="connsiteX7" fmla="*/ 10396 w 27590"/>
                  <a:gd name="connsiteY7" fmla="*/ 6398 h 35587"/>
                  <a:gd name="connsiteX8" fmla="*/ 5998 w 27590"/>
                  <a:gd name="connsiteY8" fmla="*/ 9597 h 35587"/>
                  <a:gd name="connsiteX9" fmla="*/ 5998 w 27590"/>
                  <a:gd name="connsiteY9" fmla="*/ 35588 h 35587"/>
                  <a:gd name="connsiteX10" fmla="*/ 0 w 27590"/>
                  <a:gd name="connsiteY10" fmla="*/ 35588 h 35587"/>
                  <a:gd name="connsiteX11" fmla="*/ 0 w 27590"/>
                  <a:gd name="connsiteY11" fmla="*/ 800 h 35587"/>
                  <a:gd name="connsiteX12" fmla="*/ 5998 w 27590"/>
                  <a:gd name="connsiteY12" fmla="*/ 800 h 35587"/>
                  <a:gd name="connsiteX13" fmla="*/ 5998 w 27590"/>
                  <a:gd name="connsiteY13" fmla="*/ 4798 h 35587"/>
                  <a:gd name="connsiteX14" fmla="*/ 11196 w 27590"/>
                  <a:gd name="connsiteY14" fmla="*/ 1200 h 35587"/>
                  <a:gd name="connsiteX15" fmla="*/ 16394 w 27590"/>
                  <a:gd name="connsiteY15" fmla="*/ 0 h 35587"/>
                  <a:gd name="connsiteX16" fmla="*/ 24391 w 27590"/>
                  <a:gd name="connsiteY16" fmla="*/ 3199 h 35587"/>
                  <a:gd name="connsiteX17" fmla="*/ 27191 w 27590"/>
                  <a:gd name="connsiteY17" fmla="*/ 12796 h 35587"/>
                  <a:gd name="connsiteX18" fmla="*/ 27191 w 27590"/>
                  <a:gd name="connsiteY18" fmla="*/ 35188 h 355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7590" h="35587">
                    <a:moveTo>
                      <a:pt x="27591" y="35188"/>
                    </a:moveTo>
                    <a:lnTo>
                      <a:pt x="21593" y="35188"/>
                    </a:lnTo>
                    <a:lnTo>
                      <a:pt x="21593" y="15595"/>
                    </a:lnTo>
                    <a:cubicBezTo>
                      <a:pt x="21593" y="13995"/>
                      <a:pt x="21593" y="12396"/>
                      <a:pt x="21193" y="11196"/>
                    </a:cubicBezTo>
                    <a:cubicBezTo>
                      <a:pt x="21193" y="9997"/>
                      <a:pt x="20793" y="8797"/>
                      <a:pt x="20393" y="7997"/>
                    </a:cubicBezTo>
                    <a:cubicBezTo>
                      <a:pt x="19993" y="7197"/>
                      <a:pt x="19193" y="6398"/>
                      <a:pt x="18394" y="5998"/>
                    </a:cubicBezTo>
                    <a:cubicBezTo>
                      <a:pt x="17594" y="5598"/>
                      <a:pt x="16394" y="5198"/>
                      <a:pt x="14795" y="5198"/>
                    </a:cubicBezTo>
                    <a:cubicBezTo>
                      <a:pt x="13195" y="5198"/>
                      <a:pt x="11996" y="5598"/>
                      <a:pt x="10396" y="6398"/>
                    </a:cubicBezTo>
                    <a:cubicBezTo>
                      <a:pt x="8797" y="7197"/>
                      <a:pt x="7197" y="7997"/>
                      <a:pt x="5998" y="9597"/>
                    </a:cubicBezTo>
                    <a:lnTo>
                      <a:pt x="5998" y="35588"/>
                    </a:lnTo>
                    <a:lnTo>
                      <a:pt x="0" y="35588"/>
                    </a:lnTo>
                    <a:lnTo>
                      <a:pt x="0" y="800"/>
                    </a:lnTo>
                    <a:lnTo>
                      <a:pt x="5998" y="800"/>
                    </a:lnTo>
                    <a:lnTo>
                      <a:pt x="5998" y="4798"/>
                    </a:lnTo>
                    <a:cubicBezTo>
                      <a:pt x="7597" y="3199"/>
                      <a:pt x="9597" y="1999"/>
                      <a:pt x="11196" y="1200"/>
                    </a:cubicBezTo>
                    <a:cubicBezTo>
                      <a:pt x="12796" y="400"/>
                      <a:pt x="14795" y="0"/>
                      <a:pt x="16394" y="0"/>
                    </a:cubicBezTo>
                    <a:cubicBezTo>
                      <a:pt x="19993" y="0"/>
                      <a:pt x="22392" y="1200"/>
                      <a:pt x="24391" y="3199"/>
                    </a:cubicBezTo>
                    <a:cubicBezTo>
                      <a:pt x="26391" y="5598"/>
                      <a:pt x="27191" y="8797"/>
                      <a:pt x="27191" y="12796"/>
                    </a:cubicBezTo>
                    <a:lnTo>
                      <a:pt x="27191" y="35188"/>
                    </a:lnTo>
                    <a:close/>
                  </a:path>
                </a:pathLst>
              </a:custGeom>
              <a:solidFill>
                <a:srgbClr val="1D1D1B"/>
              </a:solidFill>
              <a:ln w="3996" cap="flat">
                <a:noFill/>
                <a:prstDash val="solid"/>
                <a:miter/>
              </a:ln>
            </p:spPr>
            <p:txBody>
              <a:bodyPr rtlCol="0" anchor="ctr"/>
              <a:lstStyle/>
              <a:p>
                <a:endParaRPr lang="fi-FI"/>
              </a:p>
            </p:txBody>
          </p:sp>
          <p:sp>
            <p:nvSpPr>
              <p:cNvPr id="223" name="Freeform: Shape 409">
                <a:extLst>
                  <a:ext uri="{FF2B5EF4-FFF2-40B4-BE49-F238E27FC236}">
                    <a16:creationId xmlns:a16="http://schemas.microsoft.com/office/drawing/2014/main" id="{9E255092-AB40-4CFC-B036-00E388BC797F}"/>
                  </a:ext>
                </a:extLst>
              </p:cNvPr>
              <p:cNvSpPr/>
              <p:nvPr/>
            </p:nvSpPr>
            <p:spPr>
              <a:xfrm>
                <a:off x="7334928" y="8452107"/>
                <a:ext cx="27590" cy="35187"/>
              </a:xfrm>
              <a:custGeom>
                <a:avLst/>
                <a:gdLst>
                  <a:gd name="connsiteX0" fmla="*/ 27590 w 27590"/>
                  <a:gd name="connsiteY0" fmla="*/ 34388 h 35187"/>
                  <a:gd name="connsiteX1" fmla="*/ 21592 w 27590"/>
                  <a:gd name="connsiteY1" fmla="*/ 34388 h 35187"/>
                  <a:gd name="connsiteX2" fmla="*/ 21592 w 27590"/>
                  <a:gd name="connsiteY2" fmla="*/ 30389 h 35187"/>
                  <a:gd name="connsiteX3" fmla="*/ 16394 w 27590"/>
                  <a:gd name="connsiteY3" fmla="*/ 33988 h 35187"/>
                  <a:gd name="connsiteX4" fmla="*/ 11196 w 27590"/>
                  <a:gd name="connsiteY4" fmla="*/ 35188 h 35187"/>
                  <a:gd name="connsiteX5" fmla="*/ 6798 w 27590"/>
                  <a:gd name="connsiteY5" fmla="*/ 34388 h 35187"/>
                  <a:gd name="connsiteX6" fmla="*/ 3199 w 27590"/>
                  <a:gd name="connsiteY6" fmla="*/ 31989 h 35187"/>
                  <a:gd name="connsiteX7" fmla="*/ 800 w 27590"/>
                  <a:gd name="connsiteY7" fmla="*/ 27990 h 35187"/>
                  <a:gd name="connsiteX8" fmla="*/ 0 w 27590"/>
                  <a:gd name="connsiteY8" fmla="*/ 21992 h 35187"/>
                  <a:gd name="connsiteX9" fmla="*/ 0 w 27590"/>
                  <a:gd name="connsiteY9" fmla="*/ 0 h 35187"/>
                  <a:gd name="connsiteX10" fmla="*/ 5998 w 27590"/>
                  <a:gd name="connsiteY10" fmla="*/ 0 h 35187"/>
                  <a:gd name="connsiteX11" fmla="*/ 5998 w 27590"/>
                  <a:gd name="connsiteY11" fmla="*/ 19593 h 35187"/>
                  <a:gd name="connsiteX12" fmla="*/ 6398 w 27590"/>
                  <a:gd name="connsiteY12" fmla="*/ 23992 h 35187"/>
                  <a:gd name="connsiteX13" fmla="*/ 7197 w 27590"/>
                  <a:gd name="connsiteY13" fmla="*/ 27191 h 35187"/>
                  <a:gd name="connsiteX14" fmla="*/ 9197 w 27590"/>
                  <a:gd name="connsiteY14" fmla="*/ 29190 h 35187"/>
                  <a:gd name="connsiteX15" fmla="*/ 12796 w 27590"/>
                  <a:gd name="connsiteY15" fmla="*/ 29990 h 35187"/>
                  <a:gd name="connsiteX16" fmla="*/ 17194 w 27590"/>
                  <a:gd name="connsiteY16" fmla="*/ 28790 h 35187"/>
                  <a:gd name="connsiteX17" fmla="*/ 21592 w 27590"/>
                  <a:gd name="connsiteY17" fmla="*/ 25991 h 35187"/>
                  <a:gd name="connsiteX18" fmla="*/ 21592 w 27590"/>
                  <a:gd name="connsiteY18" fmla="*/ 0 h 35187"/>
                  <a:gd name="connsiteX19" fmla="*/ 27590 w 27590"/>
                  <a:gd name="connsiteY19" fmla="*/ 0 h 35187"/>
                  <a:gd name="connsiteX20" fmla="*/ 27590 w 27590"/>
                  <a:gd name="connsiteY20" fmla="*/ 34388 h 351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7590" h="35187">
                    <a:moveTo>
                      <a:pt x="27590" y="34388"/>
                    </a:moveTo>
                    <a:lnTo>
                      <a:pt x="21592" y="34388"/>
                    </a:lnTo>
                    <a:lnTo>
                      <a:pt x="21592" y="30389"/>
                    </a:lnTo>
                    <a:cubicBezTo>
                      <a:pt x="19993" y="31989"/>
                      <a:pt x="17994" y="33189"/>
                      <a:pt x="16394" y="33988"/>
                    </a:cubicBezTo>
                    <a:cubicBezTo>
                      <a:pt x="14795" y="34788"/>
                      <a:pt x="12796" y="35188"/>
                      <a:pt x="11196" y="35188"/>
                    </a:cubicBezTo>
                    <a:cubicBezTo>
                      <a:pt x="9597" y="35188"/>
                      <a:pt x="8397" y="34788"/>
                      <a:pt x="6798" y="34388"/>
                    </a:cubicBezTo>
                    <a:cubicBezTo>
                      <a:pt x="5598" y="33988"/>
                      <a:pt x="4398" y="33189"/>
                      <a:pt x="3199" y="31989"/>
                    </a:cubicBezTo>
                    <a:cubicBezTo>
                      <a:pt x="2399" y="30789"/>
                      <a:pt x="1599" y="29590"/>
                      <a:pt x="800" y="27990"/>
                    </a:cubicBezTo>
                    <a:cubicBezTo>
                      <a:pt x="400" y="26391"/>
                      <a:pt x="0" y="24392"/>
                      <a:pt x="0" y="21992"/>
                    </a:cubicBezTo>
                    <a:lnTo>
                      <a:pt x="0" y="0"/>
                    </a:lnTo>
                    <a:lnTo>
                      <a:pt x="5998" y="0"/>
                    </a:lnTo>
                    <a:lnTo>
                      <a:pt x="5998" y="19593"/>
                    </a:lnTo>
                    <a:cubicBezTo>
                      <a:pt x="5998" y="21593"/>
                      <a:pt x="5998" y="22792"/>
                      <a:pt x="6398" y="23992"/>
                    </a:cubicBezTo>
                    <a:cubicBezTo>
                      <a:pt x="6398" y="25191"/>
                      <a:pt x="6798" y="26391"/>
                      <a:pt x="7197" y="27191"/>
                    </a:cubicBezTo>
                    <a:cubicBezTo>
                      <a:pt x="7597" y="27990"/>
                      <a:pt x="8397" y="28790"/>
                      <a:pt x="9197" y="29190"/>
                    </a:cubicBezTo>
                    <a:cubicBezTo>
                      <a:pt x="9997" y="29590"/>
                      <a:pt x="11196" y="29990"/>
                      <a:pt x="12796" y="29990"/>
                    </a:cubicBezTo>
                    <a:cubicBezTo>
                      <a:pt x="14395" y="29990"/>
                      <a:pt x="15594" y="29590"/>
                      <a:pt x="17194" y="28790"/>
                    </a:cubicBezTo>
                    <a:cubicBezTo>
                      <a:pt x="18794" y="27990"/>
                      <a:pt x="20393" y="27191"/>
                      <a:pt x="21592" y="25991"/>
                    </a:cubicBezTo>
                    <a:lnTo>
                      <a:pt x="21592" y="0"/>
                    </a:lnTo>
                    <a:lnTo>
                      <a:pt x="27590" y="0"/>
                    </a:lnTo>
                    <a:lnTo>
                      <a:pt x="27590" y="34388"/>
                    </a:lnTo>
                    <a:close/>
                  </a:path>
                </a:pathLst>
              </a:custGeom>
              <a:solidFill>
                <a:srgbClr val="1D1D1B"/>
              </a:solidFill>
              <a:ln w="3996" cap="flat">
                <a:noFill/>
                <a:prstDash val="solid"/>
                <a:miter/>
              </a:ln>
            </p:spPr>
            <p:txBody>
              <a:bodyPr rtlCol="0" anchor="ctr"/>
              <a:lstStyle/>
              <a:p>
                <a:endParaRPr lang="fi-FI"/>
              </a:p>
            </p:txBody>
          </p:sp>
          <p:sp>
            <p:nvSpPr>
              <p:cNvPr id="224" name="Freeform: Shape 410">
                <a:extLst>
                  <a:ext uri="{FF2B5EF4-FFF2-40B4-BE49-F238E27FC236}">
                    <a16:creationId xmlns:a16="http://schemas.microsoft.com/office/drawing/2014/main" id="{0D88D5EA-9518-4029-9D3B-2CEA96140510}"/>
                  </a:ext>
                </a:extLst>
              </p:cNvPr>
              <p:cNvSpPr/>
              <p:nvPr/>
            </p:nvSpPr>
            <p:spPr>
              <a:xfrm>
                <a:off x="7370515" y="8451307"/>
                <a:ext cx="27590" cy="35587"/>
              </a:xfrm>
              <a:custGeom>
                <a:avLst/>
                <a:gdLst>
                  <a:gd name="connsiteX0" fmla="*/ 27591 w 27590"/>
                  <a:gd name="connsiteY0" fmla="*/ 35188 h 35587"/>
                  <a:gd name="connsiteX1" fmla="*/ 21593 w 27590"/>
                  <a:gd name="connsiteY1" fmla="*/ 35188 h 35587"/>
                  <a:gd name="connsiteX2" fmla="*/ 21593 w 27590"/>
                  <a:gd name="connsiteY2" fmla="*/ 15595 h 35587"/>
                  <a:gd name="connsiteX3" fmla="*/ 21193 w 27590"/>
                  <a:gd name="connsiteY3" fmla="*/ 11196 h 35587"/>
                  <a:gd name="connsiteX4" fmla="*/ 20393 w 27590"/>
                  <a:gd name="connsiteY4" fmla="*/ 7997 h 35587"/>
                  <a:gd name="connsiteX5" fmla="*/ 18394 w 27590"/>
                  <a:gd name="connsiteY5" fmla="*/ 5998 h 35587"/>
                  <a:gd name="connsiteX6" fmla="*/ 14795 w 27590"/>
                  <a:gd name="connsiteY6" fmla="*/ 5198 h 35587"/>
                  <a:gd name="connsiteX7" fmla="*/ 10397 w 27590"/>
                  <a:gd name="connsiteY7" fmla="*/ 6398 h 35587"/>
                  <a:gd name="connsiteX8" fmla="*/ 5998 w 27590"/>
                  <a:gd name="connsiteY8" fmla="*/ 9597 h 35587"/>
                  <a:gd name="connsiteX9" fmla="*/ 5998 w 27590"/>
                  <a:gd name="connsiteY9" fmla="*/ 35588 h 35587"/>
                  <a:gd name="connsiteX10" fmla="*/ 0 w 27590"/>
                  <a:gd name="connsiteY10" fmla="*/ 35588 h 35587"/>
                  <a:gd name="connsiteX11" fmla="*/ 0 w 27590"/>
                  <a:gd name="connsiteY11" fmla="*/ 800 h 35587"/>
                  <a:gd name="connsiteX12" fmla="*/ 5998 w 27590"/>
                  <a:gd name="connsiteY12" fmla="*/ 800 h 35587"/>
                  <a:gd name="connsiteX13" fmla="*/ 5998 w 27590"/>
                  <a:gd name="connsiteY13" fmla="*/ 4798 h 35587"/>
                  <a:gd name="connsiteX14" fmla="*/ 11196 w 27590"/>
                  <a:gd name="connsiteY14" fmla="*/ 1200 h 35587"/>
                  <a:gd name="connsiteX15" fmla="*/ 16394 w 27590"/>
                  <a:gd name="connsiteY15" fmla="*/ 0 h 35587"/>
                  <a:gd name="connsiteX16" fmla="*/ 24392 w 27590"/>
                  <a:gd name="connsiteY16" fmla="*/ 3199 h 35587"/>
                  <a:gd name="connsiteX17" fmla="*/ 27191 w 27590"/>
                  <a:gd name="connsiteY17" fmla="*/ 12796 h 35587"/>
                  <a:gd name="connsiteX18" fmla="*/ 27191 w 27590"/>
                  <a:gd name="connsiteY18" fmla="*/ 35188 h 355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7590" h="35587">
                    <a:moveTo>
                      <a:pt x="27591" y="35188"/>
                    </a:moveTo>
                    <a:lnTo>
                      <a:pt x="21593" y="35188"/>
                    </a:lnTo>
                    <a:lnTo>
                      <a:pt x="21593" y="15595"/>
                    </a:lnTo>
                    <a:cubicBezTo>
                      <a:pt x="21593" y="13995"/>
                      <a:pt x="21593" y="12396"/>
                      <a:pt x="21193" y="11196"/>
                    </a:cubicBezTo>
                    <a:cubicBezTo>
                      <a:pt x="21193" y="9997"/>
                      <a:pt x="20793" y="8797"/>
                      <a:pt x="20393" y="7997"/>
                    </a:cubicBezTo>
                    <a:cubicBezTo>
                      <a:pt x="19993" y="7197"/>
                      <a:pt x="19194" y="6398"/>
                      <a:pt x="18394" y="5998"/>
                    </a:cubicBezTo>
                    <a:cubicBezTo>
                      <a:pt x="17594" y="5598"/>
                      <a:pt x="16394" y="5198"/>
                      <a:pt x="14795" y="5198"/>
                    </a:cubicBezTo>
                    <a:cubicBezTo>
                      <a:pt x="13196" y="5198"/>
                      <a:pt x="11996" y="5598"/>
                      <a:pt x="10397" y="6398"/>
                    </a:cubicBezTo>
                    <a:cubicBezTo>
                      <a:pt x="8797" y="7197"/>
                      <a:pt x="7198" y="7997"/>
                      <a:pt x="5998" y="9597"/>
                    </a:cubicBezTo>
                    <a:lnTo>
                      <a:pt x="5998" y="35588"/>
                    </a:lnTo>
                    <a:lnTo>
                      <a:pt x="0" y="35588"/>
                    </a:lnTo>
                    <a:lnTo>
                      <a:pt x="0" y="800"/>
                    </a:lnTo>
                    <a:lnTo>
                      <a:pt x="5998" y="800"/>
                    </a:lnTo>
                    <a:lnTo>
                      <a:pt x="5998" y="4798"/>
                    </a:lnTo>
                    <a:cubicBezTo>
                      <a:pt x="7597" y="3199"/>
                      <a:pt x="9597" y="1999"/>
                      <a:pt x="11196" y="1200"/>
                    </a:cubicBezTo>
                    <a:cubicBezTo>
                      <a:pt x="12796" y="400"/>
                      <a:pt x="14795" y="0"/>
                      <a:pt x="16394" y="0"/>
                    </a:cubicBezTo>
                    <a:cubicBezTo>
                      <a:pt x="19993" y="0"/>
                      <a:pt x="22392" y="1200"/>
                      <a:pt x="24392" y="3199"/>
                    </a:cubicBezTo>
                    <a:cubicBezTo>
                      <a:pt x="26391" y="5598"/>
                      <a:pt x="27191" y="8797"/>
                      <a:pt x="27191" y="12796"/>
                    </a:cubicBezTo>
                    <a:lnTo>
                      <a:pt x="27191" y="35188"/>
                    </a:lnTo>
                    <a:close/>
                  </a:path>
                </a:pathLst>
              </a:custGeom>
              <a:solidFill>
                <a:srgbClr val="1D1D1B"/>
              </a:solidFill>
              <a:ln w="3996" cap="flat">
                <a:noFill/>
                <a:prstDash val="solid"/>
                <a:miter/>
              </a:ln>
            </p:spPr>
            <p:txBody>
              <a:bodyPr rtlCol="0" anchor="ctr"/>
              <a:lstStyle/>
              <a:p>
                <a:endParaRPr lang="fi-FI"/>
              </a:p>
            </p:txBody>
          </p:sp>
          <p:sp>
            <p:nvSpPr>
              <p:cNvPr id="225" name="Freeform: Shape 411">
                <a:extLst>
                  <a:ext uri="{FF2B5EF4-FFF2-40B4-BE49-F238E27FC236}">
                    <a16:creationId xmlns:a16="http://schemas.microsoft.com/office/drawing/2014/main" id="{9034D5A8-A8AE-4F06-8BDA-2BD3E1173317}"/>
                  </a:ext>
                </a:extLst>
              </p:cNvPr>
              <p:cNvSpPr/>
              <p:nvPr/>
            </p:nvSpPr>
            <p:spPr>
              <a:xfrm>
                <a:off x="7406103" y="8440111"/>
                <a:ext cx="6797" cy="46383"/>
              </a:xfrm>
              <a:custGeom>
                <a:avLst/>
                <a:gdLst>
                  <a:gd name="connsiteX0" fmla="*/ 6398 w 6797"/>
                  <a:gd name="connsiteY0" fmla="*/ 5998 h 46383"/>
                  <a:gd name="connsiteX1" fmla="*/ 0 w 6797"/>
                  <a:gd name="connsiteY1" fmla="*/ 5998 h 46383"/>
                  <a:gd name="connsiteX2" fmla="*/ 0 w 6797"/>
                  <a:gd name="connsiteY2" fmla="*/ 0 h 46383"/>
                  <a:gd name="connsiteX3" fmla="*/ 6798 w 6797"/>
                  <a:gd name="connsiteY3" fmla="*/ 0 h 46383"/>
                  <a:gd name="connsiteX4" fmla="*/ 6798 w 6797"/>
                  <a:gd name="connsiteY4" fmla="*/ 5998 h 46383"/>
                  <a:gd name="connsiteX5" fmla="*/ 5998 w 6797"/>
                  <a:gd name="connsiteY5" fmla="*/ 46384 h 46383"/>
                  <a:gd name="connsiteX6" fmla="*/ 0 w 6797"/>
                  <a:gd name="connsiteY6" fmla="*/ 46384 h 46383"/>
                  <a:gd name="connsiteX7" fmla="*/ 0 w 6797"/>
                  <a:gd name="connsiteY7" fmla="*/ 11996 h 46383"/>
                  <a:gd name="connsiteX8" fmla="*/ 5998 w 6797"/>
                  <a:gd name="connsiteY8" fmla="*/ 11996 h 46383"/>
                  <a:gd name="connsiteX9" fmla="*/ 5998 w 6797"/>
                  <a:gd name="connsiteY9" fmla="*/ 46384 h 46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797" h="46383">
                    <a:moveTo>
                      <a:pt x="6398" y="5998"/>
                    </a:moveTo>
                    <a:lnTo>
                      <a:pt x="0" y="5998"/>
                    </a:lnTo>
                    <a:lnTo>
                      <a:pt x="0" y="0"/>
                    </a:lnTo>
                    <a:lnTo>
                      <a:pt x="6798" y="0"/>
                    </a:lnTo>
                    <a:lnTo>
                      <a:pt x="6798" y="5998"/>
                    </a:lnTo>
                    <a:close/>
                    <a:moveTo>
                      <a:pt x="5998" y="46384"/>
                    </a:moveTo>
                    <a:lnTo>
                      <a:pt x="0" y="46384"/>
                    </a:lnTo>
                    <a:lnTo>
                      <a:pt x="0" y="11996"/>
                    </a:lnTo>
                    <a:lnTo>
                      <a:pt x="5998" y="11996"/>
                    </a:lnTo>
                    <a:lnTo>
                      <a:pt x="5998" y="46384"/>
                    </a:lnTo>
                    <a:close/>
                  </a:path>
                </a:pathLst>
              </a:custGeom>
              <a:solidFill>
                <a:srgbClr val="1D1D1B"/>
              </a:solidFill>
              <a:ln w="3996" cap="flat">
                <a:noFill/>
                <a:prstDash val="solid"/>
                <a:miter/>
              </a:ln>
            </p:spPr>
            <p:txBody>
              <a:bodyPr rtlCol="0" anchor="ctr"/>
              <a:lstStyle/>
              <a:p>
                <a:endParaRPr lang="fi-FI"/>
              </a:p>
            </p:txBody>
          </p:sp>
          <p:sp>
            <p:nvSpPr>
              <p:cNvPr id="226" name="Freeform: Shape 412">
                <a:extLst>
                  <a:ext uri="{FF2B5EF4-FFF2-40B4-BE49-F238E27FC236}">
                    <a16:creationId xmlns:a16="http://schemas.microsoft.com/office/drawing/2014/main" id="{881DF743-AB25-4699-8272-C34CF29D2116}"/>
                  </a:ext>
                </a:extLst>
              </p:cNvPr>
              <p:cNvSpPr/>
              <p:nvPr/>
            </p:nvSpPr>
            <p:spPr>
              <a:xfrm>
                <a:off x="7418499" y="8451307"/>
                <a:ext cx="30789" cy="36387"/>
              </a:xfrm>
              <a:custGeom>
                <a:avLst/>
                <a:gdLst>
                  <a:gd name="connsiteX0" fmla="*/ 30789 w 30789"/>
                  <a:gd name="connsiteY0" fmla="*/ 17994 h 36387"/>
                  <a:gd name="connsiteX1" fmla="*/ 26391 w 30789"/>
                  <a:gd name="connsiteY1" fmla="*/ 31589 h 36387"/>
                  <a:gd name="connsiteX2" fmla="*/ 15195 w 30789"/>
                  <a:gd name="connsiteY2" fmla="*/ 36387 h 36387"/>
                  <a:gd name="connsiteX3" fmla="*/ 3999 w 30789"/>
                  <a:gd name="connsiteY3" fmla="*/ 31589 h 36387"/>
                  <a:gd name="connsiteX4" fmla="*/ 0 w 30789"/>
                  <a:gd name="connsiteY4" fmla="*/ 18394 h 36387"/>
                  <a:gd name="connsiteX5" fmla="*/ 4399 w 30789"/>
                  <a:gd name="connsiteY5" fmla="*/ 4798 h 36387"/>
                  <a:gd name="connsiteX6" fmla="*/ 15595 w 30789"/>
                  <a:gd name="connsiteY6" fmla="*/ 0 h 36387"/>
                  <a:gd name="connsiteX7" fmla="*/ 26791 w 30789"/>
                  <a:gd name="connsiteY7" fmla="*/ 4798 h 36387"/>
                  <a:gd name="connsiteX8" fmla="*/ 30789 w 30789"/>
                  <a:gd name="connsiteY8" fmla="*/ 17994 h 36387"/>
                  <a:gd name="connsiteX9" fmla="*/ 24791 w 30789"/>
                  <a:gd name="connsiteY9" fmla="*/ 17994 h 36387"/>
                  <a:gd name="connsiteX10" fmla="*/ 22392 w 30789"/>
                  <a:gd name="connsiteY10" fmla="*/ 7997 h 36387"/>
                  <a:gd name="connsiteX11" fmla="*/ 15595 w 30789"/>
                  <a:gd name="connsiteY11" fmla="*/ 4798 h 36387"/>
                  <a:gd name="connsiteX12" fmla="*/ 8397 w 30789"/>
                  <a:gd name="connsiteY12" fmla="*/ 7997 h 36387"/>
                  <a:gd name="connsiteX13" fmla="*/ 5998 w 30789"/>
                  <a:gd name="connsiteY13" fmla="*/ 17994 h 36387"/>
                  <a:gd name="connsiteX14" fmla="*/ 8397 w 30789"/>
                  <a:gd name="connsiteY14" fmla="*/ 27990 h 36387"/>
                  <a:gd name="connsiteX15" fmla="*/ 15595 w 30789"/>
                  <a:gd name="connsiteY15" fmla="*/ 31189 h 36387"/>
                  <a:gd name="connsiteX16" fmla="*/ 22392 w 30789"/>
                  <a:gd name="connsiteY16" fmla="*/ 27990 h 36387"/>
                  <a:gd name="connsiteX17" fmla="*/ 24791 w 30789"/>
                  <a:gd name="connsiteY17" fmla="*/ 17994 h 36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0789" h="36387">
                    <a:moveTo>
                      <a:pt x="30789" y="17994"/>
                    </a:moveTo>
                    <a:cubicBezTo>
                      <a:pt x="30789" y="23992"/>
                      <a:pt x="29190" y="28390"/>
                      <a:pt x="26391" y="31589"/>
                    </a:cubicBezTo>
                    <a:cubicBezTo>
                      <a:pt x="23592" y="34788"/>
                      <a:pt x="19993" y="36387"/>
                      <a:pt x="15195" y="36387"/>
                    </a:cubicBezTo>
                    <a:cubicBezTo>
                      <a:pt x="10397" y="36387"/>
                      <a:pt x="6798" y="34788"/>
                      <a:pt x="3999" y="31589"/>
                    </a:cubicBezTo>
                    <a:cubicBezTo>
                      <a:pt x="1200" y="28390"/>
                      <a:pt x="0" y="23992"/>
                      <a:pt x="0" y="18394"/>
                    </a:cubicBezTo>
                    <a:cubicBezTo>
                      <a:pt x="0" y="12796"/>
                      <a:pt x="1600" y="7997"/>
                      <a:pt x="4399" y="4798"/>
                    </a:cubicBezTo>
                    <a:cubicBezTo>
                      <a:pt x="7198" y="1599"/>
                      <a:pt x="10796" y="0"/>
                      <a:pt x="15595" y="0"/>
                    </a:cubicBezTo>
                    <a:cubicBezTo>
                      <a:pt x="20393" y="0"/>
                      <a:pt x="23992" y="1599"/>
                      <a:pt x="26791" y="4798"/>
                    </a:cubicBezTo>
                    <a:cubicBezTo>
                      <a:pt x="29190" y="7597"/>
                      <a:pt x="30789" y="11996"/>
                      <a:pt x="30789" y="17994"/>
                    </a:cubicBezTo>
                    <a:close/>
                    <a:moveTo>
                      <a:pt x="24791" y="17994"/>
                    </a:moveTo>
                    <a:cubicBezTo>
                      <a:pt x="24791" y="13595"/>
                      <a:pt x="23992" y="9997"/>
                      <a:pt x="22392" y="7997"/>
                    </a:cubicBezTo>
                    <a:cubicBezTo>
                      <a:pt x="20793" y="5998"/>
                      <a:pt x="18394" y="4798"/>
                      <a:pt x="15595" y="4798"/>
                    </a:cubicBezTo>
                    <a:cubicBezTo>
                      <a:pt x="12396" y="4798"/>
                      <a:pt x="10397" y="5998"/>
                      <a:pt x="8397" y="7997"/>
                    </a:cubicBezTo>
                    <a:cubicBezTo>
                      <a:pt x="6798" y="9997"/>
                      <a:pt x="5998" y="13595"/>
                      <a:pt x="5998" y="17994"/>
                    </a:cubicBezTo>
                    <a:cubicBezTo>
                      <a:pt x="5998" y="22392"/>
                      <a:pt x="6798" y="25591"/>
                      <a:pt x="8397" y="27990"/>
                    </a:cubicBezTo>
                    <a:cubicBezTo>
                      <a:pt x="9997" y="30389"/>
                      <a:pt x="12396" y="31189"/>
                      <a:pt x="15595" y="31189"/>
                    </a:cubicBezTo>
                    <a:cubicBezTo>
                      <a:pt x="18394" y="31189"/>
                      <a:pt x="20793" y="29990"/>
                      <a:pt x="22392" y="27990"/>
                    </a:cubicBezTo>
                    <a:cubicBezTo>
                      <a:pt x="23992" y="25591"/>
                      <a:pt x="24791" y="22392"/>
                      <a:pt x="24791" y="17994"/>
                    </a:cubicBezTo>
                    <a:close/>
                  </a:path>
                </a:pathLst>
              </a:custGeom>
              <a:solidFill>
                <a:srgbClr val="1D1D1B"/>
              </a:solidFill>
              <a:ln w="3996" cap="flat">
                <a:noFill/>
                <a:prstDash val="solid"/>
                <a:miter/>
              </a:ln>
            </p:spPr>
            <p:txBody>
              <a:bodyPr rtlCol="0" anchor="ctr"/>
              <a:lstStyle/>
              <a:p>
                <a:endParaRPr lang="fi-FI"/>
              </a:p>
            </p:txBody>
          </p:sp>
          <p:sp>
            <p:nvSpPr>
              <p:cNvPr id="227" name="Freeform: Shape 413">
                <a:extLst>
                  <a:ext uri="{FF2B5EF4-FFF2-40B4-BE49-F238E27FC236}">
                    <a16:creationId xmlns:a16="http://schemas.microsoft.com/office/drawing/2014/main" id="{DEF1A2B2-9E39-438D-BD00-86CBFC6B6916}"/>
                  </a:ext>
                </a:extLst>
              </p:cNvPr>
              <p:cNvSpPr/>
              <p:nvPr/>
            </p:nvSpPr>
            <p:spPr>
              <a:xfrm>
                <a:off x="7454886" y="8451307"/>
                <a:ext cx="27590" cy="35587"/>
              </a:xfrm>
              <a:custGeom>
                <a:avLst/>
                <a:gdLst>
                  <a:gd name="connsiteX0" fmla="*/ 27590 w 27590"/>
                  <a:gd name="connsiteY0" fmla="*/ 35188 h 35587"/>
                  <a:gd name="connsiteX1" fmla="*/ 21592 w 27590"/>
                  <a:gd name="connsiteY1" fmla="*/ 35188 h 35587"/>
                  <a:gd name="connsiteX2" fmla="*/ 21592 w 27590"/>
                  <a:gd name="connsiteY2" fmla="*/ 15595 h 35587"/>
                  <a:gd name="connsiteX3" fmla="*/ 21193 w 27590"/>
                  <a:gd name="connsiteY3" fmla="*/ 11196 h 35587"/>
                  <a:gd name="connsiteX4" fmla="*/ 20393 w 27590"/>
                  <a:gd name="connsiteY4" fmla="*/ 7997 h 35587"/>
                  <a:gd name="connsiteX5" fmla="*/ 18394 w 27590"/>
                  <a:gd name="connsiteY5" fmla="*/ 5998 h 35587"/>
                  <a:gd name="connsiteX6" fmla="*/ 14795 w 27590"/>
                  <a:gd name="connsiteY6" fmla="*/ 5198 h 35587"/>
                  <a:gd name="connsiteX7" fmla="*/ 10396 w 27590"/>
                  <a:gd name="connsiteY7" fmla="*/ 6398 h 35587"/>
                  <a:gd name="connsiteX8" fmla="*/ 5998 w 27590"/>
                  <a:gd name="connsiteY8" fmla="*/ 9597 h 35587"/>
                  <a:gd name="connsiteX9" fmla="*/ 5998 w 27590"/>
                  <a:gd name="connsiteY9" fmla="*/ 35588 h 35587"/>
                  <a:gd name="connsiteX10" fmla="*/ 0 w 27590"/>
                  <a:gd name="connsiteY10" fmla="*/ 35588 h 35587"/>
                  <a:gd name="connsiteX11" fmla="*/ 0 w 27590"/>
                  <a:gd name="connsiteY11" fmla="*/ 800 h 35587"/>
                  <a:gd name="connsiteX12" fmla="*/ 5998 w 27590"/>
                  <a:gd name="connsiteY12" fmla="*/ 800 h 35587"/>
                  <a:gd name="connsiteX13" fmla="*/ 5998 w 27590"/>
                  <a:gd name="connsiteY13" fmla="*/ 4798 h 35587"/>
                  <a:gd name="connsiteX14" fmla="*/ 11196 w 27590"/>
                  <a:gd name="connsiteY14" fmla="*/ 1200 h 35587"/>
                  <a:gd name="connsiteX15" fmla="*/ 16394 w 27590"/>
                  <a:gd name="connsiteY15" fmla="*/ 0 h 35587"/>
                  <a:gd name="connsiteX16" fmla="*/ 24391 w 27590"/>
                  <a:gd name="connsiteY16" fmla="*/ 3199 h 35587"/>
                  <a:gd name="connsiteX17" fmla="*/ 27191 w 27590"/>
                  <a:gd name="connsiteY17" fmla="*/ 12796 h 35587"/>
                  <a:gd name="connsiteX18" fmla="*/ 27191 w 27590"/>
                  <a:gd name="connsiteY18" fmla="*/ 35188 h 355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7590" h="35587">
                    <a:moveTo>
                      <a:pt x="27590" y="35188"/>
                    </a:moveTo>
                    <a:lnTo>
                      <a:pt x="21592" y="35188"/>
                    </a:lnTo>
                    <a:lnTo>
                      <a:pt x="21592" y="15595"/>
                    </a:lnTo>
                    <a:cubicBezTo>
                      <a:pt x="21592" y="13995"/>
                      <a:pt x="21592" y="12396"/>
                      <a:pt x="21193" y="11196"/>
                    </a:cubicBezTo>
                    <a:cubicBezTo>
                      <a:pt x="21193" y="9997"/>
                      <a:pt x="20793" y="8797"/>
                      <a:pt x="20393" y="7997"/>
                    </a:cubicBezTo>
                    <a:cubicBezTo>
                      <a:pt x="19993" y="7197"/>
                      <a:pt x="19193" y="6398"/>
                      <a:pt x="18394" y="5998"/>
                    </a:cubicBezTo>
                    <a:cubicBezTo>
                      <a:pt x="17594" y="5598"/>
                      <a:pt x="16394" y="5198"/>
                      <a:pt x="14795" y="5198"/>
                    </a:cubicBezTo>
                    <a:cubicBezTo>
                      <a:pt x="13195" y="5198"/>
                      <a:pt x="11996" y="5598"/>
                      <a:pt x="10396" y="6398"/>
                    </a:cubicBezTo>
                    <a:cubicBezTo>
                      <a:pt x="8797" y="7197"/>
                      <a:pt x="7197" y="7997"/>
                      <a:pt x="5998" y="9597"/>
                    </a:cubicBezTo>
                    <a:lnTo>
                      <a:pt x="5998" y="35588"/>
                    </a:lnTo>
                    <a:lnTo>
                      <a:pt x="0" y="35588"/>
                    </a:lnTo>
                    <a:lnTo>
                      <a:pt x="0" y="800"/>
                    </a:lnTo>
                    <a:lnTo>
                      <a:pt x="5998" y="800"/>
                    </a:lnTo>
                    <a:lnTo>
                      <a:pt x="5998" y="4798"/>
                    </a:lnTo>
                    <a:cubicBezTo>
                      <a:pt x="7597" y="3199"/>
                      <a:pt x="9597" y="1999"/>
                      <a:pt x="11196" y="1200"/>
                    </a:cubicBezTo>
                    <a:cubicBezTo>
                      <a:pt x="12796" y="400"/>
                      <a:pt x="14795" y="0"/>
                      <a:pt x="16394" y="0"/>
                    </a:cubicBezTo>
                    <a:cubicBezTo>
                      <a:pt x="19993" y="0"/>
                      <a:pt x="22392" y="1200"/>
                      <a:pt x="24391" y="3199"/>
                    </a:cubicBezTo>
                    <a:cubicBezTo>
                      <a:pt x="26391" y="5598"/>
                      <a:pt x="27191" y="8797"/>
                      <a:pt x="27191" y="12796"/>
                    </a:cubicBezTo>
                    <a:lnTo>
                      <a:pt x="27191" y="35188"/>
                    </a:lnTo>
                    <a:close/>
                  </a:path>
                </a:pathLst>
              </a:custGeom>
              <a:solidFill>
                <a:srgbClr val="1D1D1B"/>
              </a:solidFill>
              <a:ln w="3996" cap="flat">
                <a:noFill/>
                <a:prstDash val="solid"/>
                <a:miter/>
              </a:ln>
            </p:spPr>
            <p:txBody>
              <a:bodyPr rtlCol="0" anchor="ctr"/>
              <a:lstStyle/>
              <a:p>
                <a:endParaRPr lang="fi-FI"/>
              </a:p>
            </p:txBody>
          </p:sp>
          <p:sp>
            <p:nvSpPr>
              <p:cNvPr id="228" name="Freeform: Shape 414">
                <a:extLst>
                  <a:ext uri="{FF2B5EF4-FFF2-40B4-BE49-F238E27FC236}">
                    <a16:creationId xmlns:a16="http://schemas.microsoft.com/office/drawing/2014/main" id="{42EBDC54-775A-4E1F-A6EB-816ED97176DB}"/>
                  </a:ext>
                </a:extLst>
              </p:cNvPr>
              <p:cNvSpPr/>
              <p:nvPr/>
            </p:nvSpPr>
            <p:spPr>
              <a:xfrm>
                <a:off x="7490074" y="8440111"/>
                <a:ext cx="6797" cy="46383"/>
              </a:xfrm>
              <a:custGeom>
                <a:avLst/>
                <a:gdLst>
                  <a:gd name="connsiteX0" fmla="*/ 6798 w 6797"/>
                  <a:gd name="connsiteY0" fmla="*/ 5998 h 46383"/>
                  <a:gd name="connsiteX1" fmla="*/ 0 w 6797"/>
                  <a:gd name="connsiteY1" fmla="*/ 5998 h 46383"/>
                  <a:gd name="connsiteX2" fmla="*/ 0 w 6797"/>
                  <a:gd name="connsiteY2" fmla="*/ 0 h 46383"/>
                  <a:gd name="connsiteX3" fmla="*/ 6798 w 6797"/>
                  <a:gd name="connsiteY3" fmla="*/ 0 h 46383"/>
                  <a:gd name="connsiteX4" fmla="*/ 6798 w 6797"/>
                  <a:gd name="connsiteY4" fmla="*/ 5998 h 46383"/>
                  <a:gd name="connsiteX5" fmla="*/ 6398 w 6797"/>
                  <a:gd name="connsiteY5" fmla="*/ 46384 h 46383"/>
                  <a:gd name="connsiteX6" fmla="*/ 400 w 6797"/>
                  <a:gd name="connsiteY6" fmla="*/ 46384 h 46383"/>
                  <a:gd name="connsiteX7" fmla="*/ 400 w 6797"/>
                  <a:gd name="connsiteY7" fmla="*/ 11996 h 46383"/>
                  <a:gd name="connsiteX8" fmla="*/ 6398 w 6797"/>
                  <a:gd name="connsiteY8" fmla="*/ 11996 h 46383"/>
                  <a:gd name="connsiteX9" fmla="*/ 6398 w 6797"/>
                  <a:gd name="connsiteY9" fmla="*/ 46384 h 46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797" h="46383">
                    <a:moveTo>
                      <a:pt x="6798" y="5998"/>
                    </a:moveTo>
                    <a:lnTo>
                      <a:pt x="0" y="5998"/>
                    </a:lnTo>
                    <a:lnTo>
                      <a:pt x="0" y="0"/>
                    </a:lnTo>
                    <a:lnTo>
                      <a:pt x="6798" y="0"/>
                    </a:lnTo>
                    <a:lnTo>
                      <a:pt x="6798" y="5998"/>
                    </a:lnTo>
                    <a:close/>
                    <a:moveTo>
                      <a:pt x="6398" y="46384"/>
                    </a:moveTo>
                    <a:lnTo>
                      <a:pt x="400" y="46384"/>
                    </a:lnTo>
                    <a:lnTo>
                      <a:pt x="400" y="11996"/>
                    </a:lnTo>
                    <a:lnTo>
                      <a:pt x="6398" y="11996"/>
                    </a:lnTo>
                    <a:lnTo>
                      <a:pt x="6398" y="46384"/>
                    </a:lnTo>
                    <a:close/>
                  </a:path>
                </a:pathLst>
              </a:custGeom>
              <a:solidFill>
                <a:srgbClr val="1D1D1B"/>
              </a:solidFill>
              <a:ln w="3996" cap="flat">
                <a:noFill/>
                <a:prstDash val="solid"/>
                <a:miter/>
              </a:ln>
            </p:spPr>
            <p:txBody>
              <a:bodyPr rtlCol="0" anchor="ctr"/>
              <a:lstStyle/>
              <a:p>
                <a:endParaRPr lang="fi-FI"/>
              </a:p>
            </p:txBody>
          </p:sp>
        </p:grpSp>
      </p:grpSp>
      <p:grpSp>
        <p:nvGrpSpPr>
          <p:cNvPr id="355" name="Graphic 34">
            <a:extLst>
              <a:ext uri="{FF2B5EF4-FFF2-40B4-BE49-F238E27FC236}">
                <a16:creationId xmlns:a16="http://schemas.microsoft.com/office/drawing/2014/main" id="{956B2820-C6B5-489A-983E-8955A8A5A7B1}"/>
              </a:ext>
              <a:ext uri="{C183D7F6-B498-43B3-948B-1728B52AA6E4}">
                <adec:decorative xmlns:adec="http://schemas.microsoft.com/office/drawing/2017/decorative" val="1"/>
              </a:ext>
            </a:extLst>
          </p:cNvPr>
          <p:cNvGrpSpPr>
            <a:grpSpLocks noChangeAspect="1"/>
          </p:cNvGrpSpPr>
          <p:nvPr/>
        </p:nvGrpSpPr>
        <p:grpSpPr>
          <a:xfrm>
            <a:off x="9960927" y="5964187"/>
            <a:ext cx="556654" cy="394297"/>
            <a:chOff x="8205426" y="8134217"/>
            <a:chExt cx="614187" cy="435049"/>
          </a:xfrm>
          <a:solidFill>
            <a:schemeClr val="accent1"/>
          </a:solidFill>
        </p:grpSpPr>
        <p:sp>
          <p:nvSpPr>
            <p:cNvPr id="356" name="Freeform: Shape 542">
              <a:extLst>
                <a:ext uri="{FF2B5EF4-FFF2-40B4-BE49-F238E27FC236}">
                  <a16:creationId xmlns:a16="http://schemas.microsoft.com/office/drawing/2014/main" id="{096E4C1A-D09A-498E-823F-EEB8D9D0A38C}"/>
                </a:ext>
              </a:extLst>
            </p:cNvPr>
            <p:cNvSpPr/>
            <p:nvPr/>
          </p:nvSpPr>
          <p:spPr>
            <a:xfrm>
              <a:off x="8205426" y="8134217"/>
              <a:ext cx="614187" cy="435049"/>
            </a:xfrm>
            <a:custGeom>
              <a:avLst/>
              <a:gdLst>
                <a:gd name="connsiteX0" fmla="*/ 0 w 614187"/>
                <a:gd name="connsiteY0" fmla="*/ 0 h 435049"/>
                <a:gd name="connsiteX1" fmla="*/ 614188 w 614187"/>
                <a:gd name="connsiteY1" fmla="*/ 0 h 435049"/>
                <a:gd name="connsiteX2" fmla="*/ 614188 w 614187"/>
                <a:gd name="connsiteY2" fmla="*/ 435049 h 435049"/>
                <a:gd name="connsiteX3" fmla="*/ 0 w 614187"/>
                <a:gd name="connsiteY3" fmla="*/ 435049 h 435049"/>
              </a:gdLst>
              <a:ahLst/>
              <a:cxnLst>
                <a:cxn ang="0">
                  <a:pos x="connsiteX0" y="connsiteY0"/>
                </a:cxn>
                <a:cxn ang="0">
                  <a:pos x="connsiteX1" y="connsiteY1"/>
                </a:cxn>
                <a:cxn ang="0">
                  <a:pos x="connsiteX2" y="connsiteY2"/>
                </a:cxn>
                <a:cxn ang="0">
                  <a:pos x="connsiteX3" y="connsiteY3"/>
                </a:cxn>
              </a:cxnLst>
              <a:rect l="l" t="t" r="r" b="b"/>
              <a:pathLst>
                <a:path w="614187" h="435049">
                  <a:moveTo>
                    <a:pt x="0" y="0"/>
                  </a:moveTo>
                  <a:lnTo>
                    <a:pt x="614188" y="0"/>
                  </a:lnTo>
                  <a:lnTo>
                    <a:pt x="614188" y="435049"/>
                  </a:lnTo>
                  <a:lnTo>
                    <a:pt x="0" y="435049"/>
                  </a:lnTo>
                  <a:close/>
                </a:path>
              </a:pathLst>
            </a:custGeom>
            <a:solidFill>
              <a:srgbClr val="FFFFFF"/>
            </a:solidFill>
            <a:ln w="3996" cap="flat">
              <a:noFill/>
              <a:prstDash val="solid"/>
              <a:miter/>
            </a:ln>
          </p:spPr>
          <p:txBody>
            <a:bodyPr rtlCol="0" anchor="ctr"/>
            <a:lstStyle/>
            <a:p>
              <a:endParaRPr lang="fi-FI"/>
            </a:p>
          </p:txBody>
        </p:sp>
        <p:grpSp>
          <p:nvGrpSpPr>
            <p:cNvPr id="357" name="Graphic 34">
              <a:extLst>
                <a:ext uri="{FF2B5EF4-FFF2-40B4-BE49-F238E27FC236}">
                  <a16:creationId xmlns:a16="http://schemas.microsoft.com/office/drawing/2014/main" id="{01C5C4FF-A0D3-4DFB-972D-947D3C8E1774}"/>
                </a:ext>
              </a:extLst>
            </p:cNvPr>
            <p:cNvGrpSpPr/>
            <p:nvPr/>
          </p:nvGrpSpPr>
          <p:grpSpPr>
            <a:xfrm>
              <a:off x="8267805" y="8283366"/>
              <a:ext cx="490229" cy="240316"/>
              <a:chOff x="8267805" y="8283366"/>
              <a:chExt cx="490229" cy="240316"/>
            </a:xfrm>
            <a:solidFill>
              <a:srgbClr val="1D1D1B"/>
            </a:solidFill>
          </p:grpSpPr>
          <p:sp>
            <p:nvSpPr>
              <p:cNvPr id="359" name="Freeform: Shape 545">
                <a:extLst>
                  <a:ext uri="{FF2B5EF4-FFF2-40B4-BE49-F238E27FC236}">
                    <a16:creationId xmlns:a16="http://schemas.microsoft.com/office/drawing/2014/main" id="{272C58E4-B14E-43D5-AE21-767CAF161D1B}"/>
                  </a:ext>
                </a:extLst>
              </p:cNvPr>
              <p:cNvSpPr/>
              <p:nvPr/>
            </p:nvSpPr>
            <p:spPr>
              <a:xfrm>
                <a:off x="8267805" y="8453706"/>
                <a:ext cx="43585" cy="52781"/>
              </a:xfrm>
              <a:custGeom>
                <a:avLst/>
                <a:gdLst>
                  <a:gd name="connsiteX0" fmla="*/ 14395 w 43585"/>
                  <a:gd name="connsiteY0" fmla="*/ 45584 h 52781"/>
                  <a:gd name="connsiteX1" fmla="*/ 16394 w 43585"/>
                  <a:gd name="connsiteY1" fmla="*/ 43985 h 52781"/>
                  <a:gd name="connsiteX2" fmla="*/ 18793 w 43585"/>
                  <a:gd name="connsiteY2" fmla="*/ 41985 h 52781"/>
                  <a:gd name="connsiteX3" fmla="*/ 21193 w 43585"/>
                  <a:gd name="connsiteY3" fmla="*/ 39986 h 52781"/>
                  <a:gd name="connsiteX4" fmla="*/ 23192 w 43585"/>
                  <a:gd name="connsiteY4" fmla="*/ 38387 h 52781"/>
                  <a:gd name="connsiteX5" fmla="*/ 24391 w 43585"/>
                  <a:gd name="connsiteY5" fmla="*/ 37587 h 52781"/>
                  <a:gd name="connsiteX6" fmla="*/ 29990 w 43585"/>
                  <a:gd name="connsiteY6" fmla="*/ 33188 h 52781"/>
                  <a:gd name="connsiteX7" fmla="*/ 33988 w 43585"/>
                  <a:gd name="connsiteY7" fmla="*/ 29190 h 52781"/>
                  <a:gd name="connsiteX8" fmla="*/ 36787 w 43585"/>
                  <a:gd name="connsiteY8" fmla="*/ 25591 h 52781"/>
                  <a:gd name="connsiteX9" fmla="*/ 38786 w 43585"/>
                  <a:gd name="connsiteY9" fmla="*/ 22392 h 52781"/>
                  <a:gd name="connsiteX10" fmla="*/ 39986 w 43585"/>
                  <a:gd name="connsiteY10" fmla="*/ 19193 h 52781"/>
                  <a:gd name="connsiteX11" fmla="*/ 40386 w 43585"/>
                  <a:gd name="connsiteY11" fmla="*/ 15595 h 52781"/>
                  <a:gd name="connsiteX12" fmla="*/ 39187 w 43585"/>
                  <a:gd name="connsiteY12" fmla="*/ 9597 h 52781"/>
                  <a:gd name="connsiteX13" fmla="*/ 35988 w 43585"/>
                  <a:gd name="connsiteY13" fmla="*/ 4398 h 52781"/>
                  <a:gd name="connsiteX14" fmla="*/ 30389 w 43585"/>
                  <a:gd name="connsiteY14" fmla="*/ 1200 h 52781"/>
                  <a:gd name="connsiteX15" fmla="*/ 22792 w 43585"/>
                  <a:gd name="connsiteY15" fmla="*/ 0 h 52781"/>
                  <a:gd name="connsiteX16" fmla="*/ 17194 w 43585"/>
                  <a:gd name="connsiteY16" fmla="*/ 400 h 52781"/>
                  <a:gd name="connsiteX17" fmla="*/ 11996 w 43585"/>
                  <a:gd name="connsiteY17" fmla="*/ 1999 h 52781"/>
                  <a:gd name="connsiteX18" fmla="*/ 6797 w 43585"/>
                  <a:gd name="connsiteY18" fmla="*/ 4398 h 52781"/>
                  <a:gd name="connsiteX19" fmla="*/ 1600 w 43585"/>
                  <a:gd name="connsiteY19" fmla="*/ 7997 h 52781"/>
                  <a:gd name="connsiteX20" fmla="*/ 5598 w 43585"/>
                  <a:gd name="connsiteY20" fmla="*/ 13595 h 52781"/>
                  <a:gd name="connsiteX21" fmla="*/ 10396 w 43585"/>
                  <a:gd name="connsiteY21" fmla="*/ 10396 h 52781"/>
                  <a:gd name="connsiteX22" fmla="*/ 14395 w 43585"/>
                  <a:gd name="connsiteY22" fmla="*/ 8397 h 52781"/>
                  <a:gd name="connsiteX23" fmla="*/ 17994 w 43585"/>
                  <a:gd name="connsiteY23" fmla="*/ 7597 h 52781"/>
                  <a:gd name="connsiteX24" fmla="*/ 21593 w 43585"/>
                  <a:gd name="connsiteY24" fmla="*/ 7197 h 52781"/>
                  <a:gd name="connsiteX25" fmla="*/ 25991 w 43585"/>
                  <a:gd name="connsiteY25" fmla="*/ 7997 h 52781"/>
                  <a:gd name="connsiteX26" fmla="*/ 29190 w 43585"/>
                  <a:gd name="connsiteY26" fmla="*/ 9997 h 52781"/>
                  <a:gd name="connsiteX27" fmla="*/ 31189 w 43585"/>
                  <a:gd name="connsiteY27" fmla="*/ 12796 h 52781"/>
                  <a:gd name="connsiteX28" fmla="*/ 31989 w 43585"/>
                  <a:gd name="connsiteY28" fmla="*/ 16394 h 52781"/>
                  <a:gd name="connsiteX29" fmla="*/ 31589 w 43585"/>
                  <a:gd name="connsiteY29" fmla="*/ 18793 h 52781"/>
                  <a:gd name="connsiteX30" fmla="*/ 30789 w 43585"/>
                  <a:gd name="connsiteY30" fmla="*/ 21193 h 52781"/>
                  <a:gd name="connsiteX31" fmla="*/ 29190 w 43585"/>
                  <a:gd name="connsiteY31" fmla="*/ 23992 h 52781"/>
                  <a:gd name="connsiteX32" fmla="*/ 26391 w 43585"/>
                  <a:gd name="connsiteY32" fmla="*/ 26791 h 52781"/>
                  <a:gd name="connsiteX33" fmla="*/ 22792 w 43585"/>
                  <a:gd name="connsiteY33" fmla="*/ 30389 h 52781"/>
                  <a:gd name="connsiteX34" fmla="*/ 17594 w 43585"/>
                  <a:gd name="connsiteY34" fmla="*/ 34388 h 52781"/>
                  <a:gd name="connsiteX35" fmla="*/ 15195 w 43585"/>
                  <a:gd name="connsiteY35" fmla="*/ 36387 h 52781"/>
                  <a:gd name="connsiteX36" fmla="*/ 12396 w 43585"/>
                  <a:gd name="connsiteY36" fmla="*/ 38387 h 52781"/>
                  <a:gd name="connsiteX37" fmla="*/ 9597 w 43585"/>
                  <a:gd name="connsiteY37" fmla="*/ 40786 h 52781"/>
                  <a:gd name="connsiteX38" fmla="*/ 6797 w 43585"/>
                  <a:gd name="connsiteY38" fmla="*/ 42785 h 52781"/>
                  <a:gd name="connsiteX39" fmla="*/ 0 w 43585"/>
                  <a:gd name="connsiteY39" fmla="*/ 47584 h 52781"/>
                  <a:gd name="connsiteX40" fmla="*/ 800 w 43585"/>
                  <a:gd name="connsiteY40" fmla="*/ 52782 h 52781"/>
                  <a:gd name="connsiteX41" fmla="*/ 42785 w 43585"/>
                  <a:gd name="connsiteY41" fmla="*/ 52782 h 52781"/>
                  <a:gd name="connsiteX42" fmla="*/ 43585 w 43585"/>
                  <a:gd name="connsiteY42" fmla="*/ 45984 h 52781"/>
                  <a:gd name="connsiteX43" fmla="*/ 13595 w 43585"/>
                  <a:gd name="connsiteY43" fmla="*/ 45984 h 52781"/>
                  <a:gd name="connsiteX44" fmla="*/ 14395 w 43585"/>
                  <a:gd name="connsiteY44" fmla="*/ 45584 h 527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43585" h="52781">
                    <a:moveTo>
                      <a:pt x="14395" y="45584"/>
                    </a:moveTo>
                    <a:cubicBezTo>
                      <a:pt x="15195" y="45184"/>
                      <a:pt x="15595" y="44385"/>
                      <a:pt x="16394" y="43985"/>
                    </a:cubicBezTo>
                    <a:cubicBezTo>
                      <a:pt x="17194" y="43185"/>
                      <a:pt x="17994" y="42785"/>
                      <a:pt x="18793" y="41985"/>
                    </a:cubicBezTo>
                    <a:cubicBezTo>
                      <a:pt x="19593" y="41186"/>
                      <a:pt x="20393" y="40786"/>
                      <a:pt x="21193" y="39986"/>
                    </a:cubicBezTo>
                    <a:cubicBezTo>
                      <a:pt x="21992" y="39186"/>
                      <a:pt x="22792" y="38787"/>
                      <a:pt x="23192" y="38387"/>
                    </a:cubicBezTo>
                    <a:cubicBezTo>
                      <a:pt x="23592" y="37987"/>
                      <a:pt x="23992" y="37587"/>
                      <a:pt x="24391" y="37587"/>
                    </a:cubicBezTo>
                    <a:cubicBezTo>
                      <a:pt x="26391" y="35988"/>
                      <a:pt x="28390" y="34388"/>
                      <a:pt x="29990" y="33188"/>
                    </a:cubicBezTo>
                    <a:cubicBezTo>
                      <a:pt x="31589" y="31989"/>
                      <a:pt x="32788" y="30389"/>
                      <a:pt x="33988" y="29190"/>
                    </a:cubicBezTo>
                    <a:cubicBezTo>
                      <a:pt x="35188" y="27990"/>
                      <a:pt x="35988" y="26791"/>
                      <a:pt x="36787" y="25591"/>
                    </a:cubicBezTo>
                    <a:cubicBezTo>
                      <a:pt x="37587" y="24392"/>
                      <a:pt x="38387" y="23192"/>
                      <a:pt x="38786" y="22392"/>
                    </a:cubicBezTo>
                    <a:cubicBezTo>
                      <a:pt x="39187" y="21193"/>
                      <a:pt x="39586" y="19993"/>
                      <a:pt x="39986" y="19193"/>
                    </a:cubicBezTo>
                    <a:cubicBezTo>
                      <a:pt x="40386" y="17994"/>
                      <a:pt x="40386" y="16794"/>
                      <a:pt x="40386" y="15595"/>
                    </a:cubicBezTo>
                    <a:cubicBezTo>
                      <a:pt x="40386" y="13595"/>
                      <a:pt x="39986" y="11196"/>
                      <a:pt x="39187" y="9597"/>
                    </a:cubicBezTo>
                    <a:cubicBezTo>
                      <a:pt x="38387" y="7597"/>
                      <a:pt x="37187" y="5998"/>
                      <a:pt x="35988" y="4398"/>
                    </a:cubicBezTo>
                    <a:cubicBezTo>
                      <a:pt x="34388" y="2799"/>
                      <a:pt x="32788" y="1999"/>
                      <a:pt x="30389" y="1200"/>
                    </a:cubicBezTo>
                    <a:cubicBezTo>
                      <a:pt x="27990" y="400"/>
                      <a:pt x="25591" y="0"/>
                      <a:pt x="22792" y="0"/>
                    </a:cubicBezTo>
                    <a:cubicBezTo>
                      <a:pt x="20793" y="0"/>
                      <a:pt x="18793" y="0"/>
                      <a:pt x="17194" y="400"/>
                    </a:cubicBezTo>
                    <a:cubicBezTo>
                      <a:pt x="15595" y="800"/>
                      <a:pt x="13595" y="1200"/>
                      <a:pt x="11996" y="1999"/>
                    </a:cubicBezTo>
                    <a:cubicBezTo>
                      <a:pt x="10396" y="2799"/>
                      <a:pt x="8797" y="3599"/>
                      <a:pt x="6797" y="4398"/>
                    </a:cubicBezTo>
                    <a:cubicBezTo>
                      <a:pt x="5198" y="5598"/>
                      <a:pt x="3199" y="6798"/>
                      <a:pt x="1600" y="7997"/>
                    </a:cubicBezTo>
                    <a:lnTo>
                      <a:pt x="5598" y="13595"/>
                    </a:lnTo>
                    <a:cubicBezTo>
                      <a:pt x="7198" y="12396"/>
                      <a:pt x="8797" y="11196"/>
                      <a:pt x="10396" y="10396"/>
                    </a:cubicBezTo>
                    <a:cubicBezTo>
                      <a:pt x="11996" y="9597"/>
                      <a:pt x="13196" y="8797"/>
                      <a:pt x="14395" y="8397"/>
                    </a:cubicBezTo>
                    <a:cubicBezTo>
                      <a:pt x="15595" y="7997"/>
                      <a:pt x="16794" y="7597"/>
                      <a:pt x="17994" y="7597"/>
                    </a:cubicBezTo>
                    <a:cubicBezTo>
                      <a:pt x="19194" y="7597"/>
                      <a:pt x="20393" y="7197"/>
                      <a:pt x="21593" y="7197"/>
                    </a:cubicBezTo>
                    <a:cubicBezTo>
                      <a:pt x="23192" y="7197"/>
                      <a:pt x="24791" y="7597"/>
                      <a:pt x="25991" y="7997"/>
                    </a:cubicBezTo>
                    <a:cubicBezTo>
                      <a:pt x="27191" y="8397"/>
                      <a:pt x="28390" y="9197"/>
                      <a:pt x="29190" y="9997"/>
                    </a:cubicBezTo>
                    <a:cubicBezTo>
                      <a:pt x="29990" y="10796"/>
                      <a:pt x="30789" y="11596"/>
                      <a:pt x="31189" y="12796"/>
                    </a:cubicBezTo>
                    <a:cubicBezTo>
                      <a:pt x="31589" y="13995"/>
                      <a:pt x="31989" y="15195"/>
                      <a:pt x="31989" y="16394"/>
                    </a:cubicBezTo>
                    <a:cubicBezTo>
                      <a:pt x="31989" y="17194"/>
                      <a:pt x="31989" y="17994"/>
                      <a:pt x="31589" y="18793"/>
                    </a:cubicBezTo>
                    <a:cubicBezTo>
                      <a:pt x="31589" y="19593"/>
                      <a:pt x="31189" y="20393"/>
                      <a:pt x="30789" y="21193"/>
                    </a:cubicBezTo>
                    <a:cubicBezTo>
                      <a:pt x="30389" y="21992"/>
                      <a:pt x="29990" y="22792"/>
                      <a:pt x="29190" y="23992"/>
                    </a:cubicBezTo>
                    <a:cubicBezTo>
                      <a:pt x="28390" y="24791"/>
                      <a:pt x="27591" y="25991"/>
                      <a:pt x="26391" y="26791"/>
                    </a:cubicBezTo>
                    <a:cubicBezTo>
                      <a:pt x="25191" y="27990"/>
                      <a:pt x="23992" y="29190"/>
                      <a:pt x="22792" y="30389"/>
                    </a:cubicBezTo>
                    <a:cubicBezTo>
                      <a:pt x="21193" y="31589"/>
                      <a:pt x="19593" y="32789"/>
                      <a:pt x="17594" y="34388"/>
                    </a:cubicBezTo>
                    <a:cubicBezTo>
                      <a:pt x="16794" y="34788"/>
                      <a:pt x="15994" y="35588"/>
                      <a:pt x="15195" y="36387"/>
                    </a:cubicBezTo>
                    <a:cubicBezTo>
                      <a:pt x="14395" y="37187"/>
                      <a:pt x="13196" y="37587"/>
                      <a:pt x="12396" y="38387"/>
                    </a:cubicBezTo>
                    <a:cubicBezTo>
                      <a:pt x="11596" y="39186"/>
                      <a:pt x="10396" y="39986"/>
                      <a:pt x="9597" y="40786"/>
                    </a:cubicBezTo>
                    <a:cubicBezTo>
                      <a:pt x="8797" y="41586"/>
                      <a:pt x="7597" y="42385"/>
                      <a:pt x="6797" y="42785"/>
                    </a:cubicBezTo>
                    <a:cubicBezTo>
                      <a:pt x="4798" y="44385"/>
                      <a:pt x="2399" y="45984"/>
                      <a:pt x="0" y="47584"/>
                    </a:cubicBezTo>
                    <a:lnTo>
                      <a:pt x="800" y="52782"/>
                    </a:lnTo>
                    <a:lnTo>
                      <a:pt x="42785" y="52782"/>
                    </a:lnTo>
                    <a:lnTo>
                      <a:pt x="43585" y="45984"/>
                    </a:lnTo>
                    <a:lnTo>
                      <a:pt x="13595" y="45984"/>
                    </a:lnTo>
                    <a:cubicBezTo>
                      <a:pt x="13196" y="46384"/>
                      <a:pt x="13595" y="46384"/>
                      <a:pt x="14395" y="45584"/>
                    </a:cubicBezTo>
                    <a:close/>
                  </a:path>
                </a:pathLst>
              </a:custGeom>
              <a:solidFill>
                <a:srgbClr val="1D1D1B"/>
              </a:solidFill>
              <a:ln w="3996" cap="flat">
                <a:noFill/>
                <a:prstDash val="solid"/>
                <a:miter/>
              </a:ln>
            </p:spPr>
            <p:txBody>
              <a:bodyPr rtlCol="0" anchor="ctr"/>
              <a:lstStyle/>
              <a:p>
                <a:endParaRPr lang="fi-FI"/>
              </a:p>
            </p:txBody>
          </p:sp>
          <p:sp>
            <p:nvSpPr>
              <p:cNvPr id="360" name="Freeform: Shape 546">
                <a:extLst>
                  <a:ext uri="{FF2B5EF4-FFF2-40B4-BE49-F238E27FC236}">
                    <a16:creationId xmlns:a16="http://schemas.microsoft.com/office/drawing/2014/main" id="{CC9043AE-BB3B-43BB-B6A7-62710DA5D95E}"/>
                  </a:ext>
                </a:extLst>
              </p:cNvPr>
              <p:cNvSpPr/>
              <p:nvPr/>
            </p:nvSpPr>
            <p:spPr>
              <a:xfrm>
                <a:off x="8320187" y="8453706"/>
                <a:ext cx="51182" cy="54381"/>
              </a:xfrm>
              <a:custGeom>
                <a:avLst/>
                <a:gdLst>
                  <a:gd name="connsiteX0" fmla="*/ 26391 w 51182"/>
                  <a:gd name="connsiteY0" fmla="*/ 0 h 54381"/>
                  <a:gd name="connsiteX1" fmla="*/ 18794 w 51182"/>
                  <a:gd name="connsiteY1" fmla="*/ 800 h 54381"/>
                  <a:gd name="connsiteX2" fmla="*/ 12396 w 51182"/>
                  <a:gd name="connsiteY2" fmla="*/ 3599 h 54381"/>
                  <a:gd name="connsiteX3" fmla="*/ 7198 w 51182"/>
                  <a:gd name="connsiteY3" fmla="*/ 7997 h 54381"/>
                  <a:gd name="connsiteX4" fmla="*/ 3199 w 51182"/>
                  <a:gd name="connsiteY4" fmla="*/ 13595 h 54381"/>
                  <a:gd name="connsiteX5" fmla="*/ 800 w 51182"/>
                  <a:gd name="connsiteY5" fmla="*/ 20393 h 54381"/>
                  <a:gd name="connsiteX6" fmla="*/ 0 w 51182"/>
                  <a:gd name="connsiteY6" fmla="*/ 27990 h 54381"/>
                  <a:gd name="connsiteX7" fmla="*/ 1600 w 51182"/>
                  <a:gd name="connsiteY7" fmla="*/ 39186 h 54381"/>
                  <a:gd name="connsiteX8" fmla="*/ 5998 w 51182"/>
                  <a:gd name="connsiteY8" fmla="*/ 47584 h 54381"/>
                  <a:gd name="connsiteX9" fmla="*/ 13595 w 51182"/>
                  <a:gd name="connsiteY9" fmla="*/ 52782 h 54381"/>
                  <a:gd name="connsiteX10" fmla="*/ 24391 w 51182"/>
                  <a:gd name="connsiteY10" fmla="*/ 54381 h 54381"/>
                  <a:gd name="connsiteX11" fmla="*/ 32389 w 51182"/>
                  <a:gd name="connsiteY11" fmla="*/ 53581 h 54381"/>
                  <a:gd name="connsiteX12" fmla="*/ 38787 w 51182"/>
                  <a:gd name="connsiteY12" fmla="*/ 50782 h 54381"/>
                  <a:gd name="connsiteX13" fmla="*/ 43985 w 51182"/>
                  <a:gd name="connsiteY13" fmla="*/ 46384 h 54381"/>
                  <a:gd name="connsiteX14" fmla="*/ 47983 w 51182"/>
                  <a:gd name="connsiteY14" fmla="*/ 40786 h 54381"/>
                  <a:gd name="connsiteX15" fmla="*/ 50382 w 51182"/>
                  <a:gd name="connsiteY15" fmla="*/ 33988 h 54381"/>
                  <a:gd name="connsiteX16" fmla="*/ 51182 w 51182"/>
                  <a:gd name="connsiteY16" fmla="*/ 26391 h 54381"/>
                  <a:gd name="connsiteX17" fmla="*/ 45185 w 51182"/>
                  <a:gd name="connsiteY17" fmla="*/ 7197 h 54381"/>
                  <a:gd name="connsiteX18" fmla="*/ 26391 w 51182"/>
                  <a:gd name="connsiteY18" fmla="*/ 0 h 54381"/>
                  <a:gd name="connsiteX19" fmla="*/ 40386 w 51182"/>
                  <a:gd name="connsiteY19" fmla="*/ 35588 h 54381"/>
                  <a:gd name="connsiteX20" fmla="*/ 37187 w 51182"/>
                  <a:gd name="connsiteY20" fmla="*/ 41985 h 54381"/>
                  <a:gd name="connsiteX21" fmla="*/ 31989 w 51182"/>
                  <a:gd name="connsiteY21" fmla="*/ 45584 h 54381"/>
                  <a:gd name="connsiteX22" fmla="*/ 25191 w 51182"/>
                  <a:gd name="connsiteY22" fmla="*/ 46784 h 54381"/>
                  <a:gd name="connsiteX23" fmla="*/ 17594 w 51182"/>
                  <a:gd name="connsiteY23" fmla="*/ 45584 h 54381"/>
                  <a:gd name="connsiteX24" fmla="*/ 12396 w 51182"/>
                  <a:gd name="connsiteY24" fmla="*/ 41586 h 54381"/>
                  <a:gd name="connsiteX25" fmla="*/ 9597 w 51182"/>
                  <a:gd name="connsiteY25" fmla="*/ 35188 h 54381"/>
                  <a:gd name="connsiteX26" fmla="*/ 8797 w 51182"/>
                  <a:gd name="connsiteY26" fmla="*/ 26391 h 54381"/>
                  <a:gd name="connsiteX27" fmla="*/ 9997 w 51182"/>
                  <a:gd name="connsiteY27" fmla="*/ 18394 h 54381"/>
                  <a:gd name="connsiteX28" fmla="*/ 13196 w 51182"/>
                  <a:gd name="connsiteY28" fmla="*/ 11996 h 54381"/>
                  <a:gd name="connsiteX29" fmla="*/ 18394 w 51182"/>
                  <a:gd name="connsiteY29" fmla="*/ 7997 h 54381"/>
                  <a:gd name="connsiteX30" fmla="*/ 25591 w 51182"/>
                  <a:gd name="connsiteY30" fmla="*/ 6398 h 54381"/>
                  <a:gd name="connsiteX31" fmla="*/ 37187 w 51182"/>
                  <a:gd name="connsiteY31" fmla="*/ 11196 h 54381"/>
                  <a:gd name="connsiteX32" fmla="*/ 41186 w 51182"/>
                  <a:gd name="connsiteY32" fmla="*/ 25991 h 54381"/>
                  <a:gd name="connsiteX33" fmla="*/ 40386 w 51182"/>
                  <a:gd name="connsiteY33" fmla="*/ 35588 h 543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51182" h="54381">
                    <a:moveTo>
                      <a:pt x="26391" y="0"/>
                    </a:moveTo>
                    <a:cubicBezTo>
                      <a:pt x="23592" y="0"/>
                      <a:pt x="21193" y="400"/>
                      <a:pt x="18794" y="800"/>
                    </a:cubicBezTo>
                    <a:cubicBezTo>
                      <a:pt x="16394" y="1599"/>
                      <a:pt x="14395" y="2399"/>
                      <a:pt x="12396" y="3599"/>
                    </a:cubicBezTo>
                    <a:cubicBezTo>
                      <a:pt x="10396" y="4798"/>
                      <a:pt x="8797" y="5998"/>
                      <a:pt x="7198" y="7997"/>
                    </a:cubicBezTo>
                    <a:cubicBezTo>
                      <a:pt x="5598" y="9597"/>
                      <a:pt x="4398" y="11596"/>
                      <a:pt x="3199" y="13595"/>
                    </a:cubicBezTo>
                    <a:cubicBezTo>
                      <a:pt x="1999" y="15595"/>
                      <a:pt x="1200" y="17994"/>
                      <a:pt x="800" y="20393"/>
                    </a:cubicBezTo>
                    <a:cubicBezTo>
                      <a:pt x="400" y="22792"/>
                      <a:pt x="0" y="25191"/>
                      <a:pt x="0" y="27990"/>
                    </a:cubicBezTo>
                    <a:cubicBezTo>
                      <a:pt x="0" y="31989"/>
                      <a:pt x="400" y="35988"/>
                      <a:pt x="1600" y="39186"/>
                    </a:cubicBezTo>
                    <a:cubicBezTo>
                      <a:pt x="2399" y="42385"/>
                      <a:pt x="3999" y="45184"/>
                      <a:pt x="5998" y="47584"/>
                    </a:cubicBezTo>
                    <a:cubicBezTo>
                      <a:pt x="7997" y="49983"/>
                      <a:pt x="10396" y="51582"/>
                      <a:pt x="13595" y="52782"/>
                    </a:cubicBezTo>
                    <a:cubicBezTo>
                      <a:pt x="16794" y="53981"/>
                      <a:pt x="20393" y="54381"/>
                      <a:pt x="24391" y="54381"/>
                    </a:cubicBezTo>
                    <a:cubicBezTo>
                      <a:pt x="27191" y="54381"/>
                      <a:pt x="29990" y="53981"/>
                      <a:pt x="32389" y="53581"/>
                    </a:cubicBezTo>
                    <a:cubicBezTo>
                      <a:pt x="34788" y="52782"/>
                      <a:pt x="37187" y="51982"/>
                      <a:pt x="38787" y="50782"/>
                    </a:cubicBezTo>
                    <a:cubicBezTo>
                      <a:pt x="40786" y="49583"/>
                      <a:pt x="42385" y="48383"/>
                      <a:pt x="43985" y="46384"/>
                    </a:cubicBezTo>
                    <a:cubicBezTo>
                      <a:pt x="45584" y="44784"/>
                      <a:pt x="46784" y="42785"/>
                      <a:pt x="47983" y="40786"/>
                    </a:cubicBezTo>
                    <a:cubicBezTo>
                      <a:pt x="49183" y="38787"/>
                      <a:pt x="49983" y="36387"/>
                      <a:pt x="50382" y="33988"/>
                    </a:cubicBezTo>
                    <a:cubicBezTo>
                      <a:pt x="50783" y="31589"/>
                      <a:pt x="51182" y="28790"/>
                      <a:pt x="51182" y="26391"/>
                    </a:cubicBezTo>
                    <a:cubicBezTo>
                      <a:pt x="51182" y="17994"/>
                      <a:pt x="49183" y="11196"/>
                      <a:pt x="45185" y="7197"/>
                    </a:cubicBezTo>
                    <a:cubicBezTo>
                      <a:pt x="40786" y="2399"/>
                      <a:pt x="34788" y="0"/>
                      <a:pt x="26391" y="0"/>
                    </a:cubicBezTo>
                    <a:close/>
                    <a:moveTo>
                      <a:pt x="40386" y="35588"/>
                    </a:moveTo>
                    <a:cubicBezTo>
                      <a:pt x="39586" y="38387"/>
                      <a:pt x="38387" y="40386"/>
                      <a:pt x="37187" y="41985"/>
                    </a:cubicBezTo>
                    <a:cubicBezTo>
                      <a:pt x="35588" y="43585"/>
                      <a:pt x="33988" y="44784"/>
                      <a:pt x="31989" y="45584"/>
                    </a:cubicBezTo>
                    <a:cubicBezTo>
                      <a:pt x="29990" y="46384"/>
                      <a:pt x="27591" y="46784"/>
                      <a:pt x="25191" y="46784"/>
                    </a:cubicBezTo>
                    <a:cubicBezTo>
                      <a:pt x="22392" y="46784"/>
                      <a:pt x="19993" y="46384"/>
                      <a:pt x="17594" y="45584"/>
                    </a:cubicBezTo>
                    <a:cubicBezTo>
                      <a:pt x="15595" y="44784"/>
                      <a:pt x="13995" y="43585"/>
                      <a:pt x="12396" y="41586"/>
                    </a:cubicBezTo>
                    <a:cubicBezTo>
                      <a:pt x="11196" y="39986"/>
                      <a:pt x="9997" y="37587"/>
                      <a:pt x="9597" y="35188"/>
                    </a:cubicBezTo>
                    <a:cubicBezTo>
                      <a:pt x="8797" y="32789"/>
                      <a:pt x="8797" y="29590"/>
                      <a:pt x="8797" y="26391"/>
                    </a:cubicBezTo>
                    <a:cubicBezTo>
                      <a:pt x="8797" y="23592"/>
                      <a:pt x="9197" y="20793"/>
                      <a:pt x="9997" y="18394"/>
                    </a:cubicBezTo>
                    <a:cubicBezTo>
                      <a:pt x="10797" y="15994"/>
                      <a:pt x="11996" y="13995"/>
                      <a:pt x="13196" y="11996"/>
                    </a:cubicBezTo>
                    <a:cubicBezTo>
                      <a:pt x="14795" y="10396"/>
                      <a:pt x="16394" y="8797"/>
                      <a:pt x="18394" y="7997"/>
                    </a:cubicBezTo>
                    <a:cubicBezTo>
                      <a:pt x="20393" y="7197"/>
                      <a:pt x="22792" y="6398"/>
                      <a:pt x="25591" y="6398"/>
                    </a:cubicBezTo>
                    <a:cubicBezTo>
                      <a:pt x="30790" y="6398"/>
                      <a:pt x="34788" y="7997"/>
                      <a:pt x="37187" y="11196"/>
                    </a:cubicBezTo>
                    <a:cubicBezTo>
                      <a:pt x="39986" y="14395"/>
                      <a:pt x="41186" y="19193"/>
                      <a:pt x="41186" y="25991"/>
                    </a:cubicBezTo>
                    <a:cubicBezTo>
                      <a:pt x="41586" y="29990"/>
                      <a:pt x="41186" y="33188"/>
                      <a:pt x="40386" y="35588"/>
                    </a:cubicBezTo>
                    <a:close/>
                  </a:path>
                </a:pathLst>
              </a:custGeom>
              <a:solidFill>
                <a:srgbClr val="1D1D1B"/>
              </a:solidFill>
              <a:ln w="3996" cap="flat">
                <a:noFill/>
                <a:prstDash val="solid"/>
                <a:miter/>
              </a:ln>
            </p:spPr>
            <p:txBody>
              <a:bodyPr rtlCol="0" anchor="ctr"/>
              <a:lstStyle/>
              <a:p>
                <a:endParaRPr lang="fi-FI"/>
              </a:p>
            </p:txBody>
          </p:sp>
          <p:sp>
            <p:nvSpPr>
              <p:cNvPr id="361" name="Freeform: Shape 547">
                <a:extLst>
                  <a:ext uri="{FF2B5EF4-FFF2-40B4-BE49-F238E27FC236}">
                    <a16:creationId xmlns:a16="http://schemas.microsoft.com/office/drawing/2014/main" id="{3A280177-6DA5-410B-A89C-044608AC8D58}"/>
                  </a:ext>
                </a:extLst>
              </p:cNvPr>
              <p:cNvSpPr/>
              <p:nvPr/>
            </p:nvSpPr>
            <p:spPr>
              <a:xfrm>
                <a:off x="8378566" y="8455306"/>
                <a:ext cx="23591" cy="51981"/>
              </a:xfrm>
              <a:custGeom>
                <a:avLst/>
                <a:gdLst>
                  <a:gd name="connsiteX0" fmla="*/ 0 w 23591"/>
                  <a:gd name="connsiteY0" fmla="*/ 6798 h 51981"/>
                  <a:gd name="connsiteX1" fmla="*/ 14795 w 23591"/>
                  <a:gd name="connsiteY1" fmla="*/ 7597 h 51981"/>
                  <a:gd name="connsiteX2" fmla="*/ 14795 w 23591"/>
                  <a:gd name="connsiteY2" fmla="*/ 51982 h 51981"/>
                  <a:gd name="connsiteX3" fmla="*/ 23592 w 23591"/>
                  <a:gd name="connsiteY3" fmla="*/ 51982 h 51981"/>
                  <a:gd name="connsiteX4" fmla="*/ 23592 w 23591"/>
                  <a:gd name="connsiteY4" fmla="*/ 0 h 51981"/>
                  <a:gd name="connsiteX5" fmla="*/ 400 w 23591"/>
                  <a:gd name="connsiteY5" fmla="*/ 800 h 519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591" h="51981">
                    <a:moveTo>
                      <a:pt x="0" y="6798"/>
                    </a:moveTo>
                    <a:lnTo>
                      <a:pt x="14795" y="7597"/>
                    </a:lnTo>
                    <a:lnTo>
                      <a:pt x="14795" y="51982"/>
                    </a:lnTo>
                    <a:lnTo>
                      <a:pt x="23592" y="51982"/>
                    </a:lnTo>
                    <a:lnTo>
                      <a:pt x="23592" y="0"/>
                    </a:lnTo>
                    <a:lnTo>
                      <a:pt x="400" y="800"/>
                    </a:lnTo>
                    <a:close/>
                  </a:path>
                </a:pathLst>
              </a:custGeom>
              <a:solidFill>
                <a:srgbClr val="1D1D1B"/>
              </a:solidFill>
              <a:ln w="3996" cap="flat">
                <a:noFill/>
                <a:prstDash val="solid"/>
                <a:miter/>
              </a:ln>
            </p:spPr>
            <p:txBody>
              <a:bodyPr rtlCol="0" anchor="ctr"/>
              <a:lstStyle/>
              <a:p>
                <a:endParaRPr lang="fi-FI"/>
              </a:p>
            </p:txBody>
          </p:sp>
          <p:sp>
            <p:nvSpPr>
              <p:cNvPr id="362" name="Freeform: Shape 548">
                <a:extLst>
                  <a:ext uri="{FF2B5EF4-FFF2-40B4-BE49-F238E27FC236}">
                    <a16:creationId xmlns:a16="http://schemas.microsoft.com/office/drawing/2014/main" id="{53D7F3B1-C5BE-453F-804C-0A48CCC422DC}"/>
                  </a:ext>
                </a:extLst>
              </p:cNvPr>
              <p:cNvSpPr/>
              <p:nvPr/>
            </p:nvSpPr>
            <p:spPr>
              <a:xfrm>
                <a:off x="8413754" y="8454506"/>
                <a:ext cx="49982" cy="69176"/>
              </a:xfrm>
              <a:custGeom>
                <a:avLst/>
                <a:gdLst>
                  <a:gd name="connsiteX0" fmla="*/ 40386 w 49982"/>
                  <a:gd name="connsiteY0" fmla="*/ 800 h 69176"/>
                  <a:gd name="connsiteX1" fmla="*/ 31989 w 49982"/>
                  <a:gd name="connsiteY1" fmla="*/ 0 h 69176"/>
                  <a:gd name="connsiteX2" fmla="*/ 15994 w 49982"/>
                  <a:gd name="connsiteY2" fmla="*/ 20393 h 69176"/>
                  <a:gd name="connsiteX3" fmla="*/ 0 w 49982"/>
                  <a:gd name="connsiteY3" fmla="*/ 40786 h 69176"/>
                  <a:gd name="connsiteX4" fmla="*/ 1200 w 49982"/>
                  <a:gd name="connsiteY4" fmla="*/ 47184 h 69176"/>
                  <a:gd name="connsiteX5" fmla="*/ 31589 w 49982"/>
                  <a:gd name="connsiteY5" fmla="*/ 47184 h 69176"/>
                  <a:gd name="connsiteX6" fmla="*/ 31589 w 49982"/>
                  <a:gd name="connsiteY6" fmla="*/ 69176 h 69176"/>
                  <a:gd name="connsiteX7" fmla="*/ 40386 w 49982"/>
                  <a:gd name="connsiteY7" fmla="*/ 68776 h 69176"/>
                  <a:gd name="connsiteX8" fmla="*/ 40386 w 49982"/>
                  <a:gd name="connsiteY8" fmla="*/ 47184 h 69176"/>
                  <a:gd name="connsiteX9" fmla="*/ 49583 w 49982"/>
                  <a:gd name="connsiteY9" fmla="*/ 47184 h 69176"/>
                  <a:gd name="connsiteX10" fmla="*/ 49983 w 49982"/>
                  <a:gd name="connsiteY10" fmla="*/ 40386 h 69176"/>
                  <a:gd name="connsiteX11" fmla="*/ 40386 w 49982"/>
                  <a:gd name="connsiteY11" fmla="*/ 40386 h 69176"/>
                  <a:gd name="connsiteX12" fmla="*/ 40386 w 49982"/>
                  <a:gd name="connsiteY12" fmla="*/ 800 h 69176"/>
                  <a:gd name="connsiteX13" fmla="*/ 31589 w 49982"/>
                  <a:gd name="connsiteY13" fmla="*/ 40386 h 69176"/>
                  <a:gd name="connsiteX14" fmla="*/ 8397 w 49982"/>
                  <a:gd name="connsiteY14" fmla="*/ 40386 h 69176"/>
                  <a:gd name="connsiteX15" fmla="*/ 19993 w 49982"/>
                  <a:gd name="connsiteY15" fmla="*/ 25591 h 69176"/>
                  <a:gd name="connsiteX16" fmla="*/ 31589 w 49982"/>
                  <a:gd name="connsiteY16" fmla="*/ 10796 h 69176"/>
                  <a:gd name="connsiteX17" fmla="*/ 31589 w 49982"/>
                  <a:gd name="connsiteY17" fmla="*/ 40386 h 69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9982" h="69176">
                    <a:moveTo>
                      <a:pt x="40386" y="800"/>
                    </a:moveTo>
                    <a:lnTo>
                      <a:pt x="31989" y="0"/>
                    </a:lnTo>
                    <a:cubicBezTo>
                      <a:pt x="26791" y="6798"/>
                      <a:pt x="21593" y="13595"/>
                      <a:pt x="15994" y="20393"/>
                    </a:cubicBezTo>
                    <a:cubicBezTo>
                      <a:pt x="10796" y="27191"/>
                      <a:pt x="5198" y="33988"/>
                      <a:pt x="0" y="40786"/>
                    </a:cubicBezTo>
                    <a:lnTo>
                      <a:pt x="1200" y="47184"/>
                    </a:lnTo>
                    <a:lnTo>
                      <a:pt x="31589" y="47184"/>
                    </a:lnTo>
                    <a:lnTo>
                      <a:pt x="31589" y="69176"/>
                    </a:lnTo>
                    <a:lnTo>
                      <a:pt x="40386" y="68776"/>
                    </a:lnTo>
                    <a:lnTo>
                      <a:pt x="40386" y="47184"/>
                    </a:lnTo>
                    <a:lnTo>
                      <a:pt x="49583" y="47184"/>
                    </a:lnTo>
                    <a:lnTo>
                      <a:pt x="49983" y="40386"/>
                    </a:lnTo>
                    <a:lnTo>
                      <a:pt x="40386" y="40386"/>
                    </a:lnTo>
                    <a:lnTo>
                      <a:pt x="40386" y="800"/>
                    </a:lnTo>
                    <a:close/>
                    <a:moveTo>
                      <a:pt x="31589" y="40386"/>
                    </a:moveTo>
                    <a:lnTo>
                      <a:pt x="8397" y="40386"/>
                    </a:lnTo>
                    <a:cubicBezTo>
                      <a:pt x="12396" y="35588"/>
                      <a:pt x="15994" y="30389"/>
                      <a:pt x="19993" y="25591"/>
                    </a:cubicBezTo>
                    <a:cubicBezTo>
                      <a:pt x="23992" y="20793"/>
                      <a:pt x="27591" y="15595"/>
                      <a:pt x="31589" y="10796"/>
                    </a:cubicBezTo>
                    <a:lnTo>
                      <a:pt x="31589" y="40386"/>
                    </a:lnTo>
                    <a:close/>
                  </a:path>
                </a:pathLst>
              </a:custGeom>
              <a:solidFill>
                <a:srgbClr val="1D1D1B"/>
              </a:solidFill>
              <a:ln w="3996" cap="flat">
                <a:noFill/>
                <a:prstDash val="solid"/>
                <a:miter/>
              </a:ln>
            </p:spPr>
            <p:txBody>
              <a:bodyPr rtlCol="0" anchor="ctr"/>
              <a:lstStyle/>
              <a:p>
                <a:endParaRPr lang="fi-FI"/>
              </a:p>
            </p:txBody>
          </p:sp>
          <p:sp>
            <p:nvSpPr>
              <p:cNvPr id="363" name="Freeform: Shape 549">
                <a:extLst>
                  <a:ext uri="{FF2B5EF4-FFF2-40B4-BE49-F238E27FC236}">
                    <a16:creationId xmlns:a16="http://schemas.microsoft.com/office/drawing/2014/main" id="{22086E92-AA26-4103-95C3-8ABEC2CED4C1}"/>
                  </a:ext>
                </a:extLst>
              </p:cNvPr>
              <p:cNvSpPr/>
              <p:nvPr/>
            </p:nvSpPr>
            <p:spPr>
              <a:xfrm>
                <a:off x="8470935" y="8476099"/>
                <a:ext cx="54381" cy="6397"/>
              </a:xfrm>
              <a:custGeom>
                <a:avLst/>
                <a:gdLst>
                  <a:gd name="connsiteX0" fmla="*/ 0 w 54381"/>
                  <a:gd name="connsiteY0" fmla="*/ 6398 h 6397"/>
                  <a:gd name="connsiteX1" fmla="*/ 53981 w 54381"/>
                  <a:gd name="connsiteY1" fmla="*/ 6398 h 6397"/>
                  <a:gd name="connsiteX2" fmla="*/ 54381 w 54381"/>
                  <a:gd name="connsiteY2" fmla="*/ 0 h 6397"/>
                  <a:gd name="connsiteX3" fmla="*/ 400 w 54381"/>
                  <a:gd name="connsiteY3" fmla="*/ 0 h 6397"/>
                </a:gdLst>
                <a:ahLst/>
                <a:cxnLst>
                  <a:cxn ang="0">
                    <a:pos x="connsiteX0" y="connsiteY0"/>
                  </a:cxn>
                  <a:cxn ang="0">
                    <a:pos x="connsiteX1" y="connsiteY1"/>
                  </a:cxn>
                  <a:cxn ang="0">
                    <a:pos x="connsiteX2" y="connsiteY2"/>
                  </a:cxn>
                  <a:cxn ang="0">
                    <a:pos x="connsiteX3" y="connsiteY3"/>
                  </a:cxn>
                </a:cxnLst>
                <a:rect l="l" t="t" r="r" b="b"/>
                <a:pathLst>
                  <a:path w="54381" h="6397">
                    <a:moveTo>
                      <a:pt x="0" y="6398"/>
                    </a:moveTo>
                    <a:lnTo>
                      <a:pt x="53981" y="6398"/>
                    </a:lnTo>
                    <a:lnTo>
                      <a:pt x="54381" y="0"/>
                    </a:lnTo>
                    <a:lnTo>
                      <a:pt x="400" y="0"/>
                    </a:lnTo>
                    <a:close/>
                  </a:path>
                </a:pathLst>
              </a:custGeom>
              <a:solidFill>
                <a:srgbClr val="1D1D1B"/>
              </a:solidFill>
              <a:ln w="3996" cap="flat">
                <a:noFill/>
                <a:prstDash val="solid"/>
                <a:miter/>
              </a:ln>
            </p:spPr>
            <p:txBody>
              <a:bodyPr rtlCol="0" anchor="ctr"/>
              <a:lstStyle/>
              <a:p>
                <a:endParaRPr lang="fi-FI"/>
              </a:p>
            </p:txBody>
          </p:sp>
          <p:sp>
            <p:nvSpPr>
              <p:cNvPr id="364" name="Freeform: Shape 550">
                <a:extLst>
                  <a:ext uri="{FF2B5EF4-FFF2-40B4-BE49-F238E27FC236}">
                    <a16:creationId xmlns:a16="http://schemas.microsoft.com/office/drawing/2014/main" id="{9481D6E1-ADF9-40EB-BC9A-117D289F182C}"/>
                  </a:ext>
                </a:extLst>
              </p:cNvPr>
              <p:cNvSpPr/>
              <p:nvPr/>
            </p:nvSpPr>
            <p:spPr>
              <a:xfrm>
                <a:off x="8532913" y="8453706"/>
                <a:ext cx="43584" cy="52781"/>
              </a:xfrm>
              <a:custGeom>
                <a:avLst/>
                <a:gdLst>
                  <a:gd name="connsiteX0" fmla="*/ 14395 w 43584"/>
                  <a:gd name="connsiteY0" fmla="*/ 45584 h 52781"/>
                  <a:gd name="connsiteX1" fmla="*/ 16394 w 43584"/>
                  <a:gd name="connsiteY1" fmla="*/ 43985 h 52781"/>
                  <a:gd name="connsiteX2" fmla="*/ 18793 w 43584"/>
                  <a:gd name="connsiteY2" fmla="*/ 41985 h 52781"/>
                  <a:gd name="connsiteX3" fmla="*/ 21192 w 43584"/>
                  <a:gd name="connsiteY3" fmla="*/ 39986 h 52781"/>
                  <a:gd name="connsiteX4" fmla="*/ 23192 w 43584"/>
                  <a:gd name="connsiteY4" fmla="*/ 38387 h 52781"/>
                  <a:gd name="connsiteX5" fmla="*/ 24391 w 43584"/>
                  <a:gd name="connsiteY5" fmla="*/ 37587 h 52781"/>
                  <a:gd name="connsiteX6" fmla="*/ 29990 w 43584"/>
                  <a:gd name="connsiteY6" fmla="*/ 33188 h 52781"/>
                  <a:gd name="connsiteX7" fmla="*/ 33988 w 43584"/>
                  <a:gd name="connsiteY7" fmla="*/ 29190 h 52781"/>
                  <a:gd name="connsiteX8" fmla="*/ 36787 w 43584"/>
                  <a:gd name="connsiteY8" fmla="*/ 25591 h 52781"/>
                  <a:gd name="connsiteX9" fmla="*/ 38786 w 43584"/>
                  <a:gd name="connsiteY9" fmla="*/ 22392 h 52781"/>
                  <a:gd name="connsiteX10" fmla="*/ 39986 w 43584"/>
                  <a:gd name="connsiteY10" fmla="*/ 19193 h 52781"/>
                  <a:gd name="connsiteX11" fmla="*/ 40386 w 43584"/>
                  <a:gd name="connsiteY11" fmla="*/ 15595 h 52781"/>
                  <a:gd name="connsiteX12" fmla="*/ 39186 w 43584"/>
                  <a:gd name="connsiteY12" fmla="*/ 9597 h 52781"/>
                  <a:gd name="connsiteX13" fmla="*/ 35988 w 43584"/>
                  <a:gd name="connsiteY13" fmla="*/ 4398 h 52781"/>
                  <a:gd name="connsiteX14" fmla="*/ 30389 w 43584"/>
                  <a:gd name="connsiteY14" fmla="*/ 1200 h 52781"/>
                  <a:gd name="connsiteX15" fmla="*/ 22792 w 43584"/>
                  <a:gd name="connsiteY15" fmla="*/ 0 h 52781"/>
                  <a:gd name="connsiteX16" fmla="*/ 17194 w 43584"/>
                  <a:gd name="connsiteY16" fmla="*/ 400 h 52781"/>
                  <a:gd name="connsiteX17" fmla="*/ 11996 w 43584"/>
                  <a:gd name="connsiteY17" fmla="*/ 1999 h 52781"/>
                  <a:gd name="connsiteX18" fmla="*/ 6797 w 43584"/>
                  <a:gd name="connsiteY18" fmla="*/ 4398 h 52781"/>
                  <a:gd name="connsiteX19" fmla="*/ 1599 w 43584"/>
                  <a:gd name="connsiteY19" fmla="*/ 7997 h 52781"/>
                  <a:gd name="connsiteX20" fmla="*/ 5598 w 43584"/>
                  <a:gd name="connsiteY20" fmla="*/ 13595 h 52781"/>
                  <a:gd name="connsiteX21" fmla="*/ 10396 w 43584"/>
                  <a:gd name="connsiteY21" fmla="*/ 10396 h 52781"/>
                  <a:gd name="connsiteX22" fmla="*/ 14395 w 43584"/>
                  <a:gd name="connsiteY22" fmla="*/ 8397 h 52781"/>
                  <a:gd name="connsiteX23" fmla="*/ 17994 w 43584"/>
                  <a:gd name="connsiteY23" fmla="*/ 7597 h 52781"/>
                  <a:gd name="connsiteX24" fmla="*/ 21592 w 43584"/>
                  <a:gd name="connsiteY24" fmla="*/ 7197 h 52781"/>
                  <a:gd name="connsiteX25" fmla="*/ 25991 w 43584"/>
                  <a:gd name="connsiteY25" fmla="*/ 7997 h 52781"/>
                  <a:gd name="connsiteX26" fmla="*/ 29190 w 43584"/>
                  <a:gd name="connsiteY26" fmla="*/ 9997 h 52781"/>
                  <a:gd name="connsiteX27" fmla="*/ 31189 w 43584"/>
                  <a:gd name="connsiteY27" fmla="*/ 12796 h 52781"/>
                  <a:gd name="connsiteX28" fmla="*/ 31989 w 43584"/>
                  <a:gd name="connsiteY28" fmla="*/ 16394 h 52781"/>
                  <a:gd name="connsiteX29" fmla="*/ 31589 w 43584"/>
                  <a:gd name="connsiteY29" fmla="*/ 18793 h 52781"/>
                  <a:gd name="connsiteX30" fmla="*/ 30789 w 43584"/>
                  <a:gd name="connsiteY30" fmla="*/ 21193 h 52781"/>
                  <a:gd name="connsiteX31" fmla="*/ 29190 w 43584"/>
                  <a:gd name="connsiteY31" fmla="*/ 23992 h 52781"/>
                  <a:gd name="connsiteX32" fmla="*/ 26391 w 43584"/>
                  <a:gd name="connsiteY32" fmla="*/ 26791 h 52781"/>
                  <a:gd name="connsiteX33" fmla="*/ 22792 w 43584"/>
                  <a:gd name="connsiteY33" fmla="*/ 30389 h 52781"/>
                  <a:gd name="connsiteX34" fmla="*/ 17594 w 43584"/>
                  <a:gd name="connsiteY34" fmla="*/ 34388 h 52781"/>
                  <a:gd name="connsiteX35" fmla="*/ 15194 w 43584"/>
                  <a:gd name="connsiteY35" fmla="*/ 36387 h 52781"/>
                  <a:gd name="connsiteX36" fmla="*/ 12396 w 43584"/>
                  <a:gd name="connsiteY36" fmla="*/ 38387 h 52781"/>
                  <a:gd name="connsiteX37" fmla="*/ 9596 w 43584"/>
                  <a:gd name="connsiteY37" fmla="*/ 40786 h 52781"/>
                  <a:gd name="connsiteX38" fmla="*/ 6797 w 43584"/>
                  <a:gd name="connsiteY38" fmla="*/ 42785 h 52781"/>
                  <a:gd name="connsiteX39" fmla="*/ 0 w 43584"/>
                  <a:gd name="connsiteY39" fmla="*/ 47584 h 52781"/>
                  <a:gd name="connsiteX40" fmla="*/ 800 w 43584"/>
                  <a:gd name="connsiteY40" fmla="*/ 52782 h 52781"/>
                  <a:gd name="connsiteX41" fmla="*/ 42785 w 43584"/>
                  <a:gd name="connsiteY41" fmla="*/ 52782 h 52781"/>
                  <a:gd name="connsiteX42" fmla="*/ 43585 w 43584"/>
                  <a:gd name="connsiteY42" fmla="*/ 45984 h 52781"/>
                  <a:gd name="connsiteX43" fmla="*/ 13595 w 43584"/>
                  <a:gd name="connsiteY43" fmla="*/ 45984 h 52781"/>
                  <a:gd name="connsiteX44" fmla="*/ 14395 w 43584"/>
                  <a:gd name="connsiteY44" fmla="*/ 45584 h 527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43584" h="52781">
                    <a:moveTo>
                      <a:pt x="14395" y="45584"/>
                    </a:moveTo>
                    <a:cubicBezTo>
                      <a:pt x="15194" y="45184"/>
                      <a:pt x="15594" y="44385"/>
                      <a:pt x="16394" y="43985"/>
                    </a:cubicBezTo>
                    <a:cubicBezTo>
                      <a:pt x="17194" y="43185"/>
                      <a:pt x="17994" y="42785"/>
                      <a:pt x="18793" y="41985"/>
                    </a:cubicBezTo>
                    <a:cubicBezTo>
                      <a:pt x="19593" y="41186"/>
                      <a:pt x="20393" y="40786"/>
                      <a:pt x="21192" y="39986"/>
                    </a:cubicBezTo>
                    <a:cubicBezTo>
                      <a:pt x="21992" y="39186"/>
                      <a:pt x="22792" y="38787"/>
                      <a:pt x="23192" y="38387"/>
                    </a:cubicBezTo>
                    <a:cubicBezTo>
                      <a:pt x="23591" y="37987"/>
                      <a:pt x="23992" y="37587"/>
                      <a:pt x="24391" y="37587"/>
                    </a:cubicBezTo>
                    <a:cubicBezTo>
                      <a:pt x="26391" y="35988"/>
                      <a:pt x="28390" y="34388"/>
                      <a:pt x="29990" y="33188"/>
                    </a:cubicBezTo>
                    <a:cubicBezTo>
                      <a:pt x="31589" y="31989"/>
                      <a:pt x="32788" y="30389"/>
                      <a:pt x="33988" y="29190"/>
                    </a:cubicBezTo>
                    <a:cubicBezTo>
                      <a:pt x="35188" y="27990"/>
                      <a:pt x="35988" y="26791"/>
                      <a:pt x="36787" y="25591"/>
                    </a:cubicBezTo>
                    <a:cubicBezTo>
                      <a:pt x="37587" y="24392"/>
                      <a:pt x="38387" y="23192"/>
                      <a:pt x="38786" y="22392"/>
                    </a:cubicBezTo>
                    <a:cubicBezTo>
                      <a:pt x="39186" y="21193"/>
                      <a:pt x="39586" y="19993"/>
                      <a:pt x="39986" y="19193"/>
                    </a:cubicBezTo>
                    <a:cubicBezTo>
                      <a:pt x="40386" y="17994"/>
                      <a:pt x="40386" y="16794"/>
                      <a:pt x="40386" y="15595"/>
                    </a:cubicBezTo>
                    <a:cubicBezTo>
                      <a:pt x="40386" y="13595"/>
                      <a:pt x="39986" y="11196"/>
                      <a:pt x="39186" y="9597"/>
                    </a:cubicBezTo>
                    <a:cubicBezTo>
                      <a:pt x="38387" y="7597"/>
                      <a:pt x="37187" y="5998"/>
                      <a:pt x="35988" y="4398"/>
                    </a:cubicBezTo>
                    <a:cubicBezTo>
                      <a:pt x="34388" y="2799"/>
                      <a:pt x="32788" y="1999"/>
                      <a:pt x="30389" y="1200"/>
                    </a:cubicBezTo>
                    <a:cubicBezTo>
                      <a:pt x="27990" y="400"/>
                      <a:pt x="25591" y="0"/>
                      <a:pt x="22792" y="0"/>
                    </a:cubicBezTo>
                    <a:cubicBezTo>
                      <a:pt x="20793" y="0"/>
                      <a:pt x="18793" y="0"/>
                      <a:pt x="17194" y="400"/>
                    </a:cubicBezTo>
                    <a:cubicBezTo>
                      <a:pt x="15594" y="800"/>
                      <a:pt x="13595" y="1200"/>
                      <a:pt x="11996" y="1999"/>
                    </a:cubicBezTo>
                    <a:cubicBezTo>
                      <a:pt x="10396" y="2799"/>
                      <a:pt x="8797" y="3599"/>
                      <a:pt x="6797" y="4398"/>
                    </a:cubicBezTo>
                    <a:cubicBezTo>
                      <a:pt x="5198" y="5598"/>
                      <a:pt x="3199" y="6798"/>
                      <a:pt x="1599" y="7997"/>
                    </a:cubicBezTo>
                    <a:lnTo>
                      <a:pt x="5598" y="13595"/>
                    </a:lnTo>
                    <a:cubicBezTo>
                      <a:pt x="7197" y="12396"/>
                      <a:pt x="8797" y="11196"/>
                      <a:pt x="10396" y="10396"/>
                    </a:cubicBezTo>
                    <a:cubicBezTo>
                      <a:pt x="11996" y="9597"/>
                      <a:pt x="13195" y="8797"/>
                      <a:pt x="14395" y="8397"/>
                    </a:cubicBezTo>
                    <a:cubicBezTo>
                      <a:pt x="15594" y="7997"/>
                      <a:pt x="16794" y="7597"/>
                      <a:pt x="17994" y="7597"/>
                    </a:cubicBezTo>
                    <a:cubicBezTo>
                      <a:pt x="19193" y="7597"/>
                      <a:pt x="20393" y="7197"/>
                      <a:pt x="21592" y="7197"/>
                    </a:cubicBezTo>
                    <a:cubicBezTo>
                      <a:pt x="23192" y="7197"/>
                      <a:pt x="24791" y="7597"/>
                      <a:pt x="25991" y="7997"/>
                    </a:cubicBezTo>
                    <a:cubicBezTo>
                      <a:pt x="27190" y="8397"/>
                      <a:pt x="28390" y="9197"/>
                      <a:pt x="29190" y="9997"/>
                    </a:cubicBezTo>
                    <a:cubicBezTo>
                      <a:pt x="29990" y="10796"/>
                      <a:pt x="30789" y="11596"/>
                      <a:pt x="31189" y="12796"/>
                    </a:cubicBezTo>
                    <a:cubicBezTo>
                      <a:pt x="31589" y="13995"/>
                      <a:pt x="31989" y="15195"/>
                      <a:pt x="31989" y="16394"/>
                    </a:cubicBezTo>
                    <a:cubicBezTo>
                      <a:pt x="31989" y="17194"/>
                      <a:pt x="31989" y="17994"/>
                      <a:pt x="31589" y="18793"/>
                    </a:cubicBezTo>
                    <a:cubicBezTo>
                      <a:pt x="31589" y="19593"/>
                      <a:pt x="31189" y="20393"/>
                      <a:pt x="30789" y="21193"/>
                    </a:cubicBezTo>
                    <a:cubicBezTo>
                      <a:pt x="30389" y="21992"/>
                      <a:pt x="29990" y="22792"/>
                      <a:pt x="29190" y="23992"/>
                    </a:cubicBezTo>
                    <a:cubicBezTo>
                      <a:pt x="28390" y="24791"/>
                      <a:pt x="27590" y="25991"/>
                      <a:pt x="26391" y="26791"/>
                    </a:cubicBezTo>
                    <a:cubicBezTo>
                      <a:pt x="25191" y="27990"/>
                      <a:pt x="23992" y="29190"/>
                      <a:pt x="22792" y="30389"/>
                    </a:cubicBezTo>
                    <a:cubicBezTo>
                      <a:pt x="21192" y="31589"/>
                      <a:pt x="19593" y="32789"/>
                      <a:pt x="17594" y="34388"/>
                    </a:cubicBezTo>
                    <a:cubicBezTo>
                      <a:pt x="16794" y="34788"/>
                      <a:pt x="15994" y="35588"/>
                      <a:pt x="15194" y="36387"/>
                    </a:cubicBezTo>
                    <a:cubicBezTo>
                      <a:pt x="14395" y="37187"/>
                      <a:pt x="13195" y="37587"/>
                      <a:pt x="12396" y="38387"/>
                    </a:cubicBezTo>
                    <a:cubicBezTo>
                      <a:pt x="11596" y="39186"/>
                      <a:pt x="10396" y="39986"/>
                      <a:pt x="9596" y="40786"/>
                    </a:cubicBezTo>
                    <a:cubicBezTo>
                      <a:pt x="8797" y="41586"/>
                      <a:pt x="7597" y="42385"/>
                      <a:pt x="6797" y="42785"/>
                    </a:cubicBezTo>
                    <a:cubicBezTo>
                      <a:pt x="4798" y="44385"/>
                      <a:pt x="2399" y="45984"/>
                      <a:pt x="0" y="47584"/>
                    </a:cubicBezTo>
                    <a:lnTo>
                      <a:pt x="800" y="52782"/>
                    </a:lnTo>
                    <a:lnTo>
                      <a:pt x="42785" y="52782"/>
                    </a:lnTo>
                    <a:lnTo>
                      <a:pt x="43585" y="45984"/>
                    </a:lnTo>
                    <a:lnTo>
                      <a:pt x="13595" y="45984"/>
                    </a:lnTo>
                    <a:cubicBezTo>
                      <a:pt x="13595" y="46384"/>
                      <a:pt x="13995" y="46384"/>
                      <a:pt x="14395" y="45584"/>
                    </a:cubicBezTo>
                    <a:close/>
                  </a:path>
                </a:pathLst>
              </a:custGeom>
              <a:solidFill>
                <a:srgbClr val="1D1D1B"/>
              </a:solidFill>
              <a:ln w="3996" cap="flat">
                <a:noFill/>
                <a:prstDash val="solid"/>
                <a:miter/>
              </a:ln>
            </p:spPr>
            <p:txBody>
              <a:bodyPr rtlCol="0" anchor="ctr"/>
              <a:lstStyle/>
              <a:p>
                <a:endParaRPr lang="fi-FI"/>
              </a:p>
            </p:txBody>
          </p:sp>
          <p:sp>
            <p:nvSpPr>
              <p:cNvPr id="365" name="Freeform: Shape 551">
                <a:extLst>
                  <a:ext uri="{FF2B5EF4-FFF2-40B4-BE49-F238E27FC236}">
                    <a16:creationId xmlns:a16="http://schemas.microsoft.com/office/drawing/2014/main" id="{D4D76E29-9E75-447B-BACC-293CB1ECCCBF}"/>
                  </a:ext>
                </a:extLst>
              </p:cNvPr>
              <p:cNvSpPr/>
              <p:nvPr/>
            </p:nvSpPr>
            <p:spPr>
              <a:xfrm>
                <a:off x="8585695" y="8453706"/>
                <a:ext cx="51182" cy="54381"/>
              </a:xfrm>
              <a:custGeom>
                <a:avLst/>
                <a:gdLst>
                  <a:gd name="connsiteX0" fmla="*/ 26391 w 51182"/>
                  <a:gd name="connsiteY0" fmla="*/ 0 h 54381"/>
                  <a:gd name="connsiteX1" fmla="*/ 18793 w 51182"/>
                  <a:gd name="connsiteY1" fmla="*/ 800 h 54381"/>
                  <a:gd name="connsiteX2" fmla="*/ 12396 w 51182"/>
                  <a:gd name="connsiteY2" fmla="*/ 3599 h 54381"/>
                  <a:gd name="connsiteX3" fmla="*/ 7198 w 51182"/>
                  <a:gd name="connsiteY3" fmla="*/ 7997 h 54381"/>
                  <a:gd name="connsiteX4" fmla="*/ 3199 w 51182"/>
                  <a:gd name="connsiteY4" fmla="*/ 13595 h 54381"/>
                  <a:gd name="connsiteX5" fmla="*/ 800 w 51182"/>
                  <a:gd name="connsiteY5" fmla="*/ 20393 h 54381"/>
                  <a:gd name="connsiteX6" fmla="*/ 0 w 51182"/>
                  <a:gd name="connsiteY6" fmla="*/ 27990 h 54381"/>
                  <a:gd name="connsiteX7" fmla="*/ 1600 w 51182"/>
                  <a:gd name="connsiteY7" fmla="*/ 39186 h 54381"/>
                  <a:gd name="connsiteX8" fmla="*/ 5998 w 51182"/>
                  <a:gd name="connsiteY8" fmla="*/ 47584 h 54381"/>
                  <a:gd name="connsiteX9" fmla="*/ 13595 w 51182"/>
                  <a:gd name="connsiteY9" fmla="*/ 52782 h 54381"/>
                  <a:gd name="connsiteX10" fmla="*/ 24391 w 51182"/>
                  <a:gd name="connsiteY10" fmla="*/ 54381 h 54381"/>
                  <a:gd name="connsiteX11" fmla="*/ 32389 w 51182"/>
                  <a:gd name="connsiteY11" fmla="*/ 53581 h 54381"/>
                  <a:gd name="connsiteX12" fmla="*/ 38786 w 51182"/>
                  <a:gd name="connsiteY12" fmla="*/ 50782 h 54381"/>
                  <a:gd name="connsiteX13" fmla="*/ 43985 w 51182"/>
                  <a:gd name="connsiteY13" fmla="*/ 46384 h 54381"/>
                  <a:gd name="connsiteX14" fmla="*/ 47983 w 51182"/>
                  <a:gd name="connsiteY14" fmla="*/ 40786 h 54381"/>
                  <a:gd name="connsiteX15" fmla="*/ 50382 w 51182"/>
                  <a:gd name="connsiteY15" fmla="*/ 33988 h 54381"/>
                  <a:gd name="connsiteX16" fmla="*/ 51182 w 51182"/>
                  <a:gd name="connsiteY16" fmla="*/ 26391 h 54381"/>
                  <a:gd name="connsiteX17" fmla="*/ 45185 w 51182"/>
                  <a:gd name="connsiteY17" fmla="*/ 7197 h 54381"/>
                  <a:gd name="connsiteX18" fmla="*/ 26391 w 51182"/>
                  <a:gd name="connsiteY18" fmla="*/ 0 h 54381"/>
                  <a:gd name="connsiteX19" fmla="*/ 39986 w 51182"/>
                  <a:gd name="connsiteY19" fmla="*/ 35588 h 54381"/>
                  <a:gd name="connsiteX20" fmla="*/ 36787 w 51182"/>
                  <a:gd name="connsiteY20" fmla="*/ 41985 h 54381"/>
                  <a:gd name="connsiteX21" fmla="*/ 31589 w 51182"/>
                  <a:gd name="connsiteY21" fmla="*/ 45584 h 54381"/>
                  <a:gd name="connsiteX22" fmla="*/ 24791 w 51182"/>
                  <a:gd name="connsiteY22" fmla="*/ 46784 h 54381"/>
                  <a:gd name="connsiteX23" fmla="*/ 17194 w 51182"/>
                  <a:gd name="connsiteY23" fmla="*/ 45584 h 54381"/>
                  <a:gd name="connsiteX24" fmla="*/ 11996 w 51182"/>
                  <a:gd name="connsiteY24" fmla="*/ 41586 h 54381"/>
                  <a:gd name="connsiteX25" fmla="*/ 9197 w 51182"/>
                  <a:gd name="connsiteY25" fmla="*/ 35188 h 54381"/>
                  <a:gd name="connsiteX26" fmla="*/ 8397 w 51182"/>
                  <a:gd name="connsiteY26" fmla="*/ 26391 h 54381"/>
                  <a:gd name="connsiteX27" fmla="*/ 9597 w 51182"/>
                  <a:gd name="connsiteY27" fmla="*/ 18394 h 54381"/>
                  <a:gd name="connsiteX28" fmla="*/ 12795 w 51182"/>
                  <a:gd name="connsiteY28" fmla="*/ 11996 h 54381"/>
                  <a:gd name="connsiteX29" fmla="*/ 17994 w 51182"/>
                  <a:gd name="connsiteY29" fmla="*/ 7997 h 54381"/>
                  <a:gd name="connsiteX30" fmla="*/ 25191 w 51182"/>
                  <a:gd name="connsiteY30" fmla="*/ 6398 h 54381"/>
                  <a:gd name="connsiteX31" fmla="*/ 36787 w 51182"/>
                  <a:gd name="connsiteY31" fmla="*/ 11196 h 54381"/>
                  <a:gd name="connsiteX32" fmla="*/ 40786 w 51182"/>
                  <a:gd name="connsiteY32" fmla="*/ 25991 h 54381"/>
                  <a:gd name="connsiteX33" fmla="*/ 39986 w 51182"/>
                  <a:gd name="connsiteY33" fmla="*/ 35588 h 543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51182" h="54381">
                    <a:moveTo>
                      <a:pt x="26391" y="0"/>
                    </a:moveTo>
                    <a:cubicBezTo>
                      <a:pt x="23592" y="0"/>
                      <a:pt x="21193" y="400"/>
                      <a:pt x="18793" y="800"/>
                    </a:cubicBezTo>
                    <a:cubicBezTo>
                      <a:pt x="16394" y="1599"/>
                      <a:pt x="14395" y="2399"/>
                      <a:pt x="12396" y="3599"/>
                    </a:cubicBezTo>
                    <a:cubicBezTo>
                      <a:pt x="10396" y="4798"/>
                      <a:pt x="8797" y="5998"/>
                      <a:pt x="7198" y="7997"/>
                    </a:cubicBezTo>
                    <a:cubicBezTo>
                      <a:pt x="5598" y="9597"/>
                      <a:pt x="4398" y="11596"/>
                      <a:pt x="3199" y="13595"/>
                    </a:cubicBezTo>
                    <a:cubicBezTo>
                      <a:pt x="1999" y="15595"/>
                      <a:pt x="1200" y="17994"/>
                      <a:pt x="800" y="20393"/>
                    </a:cubicBezTo>
                    <a:cubicBezTo>
                      <a:pt x="400" y="22792"/>
                      <a:pt x="0" y="25191"/>
                      <a:pt x="0" y="27990"/>
                    </a:cubicBezTo>
                    <a:cubicBezTo>
                      <a:pt x="0" y="31989"/>
                      <a:pt x="400" y="35988"/>
                      <a:pt x="1600" y="39186"/>
                    </a:cubicBezTo>
                    <a:cubicBezTo>
                      <a:pt x="2399" y="42385"/>
                      <a:pt x="3999" y="45184"/>
                      <a:pt x="5998" y="47584"/>
                    </a:cubicBezTo>
                    <a:cubicBezTo>
                      <a:pt x="7997" y="49983"/>
                      <a:pt x="10396" y="51582"/>
                      <a:pt x="13595" y="52782"/>
                    </a:cubicBezTo>
                    <a:cubicBezTo>
                      <a:pt x="16794" y="53981"/>
                      <a:pt x="20393" y="54381"/>
                      <a:pt x="24391" y="54381"/>
                    </a:cubicBezTo>
                    <a:cubicBezTo>
                      <a:pt x="27191" y="54381"/>
                      <a:pt x="29990" y="53981"/>
                      <a:pt x="32389" y="53581"/>
                    </a:cubicBezTo>
                    <a:cubicBezTo>
                      <a:pt x="34788" y="52782"/>
                      <a:pt x="37187" y="51982"/>
                      <a:pt x="38786" y="50782"/>
                    </a:cubicBezTo>
                    <a:cubicBezTo>
                      <a:pt x="40786" y="49583"/>
                      <a:pt x="42385" y="48383"/>
                      <a:pt x="43985" y="46384"/>
                    </a:cubicBezTo>
                    <a:cubicBezTo>
                      <a:pt x="45584" y="44784"/>
                      <a:pt x="46784" y="42785"/>
                      <a:pt x="47983" y="40786"/>
                    </a:cubicBezTo>
                    <a:cubicBezTo>
                      <a:pt x="49183" y="38787"/>
                      <a:pt x="49983" y="36387"/>
                      <a:pt x="50382" y="33988"/>
                    </a:cubicBezTo>
                    <a:cubicBezTo>
                      <a:pt x="50782" y="31589"/>
                      <a:pt x="51182" y="28790"/>
                      <a:pt x="51182" y="26391"/>
                    </a:cubicBezTo>
                    <a:cubicBezTo>
                      <a:pt x="51182" y="17994"/>
                      <a:pt x="49183" y="11196"/>
                      <a:pt x="45185" y="7197"/>
                    </a:cubicBezTo>
                    <a:cubicBezTo>
                      <a:pt x="40786" y="2399"/>
                      <a:pt x="34388" y="0"/>
                      <a:pt x="26391" y="0"/>
                    </a:cubicBezTo>
                    <a:close/>
                    <a:moveTo>
                      <a:pt x="39986" y="35588"/>
                    </a:moveTo>
                    <a:cubicBezTo>
                      <a:pt x="39187" y="38387"/>
                      <a:pt x="37987" y="40386"/>
                      <a:pt x="36787" y="41985"/>
                    </a:cubicBezTo>
                    <a:cubicBezTo>
                      <a:pt x="35188" y="43585"/>
                      <a:pt x="33588" y="44784"/>
                      <a:pt x="31589" y="45584"/>
                    </a:cubicBezTo>
                    <a:cubicBezTo>
                      <a:pt x="29590" y="46384"/>
                      <a:pt x="27191" y="46784"/>
                      <a:pt x="24791" y="46784"/>
                    </a:cubicBezTo>
                    <a:cubicBezTo>
                      <a:pt x="21992" y="46784"/>
                      <a:pt x="19593" y="46384"/>
                      <a:pt x="17194" y="45584"/>
                    </a:cubicBezTo>
                    <a:cubicBezTo>
                      <a:pt x="15195" y="44784"/>
                      <a:pt x="13595" y="43585"/>
                      <a:pt x="11996" y="41586"/>
                    </a:cubicBezTo>
                    <a:cubicBezTo>
                      <a:pt x="10796" y="39986"/>
                      <a:pt x="9597" y="37587"/>
                      <a:pt x="9197" y="35188"/>
                    </a:cubicBezTo>
                    <a:cubicBezTo>
                      <a:pt x="8397" y="32789"/>
                      <a:pt x="8397" y="29590"/>
                      <a:pt x="8397" y="26391"/>
                    </a:cubicBezTo>
                    <a:cubicBezTo>
                      <a:pt x="8397" y="23592"/>
                      <a:pt x="8797" y="20793"/>
                      <a:pt x="9597" y="18394"/>
                    </a:cubicBezTo>
                    <a:cubicBezTo>
                      <a:pt x="10396" y="15994"/>
                      <a:pt x="11596" y="13995"/>
                      <a:pt x="12795" y="11996"/>
                    </a:cubicBezTo>
                    <a:cubicBezTo>
                      <a:pt x="14395" y="10396"/>
                      <a:pt x="15994" y="8797"/>
                      <a:pt x="17994" y="7997"/>
                    </a:cubicBezTo>
                    <a:cubicBezTo>
                      <a:pt x="19993" y="7197"/>
                      <a:pt x="22392" y="6398"/>
                      <a:pt x="25191" y="6398"/>
                    </a:cubicBezTo>
                    <a:cubicBezTo>
                      <a:pt x="30389" y="6398"/>
                      <a:pt x="34388" y="7997"/>
                      <a:pt x="36787" y="11196"/>
                    </a:cubicBezTo>
                    <a:cubicBezTo>
                      <a:pt x="39586" y="14395"/>
                      <a:pt x="40786" y="19193"/>
                      <a:pt x="40786" y="25991"/>
                    </a:cubicBezTo>
                    <a:cubicBezTo>
                      <a:pt x="41186" y="29990"/>
                      <a:pt x="40786" y="33188"/>
                      <a:pt x="39986" y="35588"/>
                    </a:cubicBezTo>
                    <a:close/>
                  </a:path>
                </a:pathLst>
              </a:custGeom>
              <a:solidFill>
                <a:srgbClr val="1D1D1B"/>
              </a:solidFill>
              <a:ln w="3996" cap="flat">
                <a:noFill/>
                <a:prstDash val="solid"/>
                <a:miter/>
              </a:ln>
            </p:spPr>
            <p:txBody>
              <a:bodyPr rtlCol="0" anchor="ctr"/>
              <a:lstStyle/>
              <a:p>
                <a:endParaRPr lang="fi-FI"/>
              </a:p>
            </p:txBody>
          </p:sp>
          <p:sp>
            <p:nvSpPr>
              <p:cNvPr id="366" name="Freeform: Shape 552">
                <a:extLst>
                  <a:ext uri="{FF2B5EF4-FFF2-40B4-BE49-F238E27FC236}">
                    <a16:creationId xmlns:a16="http://schemas.microsoft.com/office/drawing/2014/main" id="{551F4BF9-C948-4662-87F1-2C730B7C55A7}"/>
                  </a:ext>
                </a:extLst>
              </p:cNvPr>
              <p:cNvSpPr/>
              <p:nvPr/>
            </p:nvSpPr>
            <p:spPr>
              <a:xfrm>
                <a:off x="8645274" y="8453706"/>
                <a:ext cx="43585" cy="52781"/>
              </a:xfrm>
              <a:custGeom>
                <a:avLst/>
                <a:gdLst>
                  <a:gd name="connsiteX0" fmla="*/ 14395 w 43585"/>
                  <a:gd name="connsiteY0" fmla="*/ 45584 h 52781"/>
                  <a:gd name="connsiteX1" fmla="*/ 16394 w 43585"/>
                  <a:gd name="connsiteY1" fmla="*/ 43985 h 52781"/>
                  <a:gd name="connsiteX2" fmla="*/ 18793 w 43585"/>
                  <a:gd name="connsiteY2" fmla="*/ 41985 h 52781"/>
                  <a:gd name="connsiteX3" fmla="*/ 21192 w 43585"/>
                  <a:gd name="connsiteY3" fmla="*/ 39986 h 52781"/>
                  <a:gd name="connsiteX4" fmla="*/ 23192 w 43585"/>
                  <a:gd name="connsiteY4" fmla="*/ 38387 h 52781"/>
                  <a:gd name="connsiteX5" fmla="*/ 24391 w 43585"/>
                  <a:gd name="connsiteY5" fmla="*/ 37587 h 52781"/>
                  <a:gd name="connsiteX6" fmla="*/ 29990 w 43585"/>
                  <a:gd name="connsiteY6" fmla="*/ 33188 h 52781"/>
                  <a:gd name="connsiteX7" fmla="*/ 33988 w 43585"/>
                  <a:gd name="connsiteY7" fmla="*/ 29190 h 52781"/>
                  <a:gd name="connsiteX8" fmla="*/ 36787 w 43585"/>
                  <a:gd name="connsiteY8" fmla="*/ 25591 h 52781"/>
                  <a:gd name="connsiteX9" fmla="*/ 38786 w 43585"/>
                  <a:gd name="connsiteY9" fmla="*/ 22392 h 52781"/>
                  <a:gd name="connsiteX10" fmla="*/ 39986 w 43585"/>
                  <a:gd name="connsiteY10" fmla="*/ 19193 h 52781"/>
                  <a:gd name="connsiteX11" fmla="*/ 40386 w 43585"/>
                  <a:gd name="connsiteY11" fmla="*/ 15595 h 52781"/>
                  <a:gd name="connsiteX12" fmla="*/ 39186 w 43585"/>
                  <a:gd name="connsiteY12" fmla="*/ 9597 h 52781"/>
                  <a:gd name="connsiteX13" fmla="*/ 35988 w 43585"/>
                  <a:gd name="connsiteY13" fmla="*/ 4398 h 52781"/>
                  <a:gd name="connsiteX14" fmla="*/ 30389 w 43585"/>
                  <a:gd name="connsiteY14" fmla="*/ 1200 h 52781"/>
                  <a:gd name="connsiteX15" fmla="*/ 22792 w 43585"/>
                  <a:gd name="connsiteY15" fmla="*/ 0 h 52781"/>
                  <a:gd name="connsiteX16" fmla="*/ 17194 w 43585"/>
                  <a:gd name="connsiteY16" fmla="*/ 400 h 52781"/>
                  <a:gd name="connsiteX17" fmla="*/ 11996 w 43585"/>
                  <a:gd name="connsiteY17" fmla="*/ 1999 h 52781"/>
                  <a:gd name="connsiteX18" fmla="*/ 6797 w 43585"/>
                  <a:gd name="connsiteY18" fmla="*/ 4398 h 52781"/>
                  <a:gd name="connsiteX19" fmla="*/ 1600 w 43585"/>
                  <a:gd name="connsiteY19" fmla="*/ 7997 h 52781"/>
                  <a:gd name="connsiteX20" fmla="*/ 5598 w 43585"/>
                  <a:gd name="connsiteY20" fmla="*/ 13595 h 52781"/>
                  <a:gd name="connsiteX21" fmla="*/ 10396 w 43585"/>
                  <a:gd name="connsiteY21" fmla="*/ 10396 h 52781"/>
                  <a:gd name="connsiteX22" fmla="*/ 14395 w 43585"/>
                  <a:gd name="connsiteY22" fmla="*/ 8397 h 52781"/>
                  <a:gd name="connsiteX23" fmla="*/ 17994 w 43585"/>
                  <a:gd name="connsiteY23" fmla="*/ 7597 h 52781"/>
                  <a:gd name="connsiteX24" fmla="*/ 21593 w 43585"/>
                  <a:gd name="connsiteY24" fmla="*/ 7197 h 52781"/>
                  <a:gd name="connsiteX25" fmla="*/ 25991 w 43585"/>
                  <a:gd name="connsiteY25" fmla="*/ 7997 h 52781"/>
                  <a:gd name="connsiteX26" fmla="*/ 29190 w 43585"/>
                  <a:gd name="connsiteY26" fmla="*/ 9997 h 52781"/>
                  <a:gd name="connsiteX27" fmla="*/ 31189 w 43585"/>
                  <a:gd name="connsiteY27" fmla="*/ 12796 h 52781"/>
                  <a:gd name="connsiteX28" fmla="*/ 31989 w 43585"/>
                  <a:gd name="connsiteY28" fmla="*/ 16394 h 52781"/>
                  <a:gd name="connsiteX29" fmla="*/ 31589 w 43585"/>
                  <a:gd name="connsiteY29" fmla="*/ 18793 h 52781"/>
                  <a:gd name="connsiteX30" fmla="*/ 30789 w 43585"/>
                  <a:gd name="connsiteY30" fmla="*/ 21193 h 52781"/>
                  <a:gd name="connsiteX31" fmla="*/ 29190 w 43585"/>
                  <a:gd name="connsiteY31" fmla="*/ 23992 h 52781"/>
                  <a:gd name="connsiteX32" fmla="*/ 26391 w 43585"/>
                  <a:gd name="connsiteY32" fmla="*/ 26791 h 52781"/>
                  <a:gd name="connsiteX33" fmla="*/ 22792 w 43585"/>
                  <a:gd name="connsiteY33" fmla="*/ 30389 h 52781"/>
                  <a:gd name="connsiteX34" fmla="*/ 17594 w 43585"/>
                  <a:gd name="connsiteY34" fmla="*/ 34388 h 52781"/>
                  <a:gd name="connsiteX35" fmla="*/ 15194 w 43585"/>
                  <a:gd name="connsiteY35" fmla="*/ 36387 h 52781"/>
                  <a:gd name="connsiteX36" fmla="*/ 12396 w 43585"/>
                  <a:gd name="connsiteY36" fmla="*/ 38387 h 52781"/>
                  <a:gd name="connsiteX37" fmla="*/ 9597 w 43585"/>
                  <a:gd name="connsiteY37" fmla="*/ 40786 h 52781"/>
                  <a:gd name="connsiteX38" fmla="*/ 6797 w 43585"/>
                  <a:gd name="connsiteY38" fmla="*/ 42785 h 52781"/>
                  <a:gd name="connsiteX39" fmla="*/ 0 w 43585"/>
                  <a:gd name="connsiteY39" fmla="*/ 47584 h 52781"/>
                  <a:gd name="connsiteX40" fmla="*/ 800 w 43585"/>
                  <a:gd name="connsiteY40" fmla="*/ 52782 h 52781"/>
                  <a:gd name="connsiteX41" fmla="*/ 42785 w 43585"/>
                  <a:gd name="connsiteY41" fmla="*/ 52782 h 52781"/>
                  <a:gd name="connsiteX42" fmla="*/ 43585 w 43585"/>
                  <a:gd name="connsiteY42" fmla="*/ 45984 h 52781"/>
                  <a:gd name="connsiteX43" fmla="*/ 13595 w 43585"/>
                  <a:gd name="connsiteY43" fmla="*/ 45984 h 52781"/>
                  <a:gd name="connsiteX44" fmla="*/ 14395 w 43585"/>
                  <a:gd name="connsiteY44" fmla="*/ 45584 h 527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43585" h="52781">
                    <a:moveTo>
                      <a:pt x="14395" y="45584"/>
                    </a:moveTo>
                    <a:cubicBezTo>
                      <a:pt x="15194" y="45184"/>
                      <a:pt x="15595" y="44385"/>
                      <a:pt x="16394" y="43985"/>
                    </a:cubicBezTo>
                    <a:cubicBezTo>
                      <a:pt x="17194" y="43185"/>
                      <a:pt x="17994" y="42785"/>
                      <a:pt x="18793" y="41985"/>
                    </a:cubicBezTo>
                    <a:cubicBezTo>
                      <a:pt x="19593" y="41186"/>
                      <a:pt x="20393" y="40786"/>
                      <a:pt x="21192" y="39986"/>
                    </a:cubicBezTo>
                    <a:cubicBezTo>
                      <a:pt x="21992" y="39186"/>
                      <a:pt x="22792" y="38787"/>
                      <a:pt x="23192" y="38387"/>
                    </a:cubicBezTo>
                    <a:cubicBezTo>
                      <a:pt x="23592" y="37987"/>
                      <a:pt x="23992" y="37587"/>
                      <a:pt x="24391" y="37587"/>
                    </a:cubicBezTo>
                    <a:cubicBezTo>
                      <a:pt x="26391" y="35988"/>
                      <a:pt x="28390" y="34388"/>
                      <a:pt x="29990" y="33188"/>
                    </a:cubicBezTo>
                    <a:cubicBezTo>
                      <a:pt x="31589" y="31989"/>
                      <a:pt x="32788" y="30389"/>
                      <a:pt x="33988" y="29190"/>
                    </a:cubicBezTo>
                    <a:cubicBezTo>
                      <a:pt x="35188" y="27990"/>
                      <a:pt x="35988" y="26791"/>
                      <a:pt x="36787" y="25591"/>
                    </a:cubicBezTo>
                    <a:cubicBezTo>
                      <a:pt x="37587" y="24392"/>
                      <a:pt x="38387" y="23192"/>
                      <a:pt x="38786" y="22392"/>
                    </a:cubicBezTo>
                    <a:cubicBezTo>
                      <a:pt x="39186" y="21193"/>
                      <a:pt x="39586" y="19993"/>
                      <a:pt x="39986" y="19193"/>
                    </a:cubicBezTo>
                    <a:cubicBezTo>
                      <a:pt x="40386" y="17994"/>
                      <a:pt x="40386" y="16794"/>
                      <a:pt x="40386" y="15595"/>
                    </a:cubicBezTo>
                    <a:cubicBezTo>
                      <a:pt x="40386" y="13595"/>
                      <a:pt x="39986" y="11196"/>
                      <a:pt x="39186" y="9597"/>
                    </a:cubicBezTo>
                    <a:cubicBezTo>
                      <a:pt x="38387" y="7597"/>
                      <a:pt x="37187" y="5998"/>
                      <a:pt x="35988" y="4398"/>
                    </a:cubicBezTo>
                    <a:cubicBezTo>
                      <a:pt x="34388" y="2799"/>
                      <a:pt x="32788" y="1999"/>
                      <a:pt x="30389" y="1200"/>
                    </a:cubicBezTo>
                    <a:cubicBezTo>
                      <a:pt x="27990" y="400"/>
                      <a:pt x="25591" y="0"/>
                      <a:pt x="22792" y="0"/>
                    </a:cubicBezTo>
                    <a:cubicBezTo>
                      <a:pt x="20793" y="0"/>
                      <a:pt x="18793" y="0"/>
                      <a:pt x="17194" y="400"/>
                    </a:cubicBezTo>
                    <a:cubicBezTo>
                      <a:pt x="15595" y="800"/>
                      <a:pt x="13595" y="1200"/>
                      <a:pt x="11996" y="1999"/>
                    </a:cubicBezTo>
                    <a:cubicBezTo>
                      <a:pt x="10396" y="2799"/>
                      <a:pt x="8797" y="3599"/>
                      <a:pt x="6797" y="4398"/>
                    </a:cubicBezTo>
                    <a:cubicBezTo>
                      <a:pt x="5198" y="5598"/>
                      <a:pt x="3199" y="6798"/>
                      <a:pt x="1600" y="7997"/>
                    </a:cubicBezTo>
                    <a:lnTo>
                      <a:pt x="5598" y="13595"/>
                    </a:lnTo>
                    <a:cubicBezTo>
                      <a:pt x="7197" y="12396"/>
                      <a:pt x="8797" y="11196"/>
                      <a:pt x="10396" y="10396"/>
                    </a:cubicBezTo>
                    <a:cubicBezTo>
                      <a:pt x="11996" y="9597"/>
                      <a:pt x="13195" y="8797"/>
                      <a:pt x="14395" y="8397"/>
                    </a:cubicBezTo>
                    <a:cubicBezTo>
                      <a:pt x="15595" y="7997"/>
                      <a:pt x="16794" y="7597"/>
                      <a:pt x="17994" y="7597"/>
                    </a:cubicBezTo>
                    <a:cubicBezTo>
                      <a:pt x="19193" y="7597"/>
                      <a:pt x="20393" y="7197"/>
                      <a:pt x="21593" y="7197"/>
                    </a:cubicBezTo>
                    <a:cubicBezTo>
                      <a:pt x="23192" y="7197"/>
                      <a:pt x="24791" y="7597"/>
                      <a:pt x="25991" y="7997"/>
                    </a:cubicBezTo>
                    <a:cubicBezTo>
                      <a:pt x="27190" y="8397"/>
                      <a:pt x="28390" y="9197"/>
                      <a:pt x="29190" y="9997"/>
                    </a:cubicBezTo>
                    <a:cubicBezTo>
                      <a:pt x="29990" y="10796"/>
                      <a:pt x="30789" y="11596"/>
                      <a:pt x="31189" y="12796"/>
                    </a:cubicBezTo>
                    <a:cubicBezTo>
                      <a:pt x="31589" y="13995"/>
                      <a:pt x="31989" y="15195"/>
                      <a:pt x="31989" y="16394"/>
                    </a:cubicBezTo>
                    <a:cubicBezTo>
                      <a:pt x="31989" y="17194"/>
                      <a:pt x="31989" y="17994"/>
                      <a:pt x="31589" y="18793"/>
                    </a:cubicBezTo>
                    <a:cubicBezTo>
                      <a:pt x="31589" y="19593"/>
                      <a:pt x="31189" y="20393"/>
                      <a:pt x="30789" y="21193"/>
                    </a:cubicBezTo>
                    <a:cubicBezTo>
                      <a:pt x="30389" y="21992"/>
                      <a:pt x="29990" y="22792"/>
                      <a:pt x="29190" y="23992"/>
                    </a:cubicBezTo>
                    <a:cubicBezTo>
                      <a:pt x="28390" y="24791"/>
                      <a:pt x="27591" y="25991"/>
                      <a:pt x="26391" y="26791"/>
                    </a:cubicBezTo>
                    <a:cubicBezTo>
                      <a:pt x="25191" y="27990"/>
                      <a:pt x="23992" y="29190"/>
                      <a:pt x="22792" y="30389"/>
                    </a:cubicBezTo>
                    <a:cubicBezTo>
                      <a:pt x="21192" y="31589"/>
                      <a:pt x="19593" y="32789"/>
                      <a:pt x="17594" y="34388"/>
                    </a:cubicBezTo>
                    <a:cubicBezTo>
                      <a:pt x="16794" y="34788"/>
                      <a:pt x="15994" y="35588"/>
                      <a:pt x="15194" y="36387"/>
                    </a:cubicBezTo>
                    <a:cubicBezTo>
                      <a:pt x="14395" y="37187"/>
                      <a:pt x="13195" y="37587"/>
                      <a:pt x="12396" y="38387"/>
                    </a:cubicBezTo>
                    <a:cubicBezTo>
                      <a:pt x="11596" y="39186"/>
                      <a:pt x="10396" y="39986"/>
                      <a:pt x="9597" y="40786"/>
                    </a:cubicBezTo>
                    <a:cubicBezTo>
                      <a:pt x="8797" y="41586"/>
                      <a:pt x="7597" y="42385"/>
                      <a:pt x="6797" y="42785"/>
                    </a:cubicBezTo>
                    <a:cubicBezTo>
                      <a:pt x="4798" y="44385"/>
                      <a:pt x="2399" y="45984"/>
                      <a:pt x="0" y="47584"/>
                    </a:cubicBezTo>
                    <a:lnTo>
                      <a:pt x="800" y="52782"/>
                    </a:lnTo>
                    <a:lnTo>
                      <a:pt x="42785" y="52782"/>
                    </a:lnTo>
                    <a:lnTo>
                      <a:pt x="43585" y="45984"/>
                    </a:lnTo>
                    <a:lnTo>
                      <a:pt x="13595" y="45984"/>
                    </a:lnTo>
                    <a:cubicBezTo>
                      <a:pt x="13195" y="46384"/>
                      <a:pt x="13595" y="46384"/>
                      <a:pt x="14395" y="45584"/>
                    </a:cubicBezTo>
                    <a:close/>
                  </a:path>
                </a:pathLst>
              </a:custGeom>
              <a:solidFill>
                <a:srgbClr val="1D1D1B"/>
              </a:solidFill>
              <a:ln w="3996" cap="flat">
                <a:noFill/>
                <a:prstDash val="solid"/>
                <a:miter/>
              </a:ln>
            </p:spPr>
            <p:txBody>
              <a:bodyPr rtlCol="0" anchor="ctr"/>
              <a:lstStyle/>
              <a:p>
                <a:endParaRPr lang="fi-FI"/>
              </a:p>
            </p:txBody>
          </p:sp>
          <p:sp>
            <p:nvSpPr>
              <p:cNvPr id="367" name="Freeform: Shape 553">
                <a:extLst>
                  <a:ext uri="{FF2B5EF4-FFF2-40B4-BE49-F238E27FC236}">
                    <a16:creationId xmlns:a16="http://schemas.microsoft.com/office/drawing/2014/main" id="{2DF199CA-BD30-4F45-8DBB-5FE9AF533118}"/>
                  </a:ext>
                </a:extLst>
              </p:cNvPr>
              <p:cNvSpPr/>
              <p:nvPr/>
            </p:nvSpPr>
            <p:spPr>
              <a:xfrm>
                <a:off x="8697656" y="8453706"/>
                <a:ext cx="51182" cy="54381"/>
              </a:xfrm>
              <a:custGeom>
                <a:avLst/>
                <a:gdLst>
                  <a:gd name="connsiteX0" fmla="*/ 26391 w 51182"/>
                  <a:gd name="connsiteY0" fmla="*/ 0 h 54381"/>
                  <a:gd name="connsiteX1" fmla="*/ 18793 w 51182"/>
                  <a:gd name="connsiteY1" fmla="*/ 800 h 54381"/>
                  <a:gd name="connsiteX2" fmla="*/ 12396 w 51182"/>
                  <a:gd name="connsiteY2" fmla="*/ 3599 h 54381"/>
                  <a:gd name="connsiteX3" fmla="*/ 7198 w 51182"/>
                  <a:gd name="connsiteY3" fmla="*/ 7997 h 54381"/>
                  <a:gd name="connsiteX4" fmla="*/ 3199 w 51182"/>
                  <a:gd name="connsiteY4" fmla="*/ 13595 h 54381"/>
                  <a:gd name="connsiteX5" fmla="*/ 800 w 51182"/>
                  <a:gd name="connsiteY5" fmla="*/ 20393 h 54381"/>
                  <a:gd name="connsiteX6" fmla="*/ 0 w 51182"/>
                  <a:gd name="connsiteY6" fmla="*/ 27990 h 54381"/>
                  <a:gd name="connsiteX7" fmla="*/ 1600 w 51182"/>
                  <a:gd name="connsiteY7" fmla="*/ 39186 h 54381"/>
                  <a:gd name="connsiteX8" fmla="*/ 5998 w 51182"/>
                  <a:gd name="connsiteY8" fmla="*/ 47584 h 54381"/>
                  <a:gd name="connsiteX9" fmla="*/ 13595 w 51182"/>
                  <a:gd name="connsiteY9" fmla="*/ 52782 h 54381"/>
                  <a:gd name="connsiteX10" fmla="*/ 24391 w 51182"/>
                  <a:gd name="connsiteY10" fmla="*/ 54381 h 54381"/>
                  <a:gd name="connsiteX11" fmla="*/ 32389 w 51182"/>
                  <a:gd name="connsiteY11" fmla="*/ 53581 h 54381"/>
                  <a:gd name="connsiteX12" fmla="*/ 38786 w 51182"/>
                  <a:gd name="connsiteY12" fmla="*/ 50782 h 54381"/>
                  <a:gd name="connsiteX13" fmla="*/ 43985 w 51182"/>
                  <a:gd name="connsiteY13" fmla="*/ 46384 h 54381"/>
                  <a:gd name="connsiteX14" fmla="*/ 47983 w 51182"/>
                  <a:gd name="connsiteY14" fmla="*/ 40786 h 54381"/>
                  <a:gd name="connsiteX15" fmla="*/ 50382 w 51182"/>
                  <a:gd name="connsiteY15" fmla="*/ 33988 h 54381"/>
                  <a:gd name="connsiteX16" fmla="*/ 51182 w 51182"/>
                  <a:gd name="connsiteY16" fmla="*/ 26391 h 54381"/>
                  <a:gd name="connsiteX17" fmla="*/ 45185 w 51182"/>
                  <a:gd name="connsiteY17" fmla="*/ 7197 h 54381"/>
                  <a:gd name="connsiteX18" fmla="*/ 26391 w 51182"/>
                  <a:gd name="connsiteY18" fmla="*/ 0 h 54381"/>
                  <a:gd name="connsiteX19" fmla="*/ 40386 w 51182"/>
                  <a:gd name="connsiteY19" fmla="*/ 35588 h 54381"/>
                  <a:gd name="connsiteX20" fmla="*/ 37187 w 51182"/>
                  <a:gd name="connsiteY20" fmla="*/ 41985 h 54381"/>
                  <a:gd name="connsiteX21" fmla="*/ 31989 w 51182"/>
                  <a:gd name="connsiteY21" fmla="*/ 45584 h 54381"/>
                  <a:gd name="connsiteX22" fmla="*/ 25191 w 51182"/>
                  <a:gd name="connsiteY22" fmla="*/ 46784 h 54381"/>
                  <a:gd name="connsiteX23" fmla="*/ 17594 w 51182"/>
                  <a:gd name="connsiteY23" fmla="*/ 45584 h 54381"/>
                  <a:gd name="connsiteX24" fmla="*/ 12396 w 51182"/>
                  <a:gd name="connsiteY24" fmla="*/ 41586 h 54381"/>
                  <a:gd name="connsiteX25" fmla="*/ 9597 w 51182"/>
                  <a:gd name="connsiteY25" fmla="*/ 35188 h 54381"/>
                  <a:gd name="connsiteX26" fmla="*/ 8797 w 51182"/>
                  <a:gd name="connsiteY26" fmla="*/ 26391 h 54381"/>
                  <a:gd name="connsiteX27" fmla="*/ 9997 w 51182"/>
                  <a:gd name="connsiteY27" fmla="*/ 18394 h 54381"/>
                  <a:gd name="connsiteX28" fmla="*/ 13196 w 51182"/>
                  <a:gd name="connsiteY28" fmla="*/ 11996 h 54381"/>
                  <a:gd name="connsiteX29" fmla="*/ 18394 w 51182"/>
                  <a:gd name="connsiteY29" fmla="*/ 7997 h 54381"/>
                  <a:gd name="connsiteX30" fmla="*/ 25591 w 51182"/>
                  <a:gd name="connsiteY30" fmla="*/ 6398 h 54381"/>
                  <a:gd name="connsiteX31" fmla="*/ 37187 w 51182"/>
                  <a:gd name="connsiteY31" fmla="*/ 11196 h 54381"/>
                  <a:gd name="connsiteX32" fmla="*/ 41186 w 51182"/>
                  <a:gd name="connsiteY32" fmla="*/ 25991 h 54381"/>
                  <a:gd name="connsiteX33" fmla="*/ 40386 w 51182"/>
                  <a:gd name="connsiteY33" fmla="*/ 35588 h 543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51182" h="54381">
                    <a:moveTo>
                      <a:pt x="26391" y="0"/>
                    </a:moveTo>
                    <a:cubicBezTo>
                      <a:pt x="23592" y="0"/>
                      <a:pt x="21193" y="400"/>
                      <a:pt x="18793" y="800"/>
                    </a:cubicBezTo>
                    <a:cubicBezTo>
                      <a:pt x="16394" y="1599"/>
                      <a:pt x="14395" y="2399"/>
                      <a:pt x="12396" y="3599"/>
                    </a:cubicBezTo>
                    <a:cubicBezTo>
                      <a:pt x="10396" y="4798"/>
                      <a:pt x="8797" y="5998"/>
                      <a:pt x="7198" y="7997"/>
                    </a:cubicBezTo>
                    <a:cubicBezTo>
                      <a:pt x="5598" y="9597"/>
                      <a:pt x="4398" y="11596"/>
                      <a:pt x="3199" y="13595"/>
                    </a:cubicBezTo>
                    <a:cubicBezTo>
                      <a:pt x="1999" y="15595"/>
                      <a:pt x="1200" y="17994"/>
                      <a:pt x="800" y="20393"/>
                    </a:cubicBezTo>
                    <a:cubicBezTo>
                      <a:pt x="400" y="22792"/>
                      <a:pt x="0" y="25191"/>
                      <a:pt x="0" y="27990"/>
                    </a:cubicBezTo>
                    <a:cubicBezTo>
                      <a:pt x="0" y="31989"/>
                      <a:pt x="400" y="35988"/>
                      <a:pt x="1600" y="39186"/>
                    </a:cubicBezTo>
                    <a:cubicBezTo>
                      <a:pt x="2399" y="42385"/>
                      <a:pt x="3999" y="45184"/>
                      <a:pt x="5998" y="47584"/>
                    </a:cubicBezTo>
                    <a:cubicBezTo>
                      <a:pt x="7997" y="49983"/>
                      <a:pt x="10396" y="51582"/>
                      <a:pt x="13595" y="52782"/>
                    </a:cubicBezTo>
                    <a:cubicBezTo>
                      <a:pt x="16794" y="53981"/>
                      <a:pt x="20393" y="54381"/>
                      <a:pt x="24391" y="54381"/>
                    </a:cubicBezTo>
                    <a:cubicBezTo>
                      <a:pt x="27191" y="54381"/>
                      <a:pt x="29990" y="53981"/>
                      <a:pt x="32389" y="53581"/>
                    </a:cubicBezTo>
                    <a:cubicBezTo>
                      <a:pt x="34788" y="52782"/>
                      <a:pt x="37187" y="51982"/>
                      <a:pt x="38786" y="50782"/>
                    </a:cubicBezTo>
                    <a:cubicBezTo>
                      <a:pt x="40786" y="49583"/>
                      <a:pt x="42385" y="48383"/>
                      <a:pt x="43985" y="46384"/>
                    </a:cubicBezTo>
                    <a:cubicBezTo>
                      <a:pt x="45584" y="44784"/>
                      <a:pt x="46784" y="42785"/>
                      <a:pt x="47983" y="40786"/>
                    </a:cubicBezTo>
                    <a:cubicBezTo>
                      <a:pt x="49183" y="38787"/>
                      <a:pt x="49983" y="36387"/>
                      <a:pt x="50382" y="33988"/>
                    </a:cubicBezTo>
                    <a:cubicBezTo>
                      <a:pt x="50782" y="31589"/>
                      <a:pt x="51182" y="28790"/>
                      <a:pt x="51182" y="26391"/>
                    </a:cubicBezTo>
                    <a:cubicBezTo>
                      <a:pt x="51182" y="17994"/>
                      <a:pt x="49183" y="11196"/>
                      <a:pt x="45185" y="7197"/>
                    </a:cubicBezTo>
                    <a:cubicBezTo>
                      <a:pt x="40786" y="2399"/>
                      <a:pt x="34788" y="0"/>
                      <a:pt x="26391" y="0"/>
                    </a:cubicBezTo>
                    <a:close/>
                    <a:moveTo>
                      <a:pt x="40386" y="35588"/>
                    </a:moveTo>
                    <a:cubicBezTo>
                      <a:pt x="39586" y="38387"/>
                      <a:pt x="38387" y="40386"/>
                      <a:pt x="37187" y="41985"/>
                    </a:cubicBezTo>
                    <a:cubicBezTo>
                      <a:pt x="35588" y="43585"/>
                      <a:pt x="33988" y="44784"/>
                      <a:pt x="31989" y="45584"/>
                    </a:cubicBezTo>
                    <a:cubicBezTo>
                      <a:pt x="29990" y="46384"/>
                      <a:pt x="27591" y="46784"/>
                      <a:pt x="25191" y="46784"/>
                    </a:cubicBezTo>
                    <a:cubicBezTo>
                      <a:pt x="22392" y="46784"/>
                      <a:pt x="19993" y="46384"/>
                      <a:pt x="17594" y="45584"/>
                    </a:cubicBezTo>
                    <a:cubicBezTo>
                      <a:pt x="15595" y="44784"/>
                      <a:pt x="13995" y="43585"/>
                      <a:pt x="12396" y="41586"/>
                    </a:cubicBezTo>
                    <a:cubicBezTo>
                      <a:pt x="11196" y="39986"/>
                      <a:pt x="9997" y="37587"/>
                      <a:pt x="9597" y="35188"/>
                    </a:cubicBezTo>
                    <a:cubicBezTo>
                      <a:pt x="8797" y="32789"/>
                      <a:pt x="8797" y="29590"/>
                      <a:pt x="8797" y="26391"/>
                    </a:cubicBezTo>
                    <a:cubicBezTo>
                      <a:pt x="8797" y="23592"/>
                      <a:pt x="9197" y="20793"/>
                      <a:pt x="9997" y="18394"/>
                    </a:cubicBezTo>
                    <a:cubicBezTo>
                      <a:pt x="10796" y="15994"/>
                      <a:pt x="11996" y="13995"/>
                      <a:pt x="13196" y="11996"/>
                    </a:cubicBezTo>
                    <a:cubicBezTo>
                      <a:pt x="14795" y="10396"/>
                      <a:pt x="16394" y="8797"/>
                      <a:pt x="18394" y="7997"/>
                    </a:cubicBezTo>
                    <a:cubicBezTo>
                      <a:pt x="20393" y="7197"/>
                      <a:pt x="22792" y="6398"/>
                      <a:pt x="25591" y="6398"/>
                    </a:cubicBezTo>
                    <a:cubicBezTo>
                      <a:pt x="30789" y="6398"/>
                      <a:pt x="34788" y="7997"/>
                      <a:pt x="37187" y="11196"/>
                    </a:cubicBezTo>
                    <a:cubicBezTo>
                      <a:pt x="39986" y="14395"/>
                      <a:pt x="41186" y="19193"/>
                      <a:pt x="41186" y="25991"/>
                    </a:cubicBezTo>
                    <a:cubicBezTo>
                      <a:pt x="41586" y="29990"/>
                      <a:pt x="41186" y="33188"/>
                      <a:pt x="40386" y="35588"/>
                    </a:cubicBezTo>
                    <a:close/>
                  </a:path>
                </a:pathLst>
              </a:custGeom>
              <a:solidFill>
                <a:srgbClr val="1D1D1B"/>
              </a:solidFill>
              <a:ln w="3996" cap="flat">
                <a:noFill/>
                <a:prstDash val="solid"/>
                <a:miter/>
              </a:ln>
            </p:spPr>
            <p:txBody>
              <a:bodyPr rtlCol="0" anchor="ctr"/>
              <a:lstStyle/>
              <a:p>
                <a:endParaRPr lang="fi-FI"/>
              </a:p>
            </p:txBody>
          </p:sp>
          <p:sp>
            <p:nvSpPr>
              <p:cNvPr id="368" name="Freeform: Shape 554">
                <a:extLst>
                  <a:ext uri="{FF2B5EF4-FFF2-40B4-BE49-F238E27FC236}">
                    <a16:creationId xmlns:a16="http://schemas.microsoft.com/office/drawing/2014/main" id="{77D4CFAD-43F4-41E5-B1FA-1DA4849B9E75}"/>
                  </a:ext>
                </a:extLst>
              </p:cNvPr>
              <p:cNvSpPr/>
              <p:nvPr/>
            </p:nvSpPr>
            <p:spPr>
              <a:xfrm>
                <a:off x="8674064" y="8330949"/>
                <a:ext cx="83970" cy="96766"/>
              </a:xfrm>
              <a:custGeom>
                <a:avLst/>
                <a:gdLst>
                  <a:gd name="connsiteX0" fmla="*/ 0 w 83970"/>
                  <a:gd name="connsiteY0" fmla="*/ 72775 h 96766"/>
                  <a:gd name="connsiteX1" fmla="*/ 23992 w 83970"/>
                  <a:gd name="connsiteY1" fmla="*/ 96766 h 96766"/>
                  <a:gd name="connsiteX2" fmla="*/ 55981 w 83970"/>
                  <a:gd name="connsiteY2" fmla="*/ 82371 h 96766"/>
                  <a:gd name="connsiteX3" fmla="*/ 68376 w 83970"/>
                  <a:gd name="connsiteY3" fmla="*/ 95967 h 96766"/>
                  <a:gd name="connsiteX4" fmla="*/ 83971 w 83970"/>
                  <a:gd name="connsiteY4" fmla="*/ 93168 h 96766"/>
                  <a:gd name="connsiteX5" fmla="*/ 83171 w 83970"/>
                  <a:gd name="connsiteY5" fmla="*/ 85570 h 96766"/>
                  <a:gd name="connsiteX6" fmla="*/ 70776 w 83970"/>
                  <a:gd name="connsiteY6" fmla="*/ 87170 h 96766"/>
                  <a:gd name="connsiteX7" fmla="*/ 65577 w 83970"/>
                  <a:gd name="connsiteY7" fmla="*/ 80772 h 96766"/>
                  <a:gd name="connsiteX8" fmla="*/ 65977 w 83970"/>
                  <a:gd name="connsiteY8" fmla="*/ 24392 h 96766"/>
                  <a:gd name="connsiteX9" fmla="*/ 43185 w 83970"/>
                  <a:gd name="connsiteY9" fmla="*/ 0 h 96766"/>
                  <a:gd name="connsiteX10" fmla="*/ 3999 w 83970"/>
                  <a:gd name="connsiteY10" fmla="*/ 12796 h 96766"/>
                  <a:gd name="connsiteX11" fmla="*/ 9197 w 83970"/>
                  <a:gd name="connsiteY11" fmla="*/ 19993 h 96766"/>
                  <a:gd name="connsiteX12" fmla="*/ 40786 w 83970"/>
                  <a:gd name="connsiteY12" fmla="*/ 8797 h 96766"/>
                  <a:gd name="connsiteX13" fmla="*/ 55981 w 83970"/>
                  <a:gd name="connsiteY13" fmla="*/ 25191 h 96766"/>
                  <a:gd name="connsiteX14" fmla="*/ 55581 w 83970"/>
                  <a:gd name="connsiteY14" fmla="*/ 47184 h 96766"/>
                  <a:gd name="connsiteX15" fmla="*/ 0 w 83970"/>
                  <a:gd name="connsiteY15" fmla="*/ 72775 h 96766"/>
                  <a:gd name="connsiteX16" fmla="*/ 55981 w 83970"/>
                  <a:gd name="connsiteY16" fmla="*/ 72775 h 96766"/>
                  <a:gd name="connsiteX17" fmla="*/ 27191 w 83970"/>
                  <a:gd name="connsiteY17" fmla="*/ 88369 h 96766"/>
                  <a:gd name="connsiteX18" fmla="*/ 10396 w 83970"/>
                  <a:gd name="connsiteY18" fmla="*/ 71575 h 96766"/>
                  <a:gd name="connsiteX19" fmla="*/ 56380 w 83970"/>
                  <a:gd name="connsiteY19" fmla="*/ 55581 h 96766"/>
                  <a:gd name="connsiteX20" fmla="*/ 55981 w 83970"/>
                  <a:gd name="connsiteY20" fmla="*/ 72775 h 96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83970" h="96766">
                    <a:moveTo>
                      <a:pt x="0" y="72775"/>
                    </a:moveTo>
                    <a:cubicBezTo>
                      <a:pt x="0" y="89569"/>
                      <a:pt x="11196" y="96766"/>
                      <a:pt x="23992" y="96766"/>
                    </a:cubicBezTo>
                    <a:cubicBezTo>
                      <a:pt x="36387" y="96766"/>
                      <a:pt x="47584" y="91568"/>
                      <a:pt x="55981" y="82371"/>
                    </a:cubicBezTo>
                    <a:cubicBezTo>
                      <a:pt x="55981" y="91568"/>
                      <a:pt x="59579" y="95967"/>
                      <a:pt x="68376" y="95967"/>
                    </a:cubicBezTo>
                    <a:cubicBezTo>
                      <a:pt x="74374" y="95967"/>
                      <a:pt x="79972" y="94767"/>
                      <a:pt x="83971" y="93168"/>
                    </a:cubicBezTo>
                    <a:lnTo>
                      <a:pt x="83171" y="85570"/>
                    </a:lnTo>
                    <a:cubicBezTo>
                      <a:pt x="79573" y="86370"/>
                      <a:pt x="74774" y="87170"/>
                      <a:pt x="70776" y="87170"/>
                    </a:cubicBezTo>
                    <a:cubicBezTo>
                      <a:pt x="66377" y="87170"/>
                      <a:pt x="65577" y="85570"/>
                      <a:pt x="65577" y="80772"/>
                    </a:cubicBezTo>
                    <a:lnTo>
                      <a:pt x="65977" y="24392"/>
                    </a:lnTo>
                    <a:cubicBezTo>
                      <a:pt x="65977" y="8797"/>
                      <a:pt x="59180" y="0"/>
                      <a:pt x="43185" y="0"/>
                    </a:cubicBezTo>
                    <a:cubicBezTo>
                      <a:pt x="26391" y="0"/>
                      <a:pt x="15595" y="4798"/>
                      <a:pt x="3999" y="12796"/>
                    </a:cubicBezTo>
                    <a:lnTo>
                      <a:pt x="9197" y="19993"/>
                    </a:lnTo>
                    <a:cubicBezTo>
                      <a:pt x="18394" y="12796"/>
                      <a:pt x="30790" y="8797"/>
                      <a:pt x="40786" y="8797"/>
                    </a:cubicBezTo>
                    <a:cubicBezTo>
                      <a:pt x="51182" y="8797"/>
                      <a:pt x="55981" y="13595"/>
                      <a:pt x="55981" y="25191"/>
                    </a:cubicBezTo>
                    <a:lnTo>
                      <a:pt x="55581" y="47184"/>
                    </a:lnTo>
                    <a:cubicBezTo>
                      <a:pt x="6798" y="50782"/>
                      <a:pt x="0" y="59979"/>
                      <a:pt x="0" y="72775"/>
                    </a:cubicBezTo>
                    <a:close/>
                    <a:moveTo>
                      <a:pt x="55981" y="72775"/>
                    </a:moveTo>
                    <a:cubicBezTo>
                      <a:pt x="49983" y="80372"/>
                      <a:pt x="37987" y="88369"/>
                      <a:pt x="27191" y="88369"/>
                    </a:cubicBezTo>
                    <a:cubicBezTo>
                      <a:pt x="15994" y="88369"/>
                      <a:pt x="10396" y="81572"/>
                      <a:pt x="10396" y="71575"/>
                    </a:cubicBezTo>
                    <a:cubicBezTo>
                      <a:pt x="10396" y="61979"/>
                      <a:pt x="23192" y="57980"/>
                      <a:pt x="56380" y="55581"/>
                    </a:cubicBezTo>
                    <a:lnTo>
                      <a:pt x="55981" y="72775"/>
                    </a:lnTo>
                    <a:close/>
                  </a:path>
                </a:pathLst>
              </a:custGeom>
              <a:solidFill>
                <a:srgbClr val="1D1D1B"/>
              </a:solidFill>
              <a:ln w="3996" cap="flat">
                <a:noFill/>
                <a:prstDash val="solid"/>
                <a:miter/>
              </a:ln>
            </p:spPr>
            <p:txBody>
              <a:bodyPr rtlCol="0" anchor="ctr"/>
              <a:lstStyle/>
              <a:p>
                <a:endParaRPr lang="fi-FI"/>
              </a:p>
            </p:txBody>
          </p:sp>
          <p:sp>
            <p:nvSpPr>
              <p:cNvPr id="369" name="Freeform: Shape 555">
                <a:extLst>
                  <a:ext uri="{FF2B5EF4-FFF2-40B4-BE49-F238E27FC236}">
                    <a16:creationId xmlns:a16="http://schemas.microsoft.com/office/drawing/2014/main" id="{AFF90861-B7DF-4430-8B81-DF2D2B2B6A21}"/>
                  </a:ext>
                </a:extLst>
              </p:cNvPr>
              <p:cNvSpPr/>
              <p:nvPr/>
            </p:nvSpPr>
            <p:spPr>
              <a:xfrm>
                <a:off x="8601290" y="8301759"/>
                <a:ext cx="58779" cy="125556"/>
              </a:xfrm>
              <a:custGeom>
                <a:avLst/>
                <a:gdLst>
                  <a:gd name="connsiteX0" fmla="*/ 13195 w 58779"/>
                  <a:gd name="connsiteY0" fmla="*/ 103964 h 125556"/>
                  <a:gd name="connsiteX1" fmla="*/ 33588 w 58779"/>
                  <a:gd name="connsiteY1" fmla="*/ 125556 h 125556"/>
                  <a:gd name="connsiteX2" fmla="*/ 58779 w 58779"/>
                  <a:gd name="connsiteY2" fmla="*/ 118759 h 125556"/>
                  <a:gd name="connsiteX3" fmla="*/ 55981 w 58779"/>
                  <a:gd name="connsiteY3" fmla="*/ 110762 h 125556"/>
                  <a:gd name="connsiteX4" fmla="*/ 35588 w 58779"/>
                  <a:gd name="connsiteY4" fmla="*/ 116760 h 125556"/>
                  <a:gd name="connsiteX5" fmla="*/ 23192 w 58779"/>
                  <a:gd name="connsiteY5" fmla="*/ 103164 h 125556"/>
                  <a:gd name="connsiteX6" fmla="*/ 23192 w 58779"/>
                  <a:gd name="connsiteY6" fmla="*/ 40386 h 125556"/>
                  <a:gd name="connsiteX7" fmla="*/ 55581 w 58779"/>
                  <a:gd name="connsiteY7" fmla="*/ 40386 h 125556"/>
                  <a:gd name="connsiteX8" fmla="*/ 56380 w 58779"/>
                  <a:gd name="connsiteY8" fmla="*/ 31589 h 125556"/>
                  <a:gd name="connsiteX9" fmla="*/ 23592 w 58779"/>
                  <a:gd name="connsiteY9" fmla="*/ 31589 h 125556"/>
                  <a:gd name="connsiteX10" fmla="*/ 23592 w 58779"/>
                  <a:gd name="connsiteY10" fmla="*/ 0 h 125556"/>
                  <a:gd name="connsiteX11" fmla="*/ 15194 w 58779"/>
                  <a:gd name="connsiteY11" fmla="*/ 800 h 125556"/>
                  <a:gd name="connsiteX12" fmla="*/ 13195 w 58779"/>
                  <a:gd name="connsiteY12" fmla="*/ 31589 h 125556"/>
                  <a:gd name="connsiteX13" fmla="*/ 800 w 58779"/>
                  <a:gd name="connsiteY13" fmla="*/ 32389 h 125556"/>
                  <a:gd name="connsiteX14" fmla="*/ 0 w 58779"/>
                  <a:gd name="connsiteY14" fmla="*/ 39586 h 125556"/>
                  <a:gd name="connsiteX15" fmla="*/ 13195 w 58779"/>
                  <a:gd name="connsiteY15" fmla="*/ 39986 h 125556"/>
                  <a:gd name="connsiteX16" fmla="*/ 13195 w 58779"/>
                  <a:gd name="connsiteY16" fmla="*/ 103964 h 125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8779" h="125556">
                    <a:moveTo>
                      <a:pt x="13195" y="103964"/>
                    </a:moveTo>
                    <a:cubicBezTo>
                      <a:pt x="13195" y="118759"/>
                      <a:pt x="19593" y="125556"/>
                      <a:pt x="33588" y="125556"/>
                    </a:cubicBezTo>
                    <a:cubicBezTo>
                      <a:pt x="42785" y="125556"/>
                      <a:pt x="51182" y="123157"/>
                      <a:pt x="58779" y="118759"/>
                    </a:cubicBezTo>
                    <a:lnTo>
                      <a:pt x="55981" y="110762"/>
                    </a:lnTo>
                    <a:cubicBezTo>
                      <a:pt x="49183" y="114360"/>
                      <a:pt x="42385" y="116760"/>
                      <a:pt x="35588" y="116760"/>
                    </a:cubicBezTo>
                    <a:cubicBezTo>
                      <a:pt x="26791" y="116760"/>
                      <a:pt x="23192" y="113161"/>
                      <a:pt x="23192" y="103164"/>
                    </a:cubicBezTo>
                    <a:lnTo>
                      <a:pt x="23192" y="40386"/>
                    </a:lnTo>
                    <a:lnTo>
                      <a:pt x="55581" y="40386"/>
                    </a:lnTo>
                    <a:lnTo>
                      <a:pt x="56380" y="31589"/>
                    </a:lnTo>
                    <a:lnTo>
                      <a:pt x="23592" y="31589"/>
                    </a:lnTo>
                    <a:lnTo>
                      <a:pt x="23592" y="0"/>
                    </a:lnTo>
                    <a:lnTo>
                      <a:pt x="15194" y="800"/>
                    </a:lnTo>
                    <a:lnTo>
                      <a:pt x="13195" y="31589"/>
                    </a:lnTo>
                    <a:lnTo>
                      <a:pt x="800" y="32389"/>
                    </a:lnTo>
                    <a:lnTo>
                      <a:pt x="0" y="39586"/>
                    </a:lnTo>
                    <a:lnTo>
                      <a:pt x="13195" y="39986"/>
                    </a:lnTo>
                    <a:lnTo>
                      <a:pt x="13195" y="103964"/>
                    </a:lnTo>
                    <a:close/>
                  </a:path>
                </a:pathLst>
              </a:custGeom>
              <a:solidFill>
                <a:srgbClr val="1D1D1B"/>
              </a:solidFill>
              <a:ln w="3996" cap="flat">
                <a:noFill/>
                <a:prstDash val="solid"/>
                <a:miter/>
              </a:ln>
            </p:spPr>
            <p:txBody>
              <a:bodyPr rtlCol="0" anchor="ctr"/>
              <a:lstStyle/>
              <a:p>
                <a:endParaRPr lang="fi-FI"/>
              </a:p>
            </p:txBody>
          </p:sp>
          <p:sp>
            <p:nvSpPr>
              <p:cNvPr id="370" name="Freeform: Shape 556">
                <a:extLst>
                  <a:ext uri="{FF2B5EF4-FFF2-40B4-BE49-F238E27FC236}">
                    <a16:creationId xmlns:a16="http://schemas.microsoft.com/office/drawing/2014/main" id="{4C1ADF17-EA69-4279-8F91-BE14EB843CF2}"/>
                  </a:ext>
                </a:extLst>
              </p:cNvPr>
              <p:cNvSpPr/>
              <p:nvPr/>
            </p:nvSpPr>
            <p:spPr>
              <a:xfrm>
                <a:off x="8562103" y="8283366"/>
                <a:ext cx="28790" cy="143550"/>
              </a:xfrm>
              <a:custGeom>
                <a:avLst/>
                <a:gdLst>
                  <a:gd name="connsiteX0" fmla="*/ 13595 w 28790"/>
                  <a:gd name="connsiteY0" fmla="*/ 143550 h 143550"/>
                  <a:gd name="connsiteX1" fmla="*/ 28790 w 28790"/>
                  <a:gd name="connsiteY1" fmla="*/ 141151 h 143550"/>
                  <a:gd name="connsiteX2" fmla="*/ 27990 w 28790"/>
                  <a:gd name="connsiteY2" fmla="*/ 133554 h 143550"/>
                  <a:gd name="connsiteX3" fmla="*/ 15595 w 28790"/>
                  <a:gd name="connsiteY3" fmla="*/ 134753 h 143550"/>
                  <a:gd name="connsiteX4" fmla="*/ 10797 w 28790"/>
                  <a:gd name="connsiteY4" fmla="*/ 128755 h 143550"/>
                  <a:gd name="connsiteX5" fmla="*/ 9997 w 28790"/>
                  <a:gd name="connsiteY5" fmla="*/ 0 h 143550"/>
                  <a:gd name="connsiteX6" fmla="*/ 0 w 28790"/>
                  <a:gd name="connsiteY6" fmla="*/ 800 h 143550"/>
                  <a:gd name="connsiteX7" fmla="*/ 800 w 28790"/>
                  <a:gd name="connsiteY7" fmla="*/ 129155 h 143550"/>
                  <a:gd name="connsiteX8" fmla="*/ 13595 w 28790"/>
                  <a:gd name="connsiteY8" fmla="*/ 143550 h 143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790" h="143550">
                    <a:moveTo>
                      <a:pt x="13595" y="143550"/>
                    </a:moveTo>
                    <a:cubicBezTo>
                      <a:pt x="19593" y="143550"/>
                      <a:pt x="24792" y="142751"/>
                      <a:pt x="28790" y="141151"/>
                    </a:cubicBezTo>
                    <a:lnTo>
                      <a:pt x="27990" y="133554"/>
                    </a:lnTo>
                    <a:cubicBezTo>
                      <a:pt x="23992" y="134353"/>
                      <a:pt x="19993" y="134753"/>
                      <a:pt x="15595" y="134753"/>
                    </a:cubicBezTo>
                    <a:cubicBezTo>
                      <a:pt x="11196" y="134753"/>
                      <a:pt x="10797" y="133154"/>
                      <a:pt x="10797" y="128755"/>
                    </a:cubicBezTo>
                    <a:lnTo>
                      <a:pt x="9997" y="0"/>
                    </a:lnTo>
                    <a:lnTo>
                      <a:pt x="0" y="800"/>
                    </a:lnTo>
                    <a:lnTo>
                      <a:pt x="800" y="129155"/>
                    </a:lnTo>
                    <a:cubicBezTo>
                      <a:pt x="1200" y="139152"/>
                      <a:pt x="4398" y="143550"/>
                      <a:pt x="13595" y="143550"/>
                    </a:cubicBezTo>
                    <a:close/>
                  </a:path>
                </a:pathLst>
              </a:custGeom>
              <a:solidFill>
                <a:srgbClr val="1D1D1B"/>
              </a:solidFill>
              <a:ln w="3996" cap="flat">
                <a:noFill/>
                <a:prstDash val="solid"/>
                <a:miter/>
              </a:ln>
            </p:spPr>
            <p:txBody>
              <a:bodyPr rtlCol="0" anchor="ctr"/>
              <a:lstStyle/>
              <a:p>
                <a:endParaRPr lang="fi-FI"/>
              </a:p>
            </p:txBody>
          </p:sp>
          <p:sp>
            <p:nvSpPr>
              <p:cNvPr id="371" name="Freeform: Shape 557">
                <a:extLst>
                  <a:ext uri="{FF2B5EF4-FFF2-40B4-BE49-F238E27FC236}">
                    <a16:creationId xmlns:a16="http://schemas.microsoft.com/office/drawing/2014/main" id="{4AE382BD-0E6A-42F7-8B92-F31B44C8672A}"/>
                  </a:ext>
                </a:extLst>
              </p:cNvPr>
              <p:cNvSpPr/>
              <p:nvPr/>
            </p:nvSpPr>
            <p:spPr>
              <a:xfrm>
                <a:off x="8377367" y="8290163"/>
                <a:ext cx="101964" cy="136752"/>
              </a:xfrm>
              <a:custGeom>
                <a:avLst/>
                <a:gdLst>
                  <a:gd name="connsiteX0" fmla="*/ 101965 w 101964"/>
                  <a:gd name="connsiteY0" fmla="*/ 0 h 136752"/>
                  <a:gd name="connsiteX1" fmla="*/ 91968 w 101964"/>
                  <a:gd name="connsiteY1" fmla="*/ 0 h 136752"/>
                  <a:gd name="connsiteX2" fmla="*/ 91968 w 101964"/>
                  <a:gd name="connsiteY2" fmla="*/ 80772 h 136752"/>
                  <a:gd name="connsiteX3" fmla="*/ 50382 w 101964"/>
                  <a:gd name="connsiteY3" fmla="*/ 127956 h 136752"/>
                  <a:gd name="connsiteX4" fmla="*/ 10396 w 101964"/>
                  <a:gd name="connsiteY4" fmla="*/ 83171 h 136752"/>
                  <a:gd name="connsiteX5" fmla="*/ 10396 w 101964"/>
                  <a:gd name="connsiteY5" fmla="*/ 0 h 136752"/>
                  <a:gd name="connsiteX6" fmla="*/ 0 w 101964"/>
                  <a:gd name="connsiteY6" fmla="*/ 0 h 136752"/>
                  <a:gd name="connsiteX7" fmla="*/ 0 w 101964"/>
                  <a:gd name="connsiteY7" fmla="*/ 84771 h 136752"/>
                  <a:gd name="connsiteX8" fmla="*/ 49983 w 101964"/>
                  <a:gd name="connsiteY8" fmla="*/ 136753 h 136752"/>
                  <a:gd name="connsiteX9" fmla="*/ 101965 w 101964"/>
                  <a:gd name="connsiteY9" fmla="*/ 81172 h 136752"/>
                  <a:gd name="connsiteX10" fmla="*/ 101965 w 101964"/>
                  <a:gd name="connsiteY10" fmla="*/ 0 h 1367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1964" h="136752">
                    <a:moveTo>
                      <a:pt x="101965" y="0"/>
                    </a:moveTo>
                    <a:lnTo>
                      <a:pt x="91968" y="0"/>
                    </a:lnTo>
                    <a:lnTo>
                      <a:pt x="91968" y="80772"/>
                    </a:lnTo>
                    <a:cubicBezTo>
                      <a:pt x="91968" y="111161"/>
                      <a:pt x="81172" y="127956"/>
                      <a:pt x="50382" y="127956"/>
                    </a:cubicBezTo>
                    <a:cubicBezTo>
                      <a:pt x="20393" y="127956"/>
                      <a:pt x="10396" y="112761"/>
                      <a:pt x="10396" y="83171"/>
                    </a:cubicBezTo>
                    <a:lnTo>
                      <a:pt x="10396" y="0"/>
                    </a:lnTo>
                    <a:lnTo>
                      <a:pt x="0" y="0"/>
                    </a:lnTo>
                    <a:lnTo>
                      <a:pt x="0" y="84771"/>
                    </a:lnTo>
                    <a:cubicBezTo>
                      <a:pt x="0" y="118359"/>
                      <a:pt x="11996" y="136753"/>
                      <a:pt x="49983" y="136753"/>
                    </a:cubicBezTo>
                    <a:cubicBezTo>
                      <a:pt x="86370" y="136753"/>
                      <a:pt x="101965" y="113960"/>
                      <a:pt x="101965" y="81172"/>
                    </a:cubicBezTo>
                    <a:lnTo>
                      <a:pt x="101965" y="0"/>
                    </a:lnTo>
                    <a:close/>
                  </a:path>
                </a:pathLst>
              </a:custGeom>
              <a:solidFill>
                <a:srgbClr val="1D1D1B"/>
              </a:solidFill>
              <a:ln w="3996" cap="flat">
                <a:noFill/>
                <a:prstDash val="solid"/>
                <a:miter/>
              </a:ln>
            </p:spPr>
            <p:txBody>
              <a:bodyPr rtlCol="0" anchor="ctr"/>
              <a:lstStyle/>
              <a:p>
                <a:endParaRPr lang="fi-FI"/>
              </a:p>
            </p:txBody>
          </p:sp>
          <p:sp>
            <p:nvSpPr>
              <p:cNvPr id="372" name="Freeform: Shape 558">
                <a:extLst>
                  <a:ext uri="{FF2B5EF4-FFF2-40B4-BE49-F238E27FC236}">
                    <a16:creationId xmlns:a16="http://schemas.microsoft.com/office/drawing/2014/main" id="{19555DDB-C400-4FF9-90E5-78CC78B7D66A}"/>
                  </a:ext>
                </a:extLst>
              </p:cNvPr>
              <p:cNvSpPr/>
              <p:nvPr/>
            </p:nvSpPr>
            <p:spPr>
              <a:xfrm>
                <a:off x="8513320" y="8347343"/>
                <a:ext cx="15994" cy="13595"/>
              </a:xfrm>
              <a:custGeom>
                <a:avLst/>
                <a:gdLst>
                  <a:gd name="connsiteX0" fmla="*/ 0 w 15994"/>
                  <a:gd name="connsiteY0" fmla="*/ 0 h 13595"/>
                  <a:gd name="connsiteX1" fmla="*/ 15995 w 15994"/>
                  <a:gd name="connsiteY1" fmla="*/ 0 h 13595"/>
                  <a:gd name="connsiteX2" fmla="*/ 15995 w 15994"/>
                  <a:gd name="connsiteY2" fmla="*/ 13595 h 13595"/>
                  <a:gd name="connsiteX3" fmla="*/ 0 w 15994"/>
                  <a:gd name="connsiteY3" fmla="*/ 13595 h 13595"/>
                </a:gdLst>
                <a:ahLst/>
                <a:cxnLst>
                  <a:cxn ang="0">
                    <a:pos x="connsiteX0" y="connsiteY0"/>
                  </a:cxn>
                  <a:cxn ang="0">
                    <a:pos x="connsiteX1" y="connsiteY1"/>
                  </a:cxn>
                  <a:cxn ang="0">
                    <a:pos x="connsiteX2" y="connsiteY2"/>
                  </a:cxn>
                  <a:cxn ang="0">
                    <a:pos x="connsiteX3" y="connsiteY3"/>
                  </a:cxn>
                </a:cxnLst>
                <a:rect l="l" t="t" r="r" b="b"/>
                <a:pathLst>
                  <a:path w="15994" h="13595">
                    <a:moveTo>
                      <a:pt x="0" y="0"/>
                    </a:moveTo>
                    <a:lnTo>
                      <a:pt x="15995" y="0"/>
                    </a:lnTo>
                    <a:lnTo>
                      <a:pt x="15995" y="13595"/>
                    </a:lnTo>
                    <a:lnTo>
                      <a:pt x="0" y="13595"/>
                    </a:lnTo>
                    <a:close/>
                  </a:path>
                </a:pathLst>
              </a:custGeom>
              <a:solidFill>
                <a:srgbClr val="1D1D1B"/>
              </a:solidFill>
              <a:ln w="3996" cap="flat">
                <a:noFill/>
                <a:prstDash val="solid"/>
                <a:miter/>
              </a:ln>
            </p:spPr>
            <p:txBody>
              <a:bodyPr rtlCol="0" anchor="ctr"/>
              <a:lstStyle/>
              <a:p>
                <a:endParaRPr lang="fi-FI"/>
              </a:p>
            </p:txBody>
          </p:sp>
          <p:sp>
            <p:nvSpPr>
              <p:cNvPr id="373" name="Freeform: Shape 559">
                <a:extLst>
                  <a:ext uri="{FF2B5EF4-FFF2-40B4-BE49-F238E27FC236}">
                    <a16:creationId xmlns:a16="http://schemas.microsoft.com/office/drawing/2014/main" id="{E2C3C79B-4FD6-48F0-A096-B209A3DE4C1F}"/>
                  </a:ext>
                </a:extLst>
              </p:cNvPr>
              <p:cNvSpPr/>
              <p:nvPr/>
            </p:nvSpPr>
            <p:spPr>
              <a:xfrm>
                <a:off x="8271404" y="8290163"/>
                <a:ext cx="77573" cy="135952"/>
              </a:xfrm>
              <a:custGeom>
                <a:avLst/>
                <a:gdLst>
                  <a:gd name="connsiteX0" fmla="*/ 76773 w 77573"/>
                  <a:gd name="connsiteY0" fmla="*/ 127156 h 135952"/>
                  <a:gd name="connsiteX1" fmla="*/ 10396 w 77573"/>
                  <a:gd name="connsiteY1" fmla="*/ 127156 h 135952"/>
                  <a:gd name="connsiteX2" fmla="*/ 10396 w 77573"/>
                  <a:gd name="connsiteY2" fmla="*/ 69576 h 135952"/>
                  <a:gd name="connsiteX3" fmla="*/ 67976 w 77573"/>
                  <a:gd name="connsiteY3" fmla="*/ 69576 h 135952"/>
                  <a:gd name="connsiteX4" fmla="*/ 67976 w 77573"/>
                  <a:gd name="connsiteY4" fmla="*/ 60779 h 135952"/>
                  <a:gd name="connsiteX5" fmla="*/ 10396 w 77573"/>
                  <a:gd name="connsiteY5" fmla="*/ 60779 h 135952"/>
                  <a:gd name="connsiteX6" fmla="*/ 10396 w 77573"/>
                  <a:gd name="connsiteY6" fmla="*/ 8797 h 135952"/>
                  <a:gd name="connsiteX7" fmla="*/ 76773 w 77573"/>
                  <a:gd name="connsiteY7" fmla="*/ 8797 h 135952"/>
                  <a:gd name="connsiteX8" fmla="*/ 77573 w 77573"/>
                  <a:gd name="connsiteY8" fmla="*/ 0 h 135952"/>
                  <a:gd name="connsiteX9" fmla="*/ 0 w 77573"/>
                  <a:gd name="connsiteY9" fmla="*/ 0 h 135952"/>
                  <a:gd name="connsiteX10" fmla="*/ 0 w 77573"/>
                  <a:gd name="connsiteY10" fmla="*/ 135953 h 135952"/>
                  <a:gd name="connsiteX11" fmla="*/ 77573 w 77573"/>
                  <a:gd name="connsiteY11" fmla="*/ 135953 h 1359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7573" h="135952">
                    <a:moveTo>
                      <a:pt x="76773" y="127156"/>
                    </a:moveTo>
                    <a:lnTo>
                      <a:pt x="10396" y="127156"/>
                    </a:lnTo>
                    <a:lnTo>
                      <a:pt x="10396" y="69576"/>
                    </a:lnTo>
                    <a:lnTo>
                      <a:pt x="67976" y="69576"/>
                    </a:lnTo>
                    <a:lnTo>
                      <a:pt x="67976" y="60779"/>
                    </a:lnTo>
                    <a:lnTo>
                      <a:pt x="10396" y="60779"/>
                    </a:lnTo>
                    <a:lnTo>
                      <a:pt x="10396" y="8797"/>
                    </a:lnTo>
                    <a:lnTo>
                      <a:pt x="76773" y="8797"/>
                    </a:lnTo>
                    <a:lnTo>
                      <a:pt x="77573" y="0"/>
                    </a:lnTo>
                    <a:lnTo>
                      <a:pt x="0" y="0"/>
                    </a:lnTo>
                    <a:lnTo>
                      <a:pt x="0" y="135953"/>
                    </a:lnTo>
                    <a:lnTo>
                      <a:pt x="77573" y="135953"/>
                    </a:lnTo>
                    <a:close/>
                  </a:path>
                </a:pathLst>
              </a:custGeom>
              <a:solidFill>
                <a:srgbClr val="1D1D1B"/>
              </a:solidFill>
              <a:ln w="3996" cap="flat">
                <a:noFill/>
                <a:prstDash val="solid"/>
                <a:miter/>
              </a:ln>
            </p:spPr>
            <p:txBody>
              <a:bodyPr rtlCol="0" anchor="ctr"/>
              <a:lstStyle/>
              <a:p>
                <a:endParaRPr lang="fi-FI"/>
              </a:p>
            </p:txBody>
          </p:sp>
          <p:sp>
            <p:nvSpPr>
              <p:cNvPr id="374" name="Freeform: Shape 560">
                <a:extLst>
                  <a:ext uri="{FF2B5EF4-FFF2-40B4-BE49-F238E27FC236}">
                    <a16:creationId xmlns:a16="http://schemas.microsoft.com/office/drawing/2014/main" id="{10E0C723-84B1-47F3-BD2E-3706D9E8B6BA}"/>
                  </a:ext>
                </a:extLst>
              </p:cNvPr>
              <p:cNvSpPr/>
              <p:nvPr/>
            </p:nvSpPr>
            <p:spPr>
              <a:xfrm>
                <a:off x="8513320" y="8399325"/>
                <a:ext cx="15994" cy="13595"/>
              </a:xfrm>
              <a:custGeom>
                <a:avLst/>
                <a:gdLst>
                  <a:gd name="connsiteX0" fmla="*/ 0 w 15994"/>
                  <a:gd name="connsiteY0" fmla="*/ 0 h 13595"/>
                  <a:gd name="connsiteX1" fmla="*/ 15995 w 15994"/>
                  <a:gd name="connsiteY1" fmla="*/ 0 h 13595"/>
                  <a:gd name="connsiteX2" fmla="*/ 15995 w 15994"/>
                  <a:gd name="connsiteY2" fmla="*/ 13595 h 13595"/>
                  <a:gd name="connsiteX3" fmla="*/ 0 w 15994"/>
                  <a:gd name="connsiteY3" fmla="*/ 13595 h 13595"/>
                </a:gdLst>
                <a:ahLst/>
                <a:cxnLst>
                  <a:cxn ang="0">
                    <a:pos x="connsiteX0" y="connsiteY0"/>
                  </a:cxn>
                  <a:cxn ang="0">
                    <a:pos x="connsiteX1" y="connsiteY1"/>
                  </a:cxn>
                  <a:cxn ang="0">
                    <a:pos x="connsiteX2" y="connsiteY2"/>
                  </a:cxn>
                  <a:cxn ang="0">
                    <a:pos x="connsiteX3" y="connsiteY3"/>
                  </a:cxn>
                </a:cxnLst>
                <a:rect l="l" t="t" r="r" b="b"/>
                <a:pathLst>
                  <a:path w="15994" h="13595">
                    <a:moveTo>
                      <a:pt x="0" y="0"/>
                    </a:moveTo>
                    <a:lnTo>
                      <a:pt x="15995" y="0"/>
                    </a:lnTo>
                    <a:lnTo>
                      <a:pt x="15995" y="13595"/>
                    </a:lnTo>
                    <a:lnTo>
                      <a:pt x="0" y="13595"/>
                    </a:lnTo>
                    <a:close/>
                  </a:path>
                </a:pathLst>
              </a:custGeom>
              <a:solidFill>
                <a:srgbClr val="1D1D1B"/>
              </a:solidFill>
              <a:ln w="3996" cap="flat">
                <a:noFill/>
                <a:prstDash val="solid"/>
                <a:miter/>
              </a:ln>
            </p:spPr>
            <p:txBody>
              <a:bodyPr rtlCol="0" anchor="ctr"/>
              <a:lstStyle/>
              <a:p>
                <a:endParaRPr lang="fi-FI"/>
              </a:p>
            </p:txBody>
          </p:sp>
        </p:grpSp>
        <p:sp>
          <p:nvSpPr>
            <p:cNvPr id="358" name="Freeform: Shape 544">
              <a:extLst>
                <a:ext uri="{FF2B5EF4-FFF2-40B4-BE49-F238E27FC236}">
                  <a16:creationId xmlns:a16="http://schemas.microsoft.com/office/drawing/2014/main" id="{EFB2472E-6AF9-4B1F-8446-E1CDC856CD0C}"/>
                </a:ext>
              </a:extLst>
            </p:cNvPr>
            <p:cNvSpPr/>
            <p:nvPr/>
          </p:nvSpPr>
          <p:spPr>
            <a:xfrm>
              <a:off x="8267405" y="8195396"/>
              <a:ext cx="477434" cy="75173"/>
            </a:xfrm>
            <a:custGeom>
              <a:avLst/>
              <a:gdLst>
                <a:gd name="connsiteX0" fmla="*/ 446645 w 477434"/>
                <a:gd name="connsiteY0" fmla="*/ 50383 h 75173"/>
                <a:gd name="connsiteX1" fmla="*/ 450644 w 477434"/>
                <a:gd name="connsiteY1" fmla="*/ 55181 h 75173"/>
                <a:gd name="connsiteX2" fmla="*/ 456642 w 477434"/>
                <a:gd name="connsiteY2" fmla="*/ 52782 h 75173"/>
                <a:gd name="connsiteX3" fmla="*/ 456642 w 477434"/>
                <a:gd name="connsiteY3" fmla="*/ 45984 h 75173"/>
                <a:gd name="connsiteX4" fmla="*/ 446645 w 477434"/>
                <a:gd name="connsiteY4" fmla="*/ 50383 h 75173"/>
                <a:gd name="connsiteX5" fmla="*/ 445046 w 477434"/>
                <a:gd name="connsiteY5" fmla="*/ 64778 h 75173"/>
                <a:gd name="connsiteX6" fmla="*/ 432250 w 477434"/>
                <a:gd name="connsiteY6" fmla="*/ 50782 h 75173"/>
                <a:gd name="connsiteX7" fmla="*/ 457042 w 477434"/>
                <a:gd name="connsiteY7" fmla="*/ 38387 h 75173"/>
                <a:gd name="connsiteX8" fmla="*/ 457042 w 477434"/>
                <a:gd name="connsiteY8" fmla="*/ 33988 h 75173"/>
                <a:gd name="connsiteX9" fmla="*/ 453843 w 477434"/>
                <a:gd name="connsiteY9" fmla="*/ 30389 h 75173"/>
                <a:gd name="connsiteX10" fmla="*/ 439448 w 477434"/>
                <a:gd name="connsiteY10" fmla="*/ 35188 h 75173"/>
                <a:gd name="connsiteX11" fmla="*/ 433850 w 477434"/>
                <a:gd name="connsiteY11" fmla="*/ 25991 h 75173"/>
                <a:gd name="connsiteX12" fmla="*/ 457842 w 477434"/>
                <a:gd name="connsiteY12" fmla="*/ 18793 h 75173"/>
                <a:gd name="connsiteX13" fmla="*/ 472636 w 477434"/>
                <a:gd name="connsiteY13" fmla="*/ 32789 h 75173"/>
                <a:gd name="connsiteX14" fmla="*/ 472636 w 477434"/>
                <a:gd name="connsiteY14" fmla="*/ 51182 h 75173"/>
                <a:gd name="connsiteX15" fmla="*/ 477435 w 477434"/>
                <a:gd name="connsiteY15" fmla="*/ 53182 h 75173"/>
                <a:gd name="connsiteX16" fmla="*/ 475035 w 477434"/>
                <a:gd name="connsiteY16" fmla="*/ 64378 h 75173"/>
                <a:gd name="connsiteX17" fmla="*/ 470637 w 477434"/>
                <a:gd name="connsiteY17" fmla="*/ 64378 h 75173"/>
                <a:gd name="connsiteX18" fmla="*/ 457842 w 477434"/>
                <a:gd name="connsiteY18" fmla="*/ 59179 h 75173"/>
                <a:gd name="connsiteX19" fmla="*/ 445046 w 477434"/>
                <a:gd name="connsiteY19" fmla="*/ 64778 h 75173"/>
                <a:gd name="connsiteX20" fmla="*/ 397862 w 477434"/>
                <a:gd name="connsiteY20" fmla="*/ 50383 h 75173"/>
                <a:gd name="connsiteX21" fmla="*/ 401861 w 477434"/>
                <a:gd name="connsiteY21" fmla="*/ 55181 h 75173"/>
                <a:gd name="connsiteX22" fmla="*/ 407859 w 477434"/>
                <a:gd name="connsiteY22" fmla="*/ 52782 h 75173"/>
                <a:gd name="connsiteX23" fmla="*/ 407859 w 477434"/>
                <a:gd name="connsiteY23" fmla="*/ 45984 h 75173"/>
                <a:gd name="connsiteX24" fmla="*/ 397862 w 477434"/>
                <a:gd name="connsiteY24" fmla="*/ 50383 h 75173"/>
                <a:gd name="connsiteX25" fmla="*/ 396263 w 477434"/>
                <a:gd name="connsiteY25" fmla="*/ 64778 h 75173"/>
                <a:gd name="connsiteX26" fmla="*/ 383468 w 477434"/>
                <a:gd name="connsiteY26" fmla="*/ 50782 h 75173"/>
                <a:gd name="connsiteX27" fmla="*/ 408259 w 477434"/>
                <a:gd name="connsiteY27" fmla="*/ 38387 h 75173"/>
                <a:gd name="connsiteX28" fmla="*/ 408259 w 477434"/>
                <a:gd name="connsiteY28" fmla="*/ 33988 h 75173"/>
                <a:gd name="connsiteX29" fmla="*/ 405060 w 477434"/>
                <a:gd name="connsiteY29" fmla="*/ 30389 h 75173"/>
                <a:gd name="connsiteX30" fmla="*/ 390665 w 477434"/>
                <a:gd name="connsiteY30" fmla="*/ 35188 h 75173"/>
                <a:gd name="connsiteX31" fmla="*/ 385067 w 477434"/>
                <a:gd name="connsiteY31" fmla="*/ 25991 h 75173"/>
                <a:gd name="connsiteX32" fmla="*/ 409058 w 477434"/>
                <a:gd name="connsiteY32" fmla="*/ 18793 h 75173"/>
                <a:gd name="connsiteX33" fmla="*/ 423853 w 477434"/>
                <a:gd name="connsiteY33" fmla="*/ 32789 h 75173"/>
                <a:gd name="connsiteX34" fmla="*/ 423853 w 477434"/>
                <a:gd name="connsiteY34" fmla="*/ 51182 h 75173"/>
                <a:gd name="connsiteX35" fmla="*/ 428652 w 477434"/>
                <a:gd name="connsiteY35" fmla="*/ 53182 h 75173"/>
                <a:gd name="connsiteX36" fmla="*/ 426253 w 477434"/>
                <a:gd name="connsiteY36" fmla="*/ 64378 h 75173"/>
                <a:gd name="connsiteX37" fmla="*/ 421854 w 477434"/>
                <a:gd name="connsiteY37" fmla="*/ 64378 h 75173"/>
                <a:gd name="connsiteX38" fmla="*/ 409058 w 477434"/>
                <a:gd name="connsiteY38" fmla="*/ 59179 h 75173"/>
                <a:gd name="connsiteX39" fmla="*/ 396263 w 477434"/>
                <a:gd name="connsiteY39" fmla="*/ 64778 h 75173"/>
                <a:gd name="connsiteX40" fmla="*/ 361075 w 477434"/>
                <a:gd name="connsiteY40" fmla="*/ 35188 h 75173"/>
                <a:gd name="connsiteX41" fmla="*/ 358276 w 477434"/>
                <a:gd name="connsiteY41" fmla="*/ 31989 h 75173"/>
                <a:gd name="connsiteX42" fmla="*/ 351078 w 477434"/>
                <a:gd name="connsiteY42" fmla="*/ 35588 h 75173"/>
                <a:gd name="connsiteX43" fmla="*/ 351078 w 477434"/>
                <a:gd name="connsiteY43" fmla="*/ 63978 h 75173"/>
                <a:gd name="connsiteX44" fmla="*/ 336284 w 477434"/>
                <a:gd name="connsiteY44" fmla="*/ 63978 h 75173"/>
                <a:gd name="connsiteX45" fmla="*/ 336284 w 477434"/>
                <a:gd name="connsiteY45" fmla="*/ 34788 h 75173"/>
                <a:gd name="connsiteX46" fmla="*/ 333485 w 477434"/>
                <a:gd name="connsiteY46" fmla="*/ 31589 h 75173"/>
                <a:gd name="connsiteX47" fmla="*/ 326287 w 477434"/>
                <a:gd name="connsiteY47" fmla="*/ 35188 h 75173"/>
                <a:gd name="connsiteX48" fmla="*/ 326287 w 477434"/>
                <a:gd name="connsiteY48" fmla="*/ 63578 h 75173"/>
                <a:gd name="connsiteX49" fmla="*/ 311492 w 477434"/>
                <a:gd name="connsiteY49" fmla="*/ 63578 h 75173"/>
                <a:gd name="connsiteX50" fmla="*/ 311492 w 477434"/>
                <a:gd name="connsiteY50" fmla="*/ 19593 h 75173"/>
                <a:gd name="connsiteX51" fmla="*/ 324688 w 477434"/>
                <a:gd name="connsiteY51" fmla="*/ 18793 h 75173"/>
                <a:gd name="connsiteX52" fmla="*/ 325887 w 477434"/>
                <a:gd name="connsiteY52" fmla="*/ 24791 h 75173"/>
                <a:gd name="connsiteX53" fmla="*/ 339882 w 477434"/>
                <a:gd name="connsiteY53" fmla="*/ 18394 h 75173"/>
                <a:gd name="connsiteX54" fmla="*/ 350679 w 477434"/>
                <a:gd name="connsiteY54" fmla="*/ 25191 h 75173"/>
                <a:gd name="connsiteX55" fmla="*/ 364674 w 477434"/>
                <a:gd name="connsiteY55" fmla="*/ 18394 h 75173"/>
                <a:gd name="connsiteX56" fmla="*/ 376670 w 477434"/>
                <a:gd name="connsiteY56" fmla="*/ 30389 h 75173"/>
                <a:gd name="connsiteX57" fmla="*/ 376670 w 477434"/>
                <a:gd name="connsiteY57" fmla="*/ 63178 h 75173"/>
                <a:gd name="connsiteX58" fmla="*/ 361475 w 477434"/>
                <a:gd name="connsiteY58" fmla="*/ 63178 h 75173"/>
                <a:gd name="connsiteX59" fmla="*/ 361475 w 477434"/>
                <a:gd name="connsiteY59" fmla="*/ 35188 h 75173"/>
                <a:gd name="connsiteX60" fmla="*/ 285901 w 477434"/>
                <a:gd name="connsiteY60" fmla="*/ 400 h 75173"/>
                <a:gd name="connsiteX61" fmla="*/ 300696 w 477434"/>
                <a:gd name="connsiteY61" fmla="*/ 400 h 75173"/>
                <a:gd name="connsiteX62" fmla="*/ 300696 w 477434"/>
                <a:gd name="connsiteY62" fmla="*/ 13195 h 75173"/>
                <a:gd name="connsiteX63" fmla="*/ 285901 w 477434"/>
                <a:gd name="connsiteY63" fmla="*/ 13195 h 75173"/>
                <a:gd name="connsiteX64" fmla="*/ 285901 w 477434"/>
                <a:gd name="connsiteY64" fmla="*/ 400 h 75173"/>
                <a:gd name="connsiteX65" fmla="*/ 285501 w 477434"/>
                <a:gd name="connsiteY65" fmla="*/ 63978 h 75173"/>
                <a:gd name="connsiteX66" fmla="*/ 285501 w 477434"/>
                <a:gd name="connsiteY66" fmla="*/ 20393 h 75173"/>
                <a:gd name="connsiteX67" fmla="*/ 300696 w 477434"/>
                <a:gd name="connsiteY67" fmla="*/ 19593 h 75173"/>
                <a:gd name="connsiteX68" fmla="*/ 300696 w 477434"/>
                <a:gd name="connsiteY68" fmla="*/ 63978 h 75173"/>
                <a:gd name="connsiteX69" fmla="*/ 285501 w 477434"/>
                <a:gd name="connsiteY69" fmla="*/ 63978 h 75173"/>
                <a:gd name="connsiteX70" fmla="*/ 255512 w 477434"/>
                <a:gd name="connsiteY70" fmla="*/ 29990 h 75173"/>
                <a:gd name="connsiteX71" fmla="*/ 248714 w 477434"/>
                <a:gd name="connsiteY71" fmla="*/ 41586 h 75173"/>
                <a:gd name="connsiteX72" fmla="*/ 255111 w 477434"/>
                <a:gd name="connsiteY72" fmla="*/ 54381 h 75173"/>
                <a:gd name="connsiteX73" fmla="*/ 261909 w 477434"/>
                <a:gd name="connsiteY73" fmla="*/ 41586 h 75173"/>
                <a:gd name="connsiteX74" fmla="*/ 255512 w 477434"/>
                <a:gd name="connsiteY74" fmla="*/ 29990 h 75173"/>
                <a:gd name="connsiteX75" fmla="*/ 254312 w 477434"/>
                <a:gd name="connsiteY75" fmla="*/ 64778 h 75173"/>
                <a:gd name="connsiteX76" fmla="*/ 232719 w 477434"/>
                <a:gd name="connsiteY76" fmla="*/ 42785 h 75173"/>
                <a:gd name="connsiteX77" fmla="*/ 256311 w 477434"/>
                <a:gd name="connsiteY77" fmla="*/ 19193 h 75173"/>
                <a:gd name="connsiteX78" fmla="*/ 277904 w 477434"/>
                <a:gd name="connsiteY78" fmla="*/ 41186 h 75173"/>
                <a:gd name="connsiteX79" fmla="*/ 254312 w 477434"/>
                <a:gd name="connsiteY79" fmla="*/ 64778 h 75173"/>
                <a:gd name="connsiteX80" fmla="*/ 207528 w 477434"/>
                <a:gd name="connsiteY80" fmla="*/ 42785 h 75173"/>
                <a:gd name="connsiteX81" fmla="*/ 208328 w 477434"/>
                <a:gd name="connsiteY81" fmla="*/ 47584 h 75173"/>
                <a:gd name="connsiteX82" fmla="*/ 209127 w 477434"/>
                <a:gd name="connsiteY82" fmla="*/ 42785 h 75173"/>
                <a:gd name="connsiteX83" fmla="*/ 216725 w 477434"/>
                <a:gd name="connsiteY83" fmla="*/ 20393 h 75173"/>
                <a:gd name="connsiteX84" fmla="*/ 230720 w 477434"/>
                <a:gd name="connsiteY84" fmla="*/ 20393 h 75173"/>
                <a:gd name="connsiteX85" fmla="*/ 214326 w 477434"/>
                <a:gd name="connsiteY85" fmla="*/ 63978 h 75173"/>
                <a:gd name="connsiteX86" fmla="*/ 200331 w 477434"/>
                <a:gd name="connsiteY86" fmla="*/ 63978 h 75173"/>
                <a:gd name="connsiteX87" fmla="*/ 184736 w 477434"/>
                <a:gd name="connsiteY87" fmla="*/ 20393 h 75173"/>
                <a:gd name="connsiteX88" fmla="*/ 200730 w 477434"/>
                <a:gd name="connsiteY88" fmla="*/ 20393 h 75173"/>
                <a:gd name="connsiteX89" fmla="*/ 207528 w 477434"/>
                <a:gd name="connsiteY89" fmla="*/ 42785 h 75173"/>
                <a:gd name="connsiteX90" fmla="*/ 139152 w 477434"/>
                <a:gd name="connsiteY90" fmla="*/ 20393 h 75173"/>
                <a:gd name="connsiteX91" fmla="*/ 154746 w 477434"/>
                <a:gd name="connsiteY91" fmla="*/ 19593 h 75173"/>
                <a:gd name="connsiteX92" fmla="*/ 154746 w 477434"/>
                <a:gd name="connsiteY92" fmla="*/ 48783 h 75173"/>
                <a:gd name="connsiteX93" fmla="*/ 157546 w 477434"/>
                <a:gd name="connsiteY93" fmla="*/ 51982 h 75173"/>
                <a:gd name="connsiteX94" fmla="*/ 164343 w 477434"/>
                <a:gd name="connsiteY94" fmla="*/ 48783 h 75173"/>
                <a:gd name="connsiteX95" fmla="*/ 164343 w 477434"/>
                <a:gd name="connsiteY95" fmla="*/ 20793 h 75173"/>
                <a:gd name="connsiteX96" fmla="*/ 179938 w 477434"/>
                <a:gd name="connsiteY96" fmla="*/ 19993 h 75173"/>
                <a:gd name="connsiteX97" fmla="*/ 179938 w 477434"/>
                <a:gd name="connsiteY97" fmla="*/ 63978 h 75173"/>
                <a:gd name="connsiteX98" fmla="*/ 166342 w 477434"/>
                <a:gd name="connsiteY98" fmla="*/ 64778 h 75173"/>
                <a:gd name="connsiteX99" fmla="*/ 165143 w 477434"/>
                <a:gd name="connsiteY99" fmla="*/ 58780 h 75173"/>
                <a:gd name="connsiteX100" fmla="*/ 151147 w 477434"/>
                <a:gd name="connsiteY100" fmla="*/ 65177 h 75173"/>
                <a:gd name="connsiteX101" fmla="*/ 139552 w 477434"/>
                <a:gd name="connsiteY101" fmla="*/ 52382 h 75173"/>
                <a:gd name="connsiteX102" fmla="*/ 139552 w 477434"/>
                <a:gd name="connsiteY102" fmla="*/ 20393 h 75173"/>
                <a:gd name="connsiteX103" fmla="*/ 109562 w 477434"/>
                <a:gd name="connsiteY103" fmla="*/ 31189 h 75173"/>
                <a:gd name="connsiteX104" fmla="*/ 103564 w 477434"/>
                <a:gd name="connsiteY104" fmla="*/ 33588 h 75173"/>
                <a:gd name="connsiteX105" fmla="*/ 103564 w 477434"/>
                <a:gd name="connsiteY105" fmla="*/ 53581 h 75173"/>
                <a:gd name="connsiteX106" fmla="*/ 108362 w 477434"/>
                <a:gd name="connsiteY106" fmla="*/ 54381 h 75173"/>
                <a:gd name="connsiteX107" fmla="*/ 115960 w 477434"/>
                <a:gd name="connsiteY107" fmla="*/ 42385 h 75173"/>
                <a:gd name="connsiteX108" fmla="*/ 109562 w 477434"/>
                <a:gd name="connsiteY108" fmla="*/ 31189 h 75173"/>
                <a:gd name="connsiteX109" fmla="*/ 109162 w 477434"/>
                <a:gd name="connsiteY109" fmla="*/ 63978 h 75173"/>
                <a:gd name="connsiteX110" fmla="*/ 103964 w 477434"/>
                <a:gd name="connsiteY110" fmla="*/ 63978 h 75173"/>
                <a:gd name="connsiteX111" fmla="*/ 103964 w 477434"/>
                <a:gd name="connsiteY111" fmla="*/ 74374 h 75173"/>
                <a:gd name="connsiteX112" fmla="*/ 88369 w 477434"/>
                <a:gd name="connsiteY112" fmla="*/ 75174 h 75173"/>
                <a:gd name="connsiteX113" fmla="*/ 88369 w 477434"/>
                <a:gd name="connsiteY113" fmla="*/ 19993 h 75173"/>
                <a:gd name="connsiteX114" fmla="*/ 101965 w 477434"/>
                <a:gd name="connsiteY114" fmla="*/ 19193 h 75173"/>
                <a:gd name="connsiteX115" fmla="*/ 103164 w 477434"/>
                <a:gd name="connsiteY115" fmla="*/ 24392 h 75173"/>
                <a:gd name="connsiteX116" fmla="*/ 116360 w 477434"/>
                <a:gd name="connsiteY116" fmla="*/ 18793 h 75173"/>
                <a:gd name="connsiteX117" fmla="*/ 131954 w 477434"/>
                <a:gd name="connsiteY117" fmla="*/ 40386 h 75173"/>
                <a:gd name="connsiteX118" fmla="*/ 109162 w 477434"/>
                <a:gd name="connsiteY118" fmla="*/ 63978 h 75173"/>
                <a:gd name="connsiteX119" fmla="*/ 63178 w 477434"/>
                <a:gd name="connsiteY119" fmla="*/ 400 h 75173"/>
                <a:gd name="connsiteX120" fmla="*/ 77973 w 477434"/>
                <a:gd name="connsiteY120" fmla="*/ 400 h 75173"/>
                <a:gd name="connsiteX121" fmla="*/ 77973 w 477434"/>
                <a:gd name="connsiteY121" fmla="*/ 13195 h 75173"/>
                <a:gd name="connsiteX122" fmla="*/ 63178 w 477434"/>
                <a:gd name="connsiteY122" fmla="*/ 13195 h 75173"/>
                <a:gd name="connsiteX123" fmla="*/ 63178 w 477434"/>
                <a:gd name="connsiteY123" fmla="*/ 400 h 75173"/>
                <a:gd name="connsiteX124" fmla="*/ 62778 w 477434"/>
                <a:gd name="connsiteY124" fmla="*/ 63978 h 75173"/>
                <a:gd name="connsiteX125" fmla="*/ 62778 w 477434"/>
                <a:gd name="connsiteY125" fmla="*/ 20393 h 75173"/>
                <a:gd name="connsiteX126" fmla="*/ 77973 w 477434"/>
                <a:gd name="connsiteY126" fmla="*/ 19593 h 75173"/>
                <a:gd name="connsiteX127" fmla="*/ 77973 w 477434"/>
                <a:gd name="connsiteY127" fmla="*/ 63978 h 75173"/>
                <a:gd name="connsiteX128" fmla="*/ 62778 w 477434"/>
                <a:gd name="connsiteY128" fmla="*/ 63978 h 75173"/>
                <a:gd name="connsiteX129" fmla="*/ 43585 w 477434"/>
                <a:gd name="connsiteY129" fmla="*/ 0 h 75173"/>
                <a:gd name="connsiteX130" fmla="*/ 58779 w 477434"/>
                <a:gd name="connsiteY130" fmla="*/ 0 h 75173"/>
                <a:gd name="connsiteX131" fmla="*/ 35588 w 477434"/>
                <a:gd name="connsiteY131" fmla="*/ 63978 h 75173"/>
                <a:gd name="connsiteX132" fmla="*/ 20393 w 477434"/>
                <a:gd name="connsiteY132" fmla="*/ 63978 h 75173"/>
                <a:gd name="connsiteX133" fmla="*/ 0 w 477434"/>
                <a:gd name="connsiteY133" fmla="*/ 0 h 75173"/>
                <a:gd name="connsiteX134" fmla="*/ 17994 w 477434"/>
                <a:gd name="connsiteY134" fmla="*/ 0 h 75173"/>
                <a:gd name="connsiteX135" fmla="*/ 29190 w 477434"/>
                <a:gd name="connsiteY135" fmla="*/ 39186 h 75173"/>
                <a:gd name="connsiteX136" fmla="*/ 29990 w 477434"/>
                <a:gd name="connsiteY136" fmla="*/ 43985 h 75173"/>
                <a:gd name="connsiteX137" fmla="*/ 30789 w 477434"/>
                <a:gd name="connsiteY137" fmla="*/ 39186 h 75173"/>
                <a:gd name="connsiteX138" fmla="*/ 43585 w 477434"/>
                <a:gd name="connsiteY138" fmla="*/ 0 h 751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Lst>
              <a:rect l="l" t="t" r="r" b="b"/>
              <a:pathLst>
                <a:path w="477434" h="75173">
                  <a:moveTo>
                    <a:pt x="446645" y="50383"/>
                  </a:moveTo>
                  <a:cubicBezTo>
                    <a:pt x="446645" y="53182"/>
                    <a:pt x="448245" y="55181"/>
                    <a:pt x="450644" y="55181"/>
                  </a:cubicBezTo>
                  <a:cubicBezTo>
                    <a:pt x="453443" y="55181"/>
                    <a:pt x="455443" y="53981"/>
                    <a:pt x="456642" y="52782"/>
                  </a:cubicBezTo>
                  <a:lnTo>
                    <a:pt x="456642" y="45984"/>
                  </a:lnTo>
                  <a:cubicBezTo>
                    <a:pt x="447445" y="46784"/>
                    <a:pt x="446645" y="47983"/>
                    <a:pt x="446645" y="50383"/>
                  </a:cubicBezTo>
                  <a:moveTo>
                    <a:pt x="445046" y="64778"/>
                  </a:moveTo>
                  <a:cubicBezTo>
                    <a:pt x="437849" y="64778"/>
                    <a:pt x="432250" y="59579"/>
                    <a:pt x="432250" y="50782"/>
                  </a:cubicBezTo>
                  <a:cubicBezTo>
                    <a:pt x="432250" y="44385"/>
                    <a:pt x="435849" y="39986"/>
                    <a:pt x="457042" y="38387"/>
                  </a:cubicBezTo>
                  <a:lnTo>
                    <a:pt x="457042" y="33988"/>
                  </a:lnTo>
                  <a:cubicBezTo>
                    <a:pt x="457042" y="31189"/>
                    <a:pt x="456242" y="30389"/>
                    <a:pt x="453843" y="30389"/>
                  </a:cubicBezTo>
                  <a:cubicBezTo>
                    <a:pt x="449044" y="30389"/>
                    <a:pt x="443847" y="32389"/>
                    <a:pt x="439448" y="35188"/>
                  </a:cubicBezTo>
                  <a:lnTo>
                    <a:pt x="433850" y="25991"/>
                  </a:lnTo>
                  <a:cubicBezTo>
                    <a:pt x="440647" y="21193"/>
                    <a:pt x="447845" y="18793"/>
                    <a:pt x="457842" y="18793"/>
                  </a:cubicBezTo>
                  <a:cubicBezTo>
                    <a:pt x="469038" y="18793"/>
                    <a:pt x="472636" y="24392"/>
                    <a:pt x="472636" y="32789"/>
                  </a:cubicBezTo>
                  <a:lnTo>
                    <a:pt x="472636" y="51182"/>
                  </a:lnTo>
                  <a:cubicBezTo>
                    <a:pt x="472636" y="52382"/>
                    <a:pt x="473436" y="52382"/>
                    <a:pt x="477435" y="53182"/>
                  </a:cubicBezTo>
                  <a:lnTo>
                    <a:pt x="475035" y="64378"/>
                  </a:lnTo>
                  <a:cubicBezTo>
                    <a:pt x="473436" y="64378"/>
                    <a:pt x="471837" y="64378"/>
                    <a:pt x="470637" y="64378"/>
                  </a:cubicBezTo>
                  <a:cubicBezTo>
                    <a:pt x="462240" y="64378"/>
                    <a:pt x="459441" y="62778"/>
                    <a:pt x="457842" y="59179"/>
                  </a:cubicBezTo>
                  <a:cubicBezTo>
                    <a:pt x="453843" y="63178"/>
                    <a:pt x="450244" y="64778"/>
                    <a:pt x="445046" y="64778"/>
                  </a:cubicBezTo>
                  <a:moveTo>
                    <a:pt x="397862" y="50383"/>
                  </a:moveTo>
                  <a:cubicBezTo>
                    <a:pt x="397862" y="53182"/>
                    <a:pt x="399462" y="55181"/>
                    <a:pt x="401861" y="55181"/>
                  </a:cubicBezTo>
                  <a:cubicBezTo>
                    <a:pt x="404660" y="55181"/>
                    <a:pt x="406659" y="53981"/>
                    <a:pt x="407859" y="52782"/>
                  </a:cubicBezTo>
                  <a:lnTo>
                    <a:pt x="407859" y="45984"/>
                  </a:lnTo>
                  <a:cubicBezTo>
                    <a:pt x="398662" y="46784"/>
                    <a:pt x="397862" y="47983"/>
                    <a:pt x="397862" y="50383"/>
                  </a:cubicBezTo>
                  <a:moveTo>
                    <a:pt x="396263" y="64778"/>
                  </a:moveTo>
                  <a:cubicBezTo>
                    <a:pt x="389065" y="64778"/>
                    <a:pt x="383468" y="59579"/>
                    <a:pt x="383468" y="50782"/>
                  </a:cubicBezTo>
                  <a:cubicBezTo>
                    <a:pt x="383468" y="44385"/>
                    <a:pt x="387066" y="39986"/>
                    <a:pt x="408259" y="38387"/>
                  </a:cubicBezTo>
                  <a:lnTo>
                    <a:pt x="408259" y="33988"/>
                  </a:lnTo>
                  <a:cubicBezTo>
                    <a:pt x="408259" y="31189"/>
                    <a:pt x="407459" y="30389"/>
                    <a:pt x="405060" y="30389"/>
                  </a:cubicBezTo>
                  <a:cubicBezTo>
                    <a:pt x="400262" y="30389"/>
                    <a:pt x="395063" y="32389"/>
                    <a:pt x="390665" y="35188"/>
                  </a:cubicBezTo>
                  <a:lnTo>
                    <a:pt x="385067" y="25991"/>
                  </a:lnTo>
                  <a:cubicBezTo>
                    <a:pt x="391865" y="21193"/>
                    <a:pt x="399062" y="18793"/>
                    <a:pt x="409058" y="18793"/>
                  </a:cubicBezTo>
                  <a:cubicBezTo>
                    <a:pt x="420255" y="18793"/>
                    <a:pt x="423853" y="24392"/>
                    <a:pt x="423853" y="32789"/>
                  </a:cubicBezTo>
                  <a:lnTo>
                    <a:pt x="423853" y="51182"/>
                  </a:lnTo>
                  <a:cubicBezTo>
                    <a:pt x="423853" y="52382"/>
                    <a:pt x="424653" y="52382"/>
                    <a:pt x="428652" y="53182"/>
                  </a:cubicBezTo>
                  <a:lnTo>
                    <a:pt x="426253" y="64378"/>
                  </a:lnTo>
                  <a:cubicBezTo>
                    <a:pt x="424653" y="64378"/>
                    <a:pt x="423053" y="64378"/>
                    <a:pt x="421854" y="64378"/>
                  </a:cubicBezTo>
                  <a:cubicBezTo>
                    <a:pt x="413457" y="64378"/>
                    <a:pt x="410658" y="62778"/>
                    <a:pt x="409058" y="59179"/>
                  </a:cubicBezTo>
                  <a:cubicBezTo>
                    <a:pt x="405060" y="63178"/>
                    <a:pt x="401461" y="64778"/>
                    <a:pt x="396263" y="64778"/>
                  </a:cubicBezTo>
                  <a:moveTo>
                    <a:pt x="361075" y="35188"/>
                  </a:moveTo>
                  <a:cubicBezTo>
                    <a:pt x="361075" y="32789"/>
                    <a:pt x="359876" y="31989"/>
                    <a:pt x="358276" y="31989"/>
                  </a:cubicBezTo>
                  <a:cubicBezTo>
                    <a:pt x="356277" y="31989"/>
                    <a:pt x="353478" y="33588"/>
                    <a:pt x="351078" y="35588"/>
                  </a:cubicBezTo>
                  <a:lnTo>
                    <a:pt x="351078" y="63978"/>
                  </a:lnTo>
                  <a:lnTo>
                    <a:pt x="336284" y="63978"/>
                  </a:lnTo>
                  <a:lnTo>
                    <a:pt x="336284" y="34788"/>
                  </a:lnTo>
                  <a:cubicBezTo>
                    <a:pt x="336284" y="32389"/>
                    <a:pt x="335484" y="31589"/>
                    <a:pt x="333485" y="31589"/>
                  </a:cubicBezTo>
                  <a:cubicBezTo>
                    <a:pt x="331485" y="31589"/>
                    <a:pt x="328686" y="33188"/>
                    <a:pt x="326287" y="35188"/>
                  </a:cubicBezTo>
                  <a:lnTo>
                    <a:pt x="326287" y="63578"/>
                  </a:lnTo>
                  <a:lnTo>
                    <a:pt x="311492" y="63578"/>
                  </a:lnTo>
                  <a:lnTo>
                    <a:pt x="311492" y="19593"/>
                  </a:lnTo>
                  <a:lnTo>
                    <a:pt x="324688" y="18793"/>
                  </a:lnTo>
                  <a:cubicBezTo>
                    <a:pt x="325087" y="19993"/>
                    <a:pt x="325887" y="22792"/>
                    <a:pt x="325887" y="24791"/>
                  </a:cubicBezTo>
                  <a:cubicBezTo>
                    <a:pt x="330286" y="20793"/>
                    <a:pt x="335484" y="18394"/>
                    <a:pt x="339882" y="18394"/>
                  </a:cubicBezTo>
                  <a:cubicBezTo>
                    <a:pt x="347080" y="18394"/>
                    <a:pt x="349479" y="21193"/>
                    <a:pt x="350679" y="25191"/>
                  </a:cubicBezTo>
                  <a:cubicBezTo>
                    <a:pt x="354277" y="21992"/>
                    <a:pt x="359876" y="18394"/>
                    <a:pt x="364674" y="18394"/>
                  </a:cubicBezTo>
                  <a:cubicBezTo>
                    <a:pt x="373871" y="18394"/>
                    <a:pt x="376670" y="22392"/>
                    <a:pt x="376670" y="30389"/>
                  </a:cubicBezTo>
                  <a:lnTo>
                    <a:pt x="376670" y="63178"/>
                  </a:lnTo>
                  <a:lnTo>
                    <a:pt x="361475" y="63178"/>
                  </a:lnTo>
                  <a:lnTo>
                    <a:pt x="361475" y="35188"/>
                  </a:lnTo>
                  <a:close/>
                  <a:moveTo>
                    <a:pt x="285901" y="400"/>
                  </a:moveTo>
                  <a:lnTo>
                    <a:pt x="300696" y="400"/>
                  </a:lnTo>
                  <a:lnTo>
                    <a:pt x="300696" y="13195"/>
                  </a:lnTo>
                  <a:lnTo>
                    <a:pt x="285901" y="13195"/>
                  </a:lnTo>
                  <a:lnTo>
                    <a:pt x="285901" y="400"/>
                  </a:lnTo>
                  <a:close/>
                  <a:moveTo>
                    <a:pt x="285501" y="63978"/>
                  </a:moveTo>
                  <a:lnTo>
                    <a:pt x="285501" y="20393"/>
                  </a:lnTo>
                  <a:lnTo>
                    <a:pt x="300696" y="19593"/>
                  </a:lnTo>
                  <a:lnTo>
                    <a:pt x="300696" y="63978"/>
                  </a:lnTo>
                  <a:lnTo>
                    <a:pt x="285501" y="63978"/>
                  </a:lnTo>
                  <a:close/>
                  <a:moveTo>
                    <a:pt x="255512" y="29990"/>
                  </a:moveTo>
                  <a:cubicBezTo>
                    <a:pt x="251113" y="29990"/>
                    <a:pt x="248714" y="33588"/>
                    <a:pt x="248714" y="41586"/>
                  </a:cubicBezTo>
                  <a:cubicBezTo>
                    <a:pt x="248714" y="51182"/>
                    <a:pt x="250313" y="54381"/>
                    <a:pt x="255111" y="54381"/>
                  </a:cubicBezTo>
                  <a:cubicBezTo>
                    <a:pt x="260310" y="54381"/>
                    <a:pt x="261909" y="50782"/>
                    <a:pt x="261909" y="41586"/>
                  </a:cubicBezTo>
                  <a:cubicBezTo>
                    <a:pt x="261909" y="32789"/>
                    <a:pt x="260310" y="29990"/>
                    <a:pt x="255512" y="29990"/>
                  </a:cubicBezTo>
                  <a:moveTo>
                    <a:pt x="254312" y="64778"/>
                  </a:moveTo>
                  <a:cubicBezTo>
                    <a:pt x="239517" y="64778"/>
                    <a:pt x="232719" y="57580"/>
                    <a:pt x="232719" y="42785"/>
                  </a:cubicBezTo>
                  <a:cubicBezTo>
                    <a:pt x="232719" y="28790"/>
                    <a:pt x="241517" y="19193"/>
                    <a:pt x="256311" y="19193"/>
                  </a:cubicBezTo>
                  <a:cubicBezTo>
                    <a:pt x="271106" y="19193"/>
                    <a:pt x="277904" y="25991"/>
                    <a:pt x="277904" y="41186"/>
                  </a:cubicBezTo>
                  <a:cubicBezTo>
                    <a:pt x="277904" y="54781"/>
                    <a:pt x="269907" y="64778"/>
                    <a:pt x="254312" y="64778"/>
                  </a:cubicBezTo>
                  <a:moveTo>
                    <a:pt x="207528" y="42785"/>
                  </a:moveTo>
                  <a:cubicBezTo>
                    <a:pt x="207928" y="44784"/>
                    <a:pt x="208328" y="46384"/>
                    <a:pt x="208328" y="47584"/>
                  </a:cubicBezTo>
                  <a:cubicBezTo>
                    <a:pt x="208328" y="46384"/>
                    <a:pt x="208728" y="44385"/>
                    <a:pt x="209127" y="42785"/>
                  </a:cubicBezTo>
                  <a:lnTo>
                    <a:pt x="216725" y="20393"/>
                  </a:lnTo>
                  <a:lnTo>
                    <a:pt x="230720" y="20393"/>
                  </a:lnTo>
                  <a:lnTo>
                    <a:pt x="214326" y="63978"/>
                  </a:lnTo>
                  <a:lnTo>
                    <a:pt x="200331" y="63978"/>
                  </a:lnTo>
                  <a:lnTo>
                    <a:pt x="184736" y="20393"/>
                  </a:lnTo>
                  <a:lnTo>
                    <a:pt x="200730" y="20393"/>
                  </a:lnTo>
                  <a:lnTo>
                    <a:pt x="207528" y="42785"/>
                  </a:lnTo>
                  <a:close/>
                  <a:moveTo>
                    <a:pt x="139152" y="20393"/>
                  </a:moveTo>
                  <a:lnTo>
                    <a:pt x="154746" y="19593"/>
                  </a:lnTo>
                  <a:lnTo>
                    <a:pt x="154746" y="48783"/>
                  </a:lnTo>
                  <a:cubicBezTo>
                    <a:pt x="154746" y="51182"/>
                    <a:pt x="155546" y="51982"/>
                    <a:pt x="157546" y="51982"/>
                  </a:cubicBezTo>
                  <a:cubicBezTo>
                    <a:pt x="159545" y="51982"/>
                    <a:pt x="161544" y="50782"/>
                    <a:pt x="164343" y="48783"/>
                  </a:cubicBezTo>
                  <a:lnTo>
                    <a:pt x="164343" y="20793"/>
                  </a:lnTo>
                  <a:lnTo>
                    <a:pt x="179938" y="19993"/>
                  </a:lnTo>
                  <a:lnTo>
                    <a:pt x="179938" y="63978"/>
                  </a:lnTo>
                  <a:lnTo>
                    <a:pt x="166342" y="64778"/>
                  </a:lnTo>
                  <a:cubicBezTo>
                    <a:pt x="165943" y="63178"/>
                    <a:pt x="165543" y="60779"/>
                    <a:pt x="165143" y="58780"/>
                  </a:cubicBezTo>
                  <a:cubicBezTo>
                    <a:pt x="161144" y="62378"/>
                    <a:pt x="155546" y="65177"/>
                    <a:pt x="151147" y="65177"/>
                  </a:cubicBezTo>
                  <a:cubicBezTo>
                    <a:pt x="142750" y="65177"/>
                    <a:pt x="139552" y="61179"/>
                    <a:pt x="139552" y="52382"/>
                  </a:cubicBezTo>
                  <a:lnTo>
                    <a:pt x="139552" y="20393"/>
                  </a:lnTo>
                  <a:close/>
                  <a:moveTo>
                    <a:pt x="109562" y="31189"/>
                  </a:moveTo>
                  <a:cubicBezTo>
                    <a:pt x="107563" y="31189"/>
                    <a:pt x="105564" y="31989"/>
                    <a:pt x="103564" y="33588"/>
                  </a:cubicBezTo>
                  <a:lnTo>
                    <a:pt x="103564" y="53581"/>
                  </a:lnTo>
                  <a:cubicBezTo>
                    <a:pt x="104764" y="53981"/>
                    <a:pt x="106763" y="54381"/>
                    <a:pt x="108362" y="54381"/>
                  </a:cubicBezTo>
                  <a:cubicBezTo>
                    <a:pt x="113561" y="54381"/>
                    <a:pt x="115960" y="51182"/>
                    <a:pt x="115960" y="42385"/>
                  </a:cubicBezTo>
                  <a:cubicBezTo>
                    <a:pt x="115960" y="34788"/>
                    <a:pt x="113561" y="31189"/>
                    <a:pt x="109562" y="31189"/>
                  </a:cubicBezTo>
                  <a:moveTo>
                    <a:pt x="109162" y="63978"/>
                  </a:moveTo>
                  <a:cubicBezTo>
                    <a:pt x="107963" y="63978"/>
                    <a:pt x="104764" y="63978"/>
                    <a:pt x="103964" y="63978"/>
                  </a:cubicBezTo>
                  <a:lnTo>
                    <a:pt x="103964" y="74374"/>
                  </a:lnTo>
                  <a:lnTo>
                    <a:pt x="88369" y="75174"/>
                  </a:lnTo>
                  <a:lnTo>
                    <a:pt x="88369" y="19993"/>
                  </a:lnTo>
                  <a:lnTo>
                    <a:pt x="101965" y="19193"/>
                  </a:lnTo>
                  <a:cubicBezTo>
                    <a:pt x="102365" y="20793"/>
                    <a:pt x="102764" y="22392"/>
                    <a:pt x="103164" y="24392"/>
                  </a:cubicBezTo>
                  <a:cubicBezTo>
                    <a:pt x="107163" y="20793"/>
                    <a:pt x="111161" y="18793"/>
                    <a:pt x="116360" y="18793"/>
                  </a:cubicBezTo>
                  <a:cubicBezTo>
                    <a:pt x="125557" y="18793"/>
                    <a:pt x="131954" y="24791"/>
                    <a:pt x="131954" y="40386"/>
                  </a:cubicBezTo>
                  <a:cubicBezTo>
                    <a:pt x="131555" y="53182"/>
                    <a:pt x="125956" y="63978"/>
                    <a:pt x="109162" y="63978"/>
                  </a:cubicBezTo>
                  <a:moveTo>
                    <a:pt x="63178" y="400"/>
                  </a:moveTo>
                  <a:lnTo>
                    <a:pt x="77973" y="400"/>
                  </a:lnTo>
                  <a:lnTo>
                    <a:pt x="77973" y="13195"/>
                  </a:lnTo>
                  <a:lnTo>
                    <a:pt x="63178" y="13195"/>
                  </a:lnTo>
                  <a:lnTo>
                    <a:pt x="63178" y="400"/>
                  </a:lnTo>
                  <a:close/>
                  <a:moveTo>
                    <a:pt x="62778" y="63978"/>
                  </a:moveTo>
                  <a:lnTo>
                    <a:pt x="62778" y="20393"/>
                  </a:lnTo>
                  <a:lnTo>
                    <a:pt x="77973" y="19593"/>
                  </a:lnTo>
                  <a:lnTo>
                    <a:pt x="77973" y="63978"/>
                  </a:lnTo>
                  <a:lnTo>
                    <a:pt x="62778" y="63978"/>
                  </a:lnTo>
                  <a:close/>
                  <a:moveTo>
                    <a:pt x="43585" y="0"/>
                  </a:moveTo>
                  <a:lnTo>
                    <a:pt x="58779" y="0"/>
                  </a:lnTo>
                  <a:lnTo>
                    <a:pt x="35588" y="63978"/>
                  </a:lnTo>
                  <a:lnTo>
                    <a:pt x="20393" y="63978"/>
                  </a:lnTo>
                  <a:lnTo>
                    <a:pt x="0" y="0"/>
                  </a:lnTo>
                  <a:lnTo>
                    <a:pt x="17994" y="0"/>
                  </a:lnTo>
                  <a:lnTo>
                    <a:pt x="29190" y="39186"/>
                  </a:lnTo>
                  <a:cubicBezTo>
                    <a:pt x="29590" y="40786"/>
                    <a:pt x="29990" y="42785"/>
                    <a:pt x="29990" y="43985"/>
                  </a:cubicBezTo>
                  <a:cubicBezTo>
                    <a:pt x="29990" y="42785"/>
                    <a:pt x="30389" y="40786"/>
                    <a:pt x="30789" y="39186"/>
                  </a:cubicBezTo>
                  <a:lnTo>
                    <a:pt x="43585" y="0"/>
                  </a:lnTo>
                  <a:close/>
                </a:path>
              </a:pathLst>
            </a:custGeom>
            <a:solidFill>
              <a:srgbClr val="93C01F"/>
            </a:solidFill>
            <a:ln w="3996" cap="flat">
              <a:noFill/>
              <a:prstDash val="solid"/>
              <a:miter/>
            </a:ln>
          </p:spPr>
          <p:txBody>
            <a:bodyPr rtlCol="0" anchor="ctr"/>
            <a:lstStyle/>
            <a:p>
              <a:endParaRPr lang="fi-FI"/>
            </a:p>
          </p:txBody>
        </p:sp>
      </p:grpSp>
      <p:grpSp>
        <p:nvGrpSpPr>
          <p:cNvPr id="268" name="Graphic 34">
            <a:extLst>
              <a:ext uri="{FF2B5EF4-FFF2-40B4-BE49-F238E27FC236}">
                <a16:creationId xmlns:a16="http://schemas.microsoft.com/office/drawing/2014/main" id="{AFB5DDB3-DF63-40AE-82A2-1DBAE98E9A1B}"/>
              </a:ext>
              <a:ext uri="{C183D7F6-B498-43B3-948B-1728B52AA6E4}">
                <adec:decorative xmlns:adec="http://schemas.microsoft.com/office/drawing/2017/decorative" val="1"/>
              </a:ext>
            </a:extLst>
          </p:cNvPr>
          <p:cNvGrpSpPr>
            <a:grpSpLocks noChangeAspect="1"/>
          </p:cNvGrpSpPr>
          <p:nvPr/>
        </p:nvGrpSpPr>
        <p:grpSpPr>
          <a:xfrm>
            <a:off x="10680209" y="6003417"/>
            <a:ext cx="1015929" cy="344470"/>
            <a:chOff x="5139587" y="8155310"/>
            <a:chExt cx="1120912" cy="380067"/>
          </a:xfrm>
          <a:solidFill>
            <a:schemeClr val="accent1"/>
          </a:solidFill>
        </p:grpSpPr>
        <p:sp>
          <p:nvSpPr>
            <p:cNvPr id="269" name="Freeform: Shape 455">
              <a:extLst>
                <a:ext uri="{FF2B5EF4-FFF2-40B4-BE49-F238E27FC236}">
                  <a16:creationId xmlns:a16="http://schemas.microsoft.com/office/drawing/2014/main" id="{7AC1A4F9-7A2B-49C8-91AF-8C4D64D5D67F}"/>
                </a:ext>
              </a:extLst>
            </p:cNvPr>
            <p:cNvSpPr/>
            <p:nvPr/>
          </p:nvSpPr>
          <p:spPr>
            <a:xfrm>
              <a:off x="5291434" y="8371135"/>
              <a:ext cx="12395" cy="12395"/>
            </a:xfrm>
            <a:custGeom>
              <a:avLst/>
              <a:gdLst>
                <a:gd name="connsiteX0" fmla="*/ 10596 w 12395"/>
                <a:gd name="connsiteY0" fmla="*/ 10596 h 12395"/>
                <a:gd name="connsiteX1" fmla="*/ 10596 w 12395"/>
                <a:gd name="connsiteY1" fmla="*/ 1799 h 12395"/>
                <a:gd name="connsiteX2" fmla="*/ 1799 w 12395"/>
                <a:gd name="connsiteY2" fmla="*/ 1799 h 12395"/>
                <a:gd name="connsiteX3" fmla="*/ 1799 w 12395"/>
                <a:gd name="connsiteY3" fmla="*/ 10596 h 12395"/>
                <a:gd name="connsiteX4" fmla="*/ 10596 w 12395"/>
                <a:gd name="connsiteY4" fmla="*/ 10596 h 123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395" h="12395">
                  <a:moveTo>
                    <a:pt x="10596" y="10596"/>
                  </a:moveTo>
                  <a:cubicBezTo>
                    <a:pt x="12995" y="8197"/>
                    <a:pt x="12995" y="4199"/>
                    <a:pt x="10596" y="1799"/>
                  </a:cubicBezTo>
                  <a:cubicBezTo>
                    <a:pt x="8197" y="-600"/>
                    <a:pt x="4199" y="-600"/>
                    <a:pt x="1799" y="1799"/>
                  </a:cubicBezTo>
                  <a:cubicBezTo>
                    <a:pt x="-600" y="4199"/>
                    <a:pt x="-600" y="8197"/>
                    <a:pt x="1799" y="10596"/>
                  </a:cubicBezTo>
                  <a:cubicBezTo>
                    <a:pt x="4199" y="12996"/>
                    <a:pt x="8197" y="12996"/>
                    <a:pt x="10596" y="10596"/>
                  </a:cubicBezTo>
                </a:path>
              </a:pathLst>
            </a:custGeom>
            <a:solidFill>
              <a:srgbClr val="F39815"/>
            </a:solidFill>
            <a:ln w="3996" cap="flat">
              <a:noFill/>
              <a:prstDash val="solid"/>
              <a:miter/>
            </a:ln>
          </p:spPr>
          <p:txBody>
            <a:bodyPr rtlCol="0" anchor="ctr"/>
            <a:lstStyle/>
            <a:p>
              <a:endParaRPr lang="fi-FI"/>
            </a:p>
          </p:txBody>
        </p:sp>
        <p:sp>
          <p:nvSpPr>
            <p:cNvPr id="270" name="Freeform: Shape 456">
              <a:extLst>
                <a:ext uri="{FF2B5EF4-FFF2-40B4-BE49-F238E27FC236}">
                  <a16:creationId xmlns:a16="http://schemas.microsoft.com/office/drawing/2014/main" id="{B23FC424-5991-4874-8A27-1323E7758CA0}"/>
                </a:ext>
              </a:extLst>
            </p:cNvPr>
            <p:cNvSpPr/>
            <p:nvPr/>
          </p:nvSpPr>
          <p:spPr>
            <a:xfrm>
              <a:off x="5293633" y="8386530"/>
              <a:ext cx="15194" cy="15194"/>
            </a:xfrm>
            <a:custGeom>
              <a:avLst/>
              <a:gdLst>
                <a:gd name="connsiteX0" fmla="*/ 7597 w 15194"/>
                <a:gd name="connsiteY0" fmla="*/ 15195 h 15194"/>
                <a:gd name="connsiteX1" fmla="*/ 15195 w 15194"/>
                <a:gd name="connsiteY1" fmla="*/ 7597 h 15194"/>
                <a:gd name="connsiteX2" fmla="*/ 7597 w 15194"/>
                <a:gd name="connsiteY2" fmla="*/ 0 h 15194"/>
                <a:gd name="connsiteX3" fmla="*/ 0 w 15194"/>
                <a:gd name="connsiteY3" fmla="*/ 7597 h 15194"/>
                <a:gd name="connsiteX4" fmla="*/ 7597 w 15194"/>
                <a:gd name="connsiteY4" fmla="*/ 15195 h 151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94" h="15194">
                  <a:moveTo>
                    <a:pt x="7597" y="15195"/>
                  </a:moveTo>
                  <a:cubicBezTo>
                    <a:pt x="11996" y="15195"/>
                    <a:pt x="15195" y="11596"/>
                    <a:pt x="15195" y="7597"/>
                  </a:cubicBezTo>
                  <a:cubicBezTo>
                    <a:pt x="15195" y="3599"/>
                    <a:pt x="11596" y="0"/>
                    <a:pt x="7597" y="0"/>
                  </a:cubicBezTo>
                  <a:cubicBezTo>
                    <a:pt x="3199" y="0"/>
                    <a:pt x="0" y="3599"/>
                    <a:pt x="0" y="7597"/>
                  </a:cubicBezTo>
                  <a:cubicBezTo>
                    <a:pt x="0" y="11596"/>
                    <a:pt x="3199" y="15195"/>
                    <a:pt x="7597" y="15195"/>
                  </a:cubicBezTo>
                </a:path>
              </a:pathLst>
            </a:custGeom>
            <a:solidFill>
              <a:srgbClr val="F39815"/>
            </a:solidFill>
            <a:ln w="3996" cap="flat">
              <a:noFill/>
              <a:prstDash val="solid"/>
              <a:miter/>
            </a:ln>
          </p:spPr>
          <p:txBody>
            <a:bodyPr rtlCol="0" anchor="ctr"/>
            <a:lstStyle/>
            <a:p>
              <a:endParaRPr lang="fi-FI"/>
            </a:p>
          </p:txBody>
        </p:sp>
        <p:sp>
          <p:nvSpPr>
            <p:cNvPr id="271" name="Freeform: Shape 457">
              <a:extLst>
                <a:ext uri="{FF2B5EF4-FFF2-40B4-BE49-F238E27FC236}">
                  <a16:creationId xmlns:a16="http://schemas.microsoft.com/office/drawing/2014/main" id="{15C2EE21-99CC-4B2E-8A6B-17F657DB76C2}"/>
                </a:ext>
              </a:extLst>
            </p:cNvPr>
            <p:cNvSpPr/>
            <p:nvPr/>
          </p:nvSpPr>
          <p:spPr>
            <a:xfrm>
              <a:off x="5301731" y="8403824"/>
              <a:ext cx="18993" cy="19293"/>
            </a:xfrm>
            <a:custGeom>
              <a:avLst/>
              <a:gdLst>
                <a:gd name="connsiteX0" fmla="*/ 16294 w 18993"/>
                <a:gd name="connsiteY0" fmla="*/ 16294 h 19293"/>
                <a:gd name="connsiteX1" fmla="*/ 16294 w 18993"/>
                <a:gd name="connsiteY1" fmla="*/ 2699 h 19293"/>
                <a:gd name="connsiteX2" fmla="*/ 2699 w 18993"/>
                <a:gd name="connsiteY2" fmla="*/ 2699 h 19293"/>
                <a:gd name="connsiteX3" fmla="*/ 2699 w 18993"/>
                <a:gd name="connsiteY3" fmla="*/ 16294 h 19293"/>
                <a:gd name="connsiteX4" fmla="*/ 16294 w 18993"/>
                <a:gd name="connsiteY4" fmla="*/ 16294 h 192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993" h="19293">
                  <a:moveTo>
                    <a:pt x="16294" y="16294"/>
                  </a:moveTo>
                  <a:cubicBezTo>
                    <a:pt x="19893" y="12696"/>
                    <a:pt x="19893" y="6298"/>
                    <a:pt x="16294" y="2699"/>
                  </a:cubicBezTo>
                  <a:cubicBezTo>
                    <a:pt x="12696" y="-900"/>
                    <a:pt x="6298" y="-900"/>
                    <a:pt x="2699" y="2699"/>
                  </a:cubicBezTo>
                  <a:cubicBezTo>
                    <a:pt x="-900" y="6298"/>
                    <a:pt x="-900" y="12696"/>
                    <a:pt x="2699" y="16294"/>
                  </a:cubicBezTo>
                  <a:cubicBezTo>
                    <a:pt x="6298" y="20293"/>
                    <a:pt x="12296" y="20293"/>
                    <a:pt x="16294" y="16294"/>
                  </a:cubicBezTo>
                </a:path>
              </a:pathLst>
            </a:custGeom>
            <a:solidFill>
              <a:srgbClr val="F39815"/>
            </a:solidFill>
            <a:ln w="3996" cap="flat">
              <a:noFill/>
              <a:prstDash val="solid"/>
              <a:miter/>
            </a:ln>
          </p:spPr>
          <p:txBody>
            <a:bodyPr rtlCol="0" anchor="ctr"/>
            <a:lstStyle/>
            <a:p>
              <a:endParaRPr lang="fi-FI"/>
            </a:p>
          </p:txBody>
        </p:sp>
        <p:sp>
          <p:nvSpPr>
            <p:cNvPr id="272" name="Freeform: Shape 458">
              <a:extLst>
                <a:ext uri="{FF2B5EF4-FFF2-40B4-BE49-F238E27FC236}">
                  <a16:creationId xmlns:a16="http://schemas.microsoft.com/office/drawing/2014/main" id="{F0093578-93C4-4CBE-BCC7-F687E6361E09}"/>
                </a:ext>
              </a:extLst>
            </p:cNvPr>
            <p:cNvSpPr/>
            <p:nvPr/>
          </p:nvSpPr>
          <p:spPr>
            <a:xfrm>
              <a:off x="5241252" y="8289363"/>
              <a:ext cx="23991" cy="23991"/>
            </a:xfrm>
            <a:custGeom>
              <a:avLst/>
              <a:gdLst>
                <a:gd name="connsiteX0" fmla="*/ 11996 w 23991"/>
                <a:gd name="connsiteY0" fmla="*/ 23992 h 23991"/>
                <a:gd name="connsiteX1" fmla="*/ 23992 w 23991"/>
                <a:gd name="connsiteY1" fmla="*/ 11996 h 23991"/>
                <a:gd name="connsiteX2" fmla="*/ 11996 w 23991"/>
                <a:gd name="connsiteY2" fmla="*/ 0 h 23991"/>
                <a:gd name="connsiteX3" fmla="*/ 0 w 23991"/>
                <a:gd name="connsiteY3" fmla="*/ 11996 h 23991"/>
                <a:gd name="connsiteX4" fmla="*/ 11996 w 23991"/>
                <a:gd name="connsiteY4" fmla="*/ 23992 h 239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991" h="23991">
                  <a:moveTo>
                    <a:pt x="11996" y="23992"/>
                  </a:moveTo>
                  <a:cubicBezTo>
                    <a:pt x="18793" y="23992"/>
                    <a:pt x="23992" y="18793"/>
                    <a:pt x="23992" y="11996"/>
                  </a:cubicBezTo>
                  <a:cubicBezTo>
                    <a:pt x="23992" y="5198"/>
                    <a:pt x="18793" y="0"/>
                    <a:pt x="11996" y="0"/>
                  </a:cubicBezTo>
                  <a:cubicBezTo>
                    <a:pt x="5198" y="0"/>
                    <a:pt x="0" y="5198"/>
                    <a:pt x="0" y="11996"/>
                  </a:cubicBezTo>
                  <a:cubicBezTo>
                    <a:pt x="0" y="18394"/>
                    <a:pt x="5198" y="23992"/>
                    <a:pt x="11996" y="23992"/>
                  </a:cubicBezTo>
                </a:path>
              </a:pathLst>
            </a:custGeom>
            <a:solidFill>
              <a:srgbClr val="F39815"/>
            </a:solidFill>
            <a:ln w="3996" cap="flat">
              <a:noFill/>
              <a:prstDash val="solid"/>
              <a:miter/>
            </a:ln>
          </p:spPr>
          <p:txBody>
            <a:bodyPr rtlCol="0" anchor="ctr"/>
            <a:lstStyle/>
            <a:p>
              <a:endParaRPr lang="fi-FI"/>
            </a:p>
          </p:txBody>
        </p:sp>
        <p:sp>
          <p:nvSpPr>
            <p:cNvPr id="273" name="Freeform: Shape 459">
              <a:extLst>
                <a:ext uri="{FF2B5EF4-FFF2-40B4-BE49-F238E27FC236}">
                  <a16:creationId xmlns:a16="http://schemas.microsoft.com/office/drawing/2014/main" id="{758C3DCD-E907-4CF2-A435-5302B9C834B2}"/>
                </a:ext>
              </a:extLst>
            </p:cNvPr>
            <p:cNvSpPr/>
            <p:nvPr/>
          </p:nvSpPr>
          <p:spPr>
            <a:xfrm>
              <a:off x="5207963" y="8301659"/>
              <a:ext cx="30189" cy="30189"/>
            </a:xfrm>
            <a:custGeom>
              <a:avLst/>
              <a:gdLst>
                <a:gd name="connsiteX0" fmla="*/ 25691 w 30189"/>
                <a:gd name="connsiteY0" fmla="*/ 25691 h 30189"/>
                <a:gd name="connsiteX1" fmla="*/ 25691 w 30189"/>
                <a:gd name="connsiteY1" fmla="*/ 4498 h 30189"/>
                <a:gd name="connsiteX2" fmla="*/ 4498 w 30189"/>
                <a:gd name="connsiteY2" fmla="*/ 4498 h 30189"/>
                <a:gd name="connsiteX3" fmla="*/ 4498 w 30189"/>
                <a:gd name="connsiteY3" fmla="*/ 25691 h 30189"/>
                <a:gd name="connsiteX4" fmla="*/ 25691 w 30189"/>
                <a:gd name="connsiteY4" fmla="*/ 25691 h 30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189" h="30189">
                  <a:moveTo>
                    <a:pt x="25691" y="25691"/>
                  </a:moveTo>
                  <a:cubicBezTo>
                    <a:pt x="31689" y="19693"/>
                    <a:pt x="31689" y="10496"/>
                    <a:pt x="25691" y="4498"/>
                  </a:cubicBezTo>
                  <a:cubicBezTo>
                    <a:pt x="19693" y="-1499"/>
                    <a:pt x="10496" y="-1499"/>
                    <a:pt x="4498" y="4498"/>
                  </a:cubicBezTo>
                  <a:cubicBezTo>
                    <a:pt x="-1499" y="10496"/>
                    <a:pt x="-1499" y="19693"/>
                    <a:pt x="4498" y="25691"/>
                  </a:cubicBezTo>
                  <a:cubicBezTo>
                    <a:pt x="10096" y="31689"/>
                    <a:pt x="19693" y="31689"/>
                    <a:pt x="25691" y="25691"/>
                  </a:cubicBezTo>
                </a:path>
              </a:pathLst>
            </a:custGeom>
            <a:solidFill>
              <a:srgbClr val="F39815"/>
            </a:solidFill>
            <a:ln w="3996" cap="flat">
              <a:noFill/>
              <a:prstDash val="solid"/>
              <a:miter/>
            </a:ln>
          </p:spPr>
          <p:txBody>
            <a:bodyPr rtlCol="0" anchor="ctr"/>
            <a:lstStyle/>
            <a:p>
              <a:endParaRPr lang="fi-FI"/>
            </a:p>
          </p:txBody>
        </p:sp>
        <p:sp>
          <p:nvSpPr>
            <p:cNvPr id="274" name="Freeform: Shape 460">
              <a:extLst>
                <a:ext uri="{FF2B5EF4-FFF2-40B4-BE49-F238E27FC236}">
                  <a16:creationId xmlns:a16="http://schemas.microsoft.com/office/drawing/2014/main" id="{A14FBE9A-CC96-4421-B090-C21FC6575207}"/>
                </a:ext>
              </a:extLst>
            </p:cNvPr>
            <p:cNvSpPr/>
            <p:nvPr/>
          </p:nvSpPr>
          <p:spPr>
            <a:xfrm>
              <a:off x="5172875" y="8326551"/>
              <a:ext cx="37586" cy="37586"/>
            </a:xfrm>
            <a:custGeom>
              <a:avLst/>
              <a:gdLst>
                <a:gd name="connsiteX0" fmla="*/ 18794 w 37586"/>
                <a:gd name="connsiteY0" fmla="*/ 37587 h 37586"/>
                <a:gd name="connsiteX1" fmla="*/ 37587 w 37586"/>
                <a:gd name="connsiteY1" fmla="*/ 18794 h 37586"/>
                <a:gd name="connsiteX2" fmla="*/ 18794 w 37586"/>
                <a:gd name="connsiteY2" fmla="*/ 0 h 37586"/>
                <a:gd name="connsiteX3" fmla="*/ 0 w 37586"/>
                <a:gd name="connsiteY3" fmla="*/ 18794 h 37586"/>
                <a:gd name="connsiteX4" fmla="*/ 18794 w 37586"/>
                <a:gd name="connsiteY4" fmla="*/ 37587 h 375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586" h="37586">
                  <a:moveTo>
                    <a:pt x="18794" y="37587"/>
                  </a:moveTo>
                  <a:cubicBezTo>
                    <a:pt x="29190" y="37587"/>
                    <a:pt x="37587" y="29190"/>
                    <a:pt x="37587" y="18794"/>
                  </a:cubicBezTo>
                  <a:cubicBezTo>
                    <a:pt x="37587" y="8397"/>
                    <a:pt x="29190" y="0"/>
                    <a:pt x="18794" y="0"/>
                  </a:cubicBezTo>
                  <a:cubicBezTo>
                    <a:pt x="8397" y="0"/>
                    <a:pt x="0" y="8397"/>
                    <a:pt x="0" y="18794"/>
                  </a:cubicBezTo>
                  <a:cubicBezTo>
                    <a:pt x="0" y="29190"/>
                    <a:pt x="8397" y="37587"/>
                    <a:pt x="18794" y="37587"/>
                  </a:cubicBezTo>
                </a:path>
              </a:pathLst>
            </a:custGeom>
            <a:solidFill>
              <a:srgbClr val="F39815"/>
            </a:solidFill>
            <a:ln w="3996" cap="flat">
              <a:noFill/>
              <a:prstDash val="solid"/>
              <a:miter/>
            </a:ln>
          </p:spPr>
          <p:txBody>
            <a:bodyPr rtlCol="0" anchor="ctr"/>
            <a:lstStyle/>
            <a:p>
              <a:endParaRPr lang="fi-FI"/>
            </a:p>
          </p:txBody>
        </p:sp>
        <p:sp>
          <p:nvSpPr>
            <p:cNvPr id="275" name="Freeform: Shape 461">
              <a:extLst>
                <a:ext uri="{FF2B5EF4-FFF2-40B4-BE49-F238E27FC236}">
                  <a16:creationId xmlns:a16="http://schemas.microsoft.com/office/drawing/2014/main" id="{907D3F74-8537-42D2-B8AD-80FD6FDEC043}"/>
                </a:ext>
              </a:extLst>
            </p:cNvPr>
            <p:cNvSpPr/>
            <p:nvPr/>
          </p:nvSpPr>
          <p:spPr>
            <a:xfrm>
              <a:off x="5139587" y="8366437"/>
              <a:ext cx="46983" cy="46983"/>
            </a:xfrm>
            <a:custGeom>
              <a:avLst/>
              <a:gdLst>
                <a:gd name="connsiteX0" fmla="*/ 40086 w 46983"/>
                <a:gd name="connsiteY0" fmla="*/ 40086 h 46983"/>
                <a:gd name="connsiteX1" fmla="*/ 40086 w 46983"/>
                <a:gd name="connsiteY1" fmla="*/ 6898 h 46983"/>
                <a:gd name="connsiteX2" fmla="*/ 6898 w 46983"/>
                <a:gd name="connsiteY2" fmla="*/ 6898 h 46983"/>
                <a:gd name="connsiteX3" fmla="*/ 6898 w 46983"/>
                <a:gd name="connsiteY3" fmla="*/ 40086 h 46983"/>
                <a:gd name="connsiteX4" fmla="*/ 40086 w 46983"/>
                <a:gd name="connsiteY4" fmla="*/ 40086 h 469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983" h="46983">
                  <a:moveTo>
                    <a:pt x="40086" y="40086"/>
                  </a:moveTo>
                  <a:cubicBezTo>
                    <a:pt x="49283" y="30889"/>
                    <a:pt x="49283" y="16094"/>
                    <a:pt x="40086" y="6898"/>
                  </a:cubicBezTo>
                  <a:cubicBezTo>
                    <a:pt x="30889" y="-2299"/>
                    <a:pt x="16094" y="-2299"/>
                    <a:pt x="6898" y="6898"/>
                  </a:cubicBezTo>
                  <a:cubicBezTo>
                    <a:pt x="-2299" y="16094"/>
                    <a:pt x="-2299" y="30889"/>
                    <a:pt x="6898" y="40086"/>
                  </a:cubicBezTo>
                  <a:cubicBezTo>
                    <a:pt x="16094" y="49283"/>
                    <a:pt x="30889" y="49283"/>
                    <a:pt x="40086" y="40086"/>
                  </a:cubicBezTo>
                </a:path>
              </a:pathLst>
            </a:custGeom>
            <a:solidFill>
              <a:srgbClr val="F39815"/>
            </a:solidFill>
            <a:ln w="3996" cap="flat">
              <a:noFill/>
              <a:prstDash val="solid"/>
              <a:miter/>
            </a:ln>
          </p:spPr>
          <p:txBody>
            <a:bodyPr rtlCol="0" anchor="ctr"/>
            <a:lstStyle/>
            <a:p>
              <a:endParaRPr lang="fi-FI"/>
            </a:p>
          </p:txBody>
        </p:sp>
        <p:sp>
          <p:nvSpPr>
            <p:cNvPr id="276" name="Freeform: Shape 462">
              <a:extLst>
                <a:ext uri="{FF2B5EF4-FFF2-40B4-BE49-F238E27FC236}">
                  <a16:creationId xmlns:a16="http://schemas.microsoft.com/office/drawing/2014/main" id="{CAF6095A-3411-49EA-BEC1-80333B40F5B4}"/>
                </a:ext>
              </a:extLst>
            </p:cNvPr>
            <p:cNvSpPr/>
            <p:nvPr/>
          </p:nvSpPr>
          <p:spPr>
            <a:xfrm>
              <a:off x="5279438" y="8350742"/>
              <a:ext cx="12395" cy="12395"/>
            </a:xfrm>
            <a:custGeom>
              <a:avLst/>
              <a:gdLst>
                <a:gd name="connsiteX0" fmla="*/ 10596 w 12395"/>
                <a:gd name="connsiteY0" fmla="*/ 10596 h 12395"/>
                <a:gd name="connsiteX1" fmla="*/ 10596 w 12395"/>
                <a:gd name="connsiteY1" fmla="*/ 1799 h 12395"/>
                <a:gd name="connsiteX2" fmla="*/ 1799 w 12395"/>
                <a:gd name="connsiteY2" fmla="*/ 1799 h 12395"/>
                <a:gd name="connsiteX3" fmla="*/ 1799 w 12395"/>
                <a:gd name="connsiteY3" fmla="*/ 10596 h 12395"/>
                <a:gd name="connsiteX4" fmla="*/ 10596 w 12395"/>
                <a:gd name="connsiteY4" fmla="*/ 10596 h 123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395" h="12395">
                  <a:moveTo>
                    <a:pt x="10596" y="10596"/>
                  </a:moveTo>
                  <a:cubicBezTo>
                    <a:pt x="12995" y="8197"/>
                    <a:pt x="12995" y="4199"/>
                    <a:pt x="10596" y="1799"/>
                  </a:cubicBezTo>
                  <a:cubicBezTo>
                    <a:pt x="8197" y="-600"/>
                    <a:pt x="4199" y="-600"/>
                    <a:pt x="1799" y="1799"/>
                  </a:cubicBezTo>
                  <a:cubicBezTo>
                    <a:pt x="-600" y="4199"/>
                    <a:pt x="-600" y="8197"/>
                    <a:pt x="1799" y="10596"/>
                  </a:cubicBezTo>
                  <a:cubicBezTo>
                    <a:pt x="4598" y="12996"/>
                    <a:pt x="8197" y="12996"/>
                    <a:pt x="10596" y="10596"/>
                  </a:cubicBezTo>
                </a:path>
              </a:pathLst>
            </a:custGeom>
            <a:solidFill>
              <a:srgbClr val="F39815"/>
            </a:solidFill>
            <a:ln w="3996" cap="flat">
              <a:noFill/>
              <a:prstDash val="solid"/>
              <a:miter/>
            </a:ln>
          </p:spPr>
          <p:txBody>
            <a:bodyPr rtlCol="0" anchor="ctr"/>
            <a:lstStyle/>
            <a:p>
              <a:endParaRPr lang="fi-FI"/>
            </a:p>
          </p:txBody>
        </p:sp>
        <p:sp>
          <p:nvSpPr>
            <p:cNvPr id="277" name="Freeform: Shape 463">
              <a:extLst>
                <a:ext uri="{FF2B5EF4-FFF2-40B4-BE49-F238E27FC236}">
                  <a16:creationId xmlns:a16="http://schemas.microsoft.com/office/drawing/2014/main" id="{F63C7363-C701-4593-871B-32A9F942C96E}"/>
                </a:ext>
              </a:extLst>
            </p:cNvPr>
            <p:cNvSpPr/>
            <p:nvPr/>
          </p:nvSpPr>
          <p:spPr>
            <a:xfrm>
              <a:off x="5272841" y="8366137"/>
              <a:ext cx="15194" cy="15194"/>
            </a:xfrm>
            <a:custGeom>
              <a:avLst/>
              <a:gdLst>
                <a:gd name="connsiteX0" fmla="*/ 7597 w 15194"/>
                <a:gd name="connsiteY0" fmla="*/ 15195 h 15194"/>
                <a:gd name="connsiteX1" fmla="*/ 15195 w 15194"/>
                <a:gd name="connsiteY1" fmla="*/ 7597 h 15194"/>
                <a:gd name="connsiteX2" fmla="*/ 7597 w 15194"/>
                <a:gd name="connsiteY2" fmla="*/ 0 h 15194"/>
                <a:gd name="connsiteX3" fmla="*/ 0 w 15194"/>
                <a:gd name="connsiteY3" fmla="*/ 7597 h 15194"/>
                <a:gd name="connsiteX4" fmla="*/ 7597 w 15194"/>
                <a:gd name="connsiteY4" fmla="*/ 15195 h 151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94" h="15194">
                  <a:moveTo>
                    <a:pt x="7597" y="15195"/>
                  </a:moveTo>
                  <a:cubicBezTo>
                    <a:pt x="11996" y="15195"/>
                    <a:pt x="15195" y="11596"/>
                    <a:pt x="15195" y="7597"/>
                  </a:cubicBezTo>
                  <a:cubicBezTo>
                    <a:pt x="15195" y="3199"/>
                    <a:pt x="11596" y="0"/>
                    <a:pt x="7597" y="0"/>
                  </a:cubicBezTo>
                  <a:cubicBezTo>
                    <a:pt x="3199" y="0"/>
                    <a:pt x="0" y="3599"/>
                    <a:pt x="0" y="7597"/>
                  </a:cubicBezTo>
                  <a:cubicBezTo>
                    <a:pt x="0" y="11596"/>
                    <a:pt x="3599" y="15195"/>
                    <a:pt x="7597" y="15195"/>
                  </a:cubicBezTo>
                </a:path>
              </a:pathLst>
            </a:custGeom>
            <a:solidFill>
              <a:srgbClr val="F39815"/>
            </a:solidFill>
            <a:ln w="3996" cap="flat">
              <a:noFill/>
              <a:prstDash val="solid"/>
              <a:miter/>
            </a:ln>
          </p:spPr>
          <p:txBody>
            <a:bodyPr rtlCol="0" anchor="ctr"/>
            <a:lstStyle/>
            <a:p>
              <a:endParaRPr lang="fi-FI"/>
            </a:p>
          </p:txBody>
        </p:sp>
        <p:sp>
          <p:nvSpPr>
            <p:cNvPr id="278" name="Freeform: Shape 464">
              <a:extLst>
                <a:ext uri="{FF2B5EF4-FFF2-40B4-BE49-F238E27FC236}">
                  <a16:creationId xmlns:a16="http://schemas.microsoft.com/office/drawing/2014/main" id="{EA3C6AB9-E8C7-4E00-A25A-C4DD55455D3E}"/>
                </a:ext>
              </a:extLst>
            </p:cNvPr>
            <p:cNvSpPr/>
            <p:nvPr/>
          </p:nvSpPr>
          <p:spPr>
            <a:xfrm>
              <a:off x="5270142" y="8385830"/>
              <a:ext cx="18993" cy="18993"/>
            </a:xfrm>
            <a:custGeom>
              <a:avLst/>
              <a:gdLst>
                <a:gd name="connsiteX0" fmla="*/ 16294 w 18993"/>
                <a:gd name="connsiteY0" fmla="*/ 16294 h 18993"/>
                <a:gd name="connsiteX1" fmla="*/ 16294 w 18993"/>
                <a:gd name="connsiteY1" fmla="*/ 2699 h 18993"/>
                <a:gd name="connsiteX2" fmla="*/ 2699 w 18993"/>
                <a:gd name="connsiteY2" fmla="*/ 2699 h 18993"/>
                <a:gd name="connsiteX3" fmla="*/ 2699 w 18993"/>
                <a:gd name="connsiteY3" fmla="*/ 16294 h 18993"/>
                <a:gd name="connsiteX4" fmla="*/ 16294 w 18993"/>
                <a:gd name="connsiteY4" fmla="*/ 16294 h 189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993" h="18993">
                  <a:moveTo>
                    <a:pt x="16294" y="16294"/>
                  </a:moveTo>
                  <a:cubicBezTo>
                    <a:pt x="19893" y="12696"/>
                    <a:pt x="19893" y="6298"/>
                    <a:pt x="16294" y="2699"/>
                  </a:cubicBezTo>
                  <a:cubicBezTo>
                    <a:pt x="12696" y="-900"/>
                    <a:pt x="6298" y="-900"/>
                    <a:pt x="2699" y="2699"/>
                  </a:cubicBezTo>
                  <a:cubicBezTo>
                    <a:pt x="-900" y="6298"/>
                    <a:pt x="-900" y="12696"/>
                    <a:pt x="2699" y="16294"/>
                  </a:cubicBezTo>
                  <a:cubicBezTo>
                    <a:pt x="6298" y="19893"/>
                    <a:pt x="12296" y="19893"/>
                    <a:pt x="16294" y="16294"/>
                  </a:cubicBezTo>
                </a:path>
              </a:pathLst>
            </a:custGeom>
            <a:solidFill>
              <a:srgbClr val="F39815"/>
            </a:solidFill>
            <a:ln w="3996" cap="flat">
              <a:noFill/>
              <a:prstDash val="solid"/>
              <a:miter/>
            </a:ln>
          </p:spPr>
          <p:txBody>
            <a:bodyPr rtlCol="0" anchor="ctr"/>
            <a:lstStyle/>
            <a:p>
              <a:endParaRPr lang="fi-FI"/>
            </a:p>
          </p:txBody>
        </p:sp>
        <p:sp>
          <p:nvSpPr>
            <p:cNvPr id="279" name="Freeform: Shape 465">
              <a:extLst>
                <a:ext uri="{FF2B5EF4-FFF2-40B4-BE49-F238E27FC236}">
                  <a16:creationId xmlns:a16="http://schemas.microsoft.com/office/drawing/2014/main" id="{8189B928-1668-4C96-AFDD-63E890759F29}"/>
                </a:ext>
              </a:extLst>
            </p:cNvPr>
            <p:cNvSpPr/>
            <p:nvPr/>
          </p:nvSpPr>
          <p:spPr>
            <a:xfrm>
              <a:off x="5273240" y="8409722"/>
              <a:ext cx="23991" cy="23991"/>
            </a:xfrm>
            <a:custGeom>
              <a:avLst/>
              <a:gdLst>
                <a:gd name="connsiteX0" fmla="*/ 11996 w 23991"/>
                <a:gd name="connsiteY0" fmla="*/ 23992 h 23991"/>
                <a:gd name="connsiteX1" fmla="*/ 23992 w 23991"/>
                <a:gd name="connsiteY1" fmla="*/ 11996 h 23991"/>
                <a:gd name="connsiteX2" fmla="*/ 11996 w 23991"/>
                <a:gd name="connsiteY2" fmla="*/ 0 h 23991"/>
                <a:gd name="connsiteX3" fmla="*/ 0 w 23991"/>
                <a:gd name="connsiteY3" fmla="*/ 11996 h 23991"/>
                <a:gd name="connsiteX4" fmla="*/ 11996 w 23991"/>
                <a:gd name="connsiteY4" fmla="*/ 23992 h 239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991" h="23991">
                  <a:moveTo>
                    <a:pt x="11996" y="23992"/>
                  </a:moveTo>
                  <a:cubicBezTo>
                    <a:pt x="18793" y="23992"/>
                    <a:pt x="23992" y="18793"/>
                    <a:pt x="23992" y="11996"/>
                  </a:cubicBezTo>
                  <a:cubicBezTo>
                    <a:pt x="23992" y="5198"/>
                    <a:pt x="18793" y="0"/>
                    <a:pt x="11996" y="0"/>
                  </a:cubicBezTo>
                  <a:cubicBezTo>
                    <a:pt x="5198" y="0"/>
                    <a:pt x="0" y="5198"/>
                    <a:pt x="0" y="11996"/>
                  </a:cubicBezTo>
                  <a:cubicBezTo>
                    <a:pt x="0" y="18793"/>
                    <a:pt x="5598" y="23992"/>
                    <a:pt x="11996" y="23992"/>
                  </a:cubicBezTo>
                </a:path>
              </a:pathLst>
            </a:custGeom>
            <a:solidFill>
              <a:srgbClr val="F39815"/>
            </a:solidFill>
            <a:ln w="3996" cap="flat">
              <a:noFill/>
              <a:prstDash val="solid"/>
              <a:miter/>
            </a:ln>
          </p:spPr>
          <p:txBody>
            <a:bodyPr rtlCol="0" anchor="ctr"/>
            <a:lstStyle/>
            <a:p>
              <a:endParaRPr lang="fi-FI"/>
            </a:p>
          </p:txBody>
        </p:sp>
        <p:sp>
          <p:nvSpPr>
            <p:cNvPr id="280" name="Freeform: Shape 466">
              <a:extLst>
                <a:ext uri="{FF2B5EF4-FFF2-40B4-BE49-F238E27FC236}">
                  <a16:creationId xmlns:a16="http://schemas.microsoft.com/office/drawing/2014/main" id="{AFD8BEE5-94EA-4ADF-A024-2C5E39A8D4B4}"/>
                </a:ext>
              </a:extLst>
            </p:cNvPr>
            <p:cNvSpPr/>
            <p:nvPr/>
          </p:nvSpPr>
          <p:spPr>
            <a:xfrm>
              <a:off x="5236353" y="8252476"/>
              <a:ext cx="30189" cy="29889"/>
            </a:xfrm>
            <a:custGeom>
              <a:avLst/>
              <a:gdLst>
                <a:gd name="connsiteX0" fmla="*/ 25691 w 30189"/>
                <a:gd name="connsiteY0" fmla="*/ 25691 h 29889"/>
                <a:gd name="connsiteX1" fmla="*/ 25691 w 30189"/>
                <a:gd name="connsiteY1" fmla="*/ 4498 h 29889"/>
                <a:gd name="connsiteX2" fmla="*/ 4498 w 30189"/>
                <a:gd name="connsiteY2" fmla="*/ 4498 h 29889"/>
                <a:gd name="connsiteX3" fmla="*/ 4498 w 30189"/>
                <a:gd name="connsiteY3" fmla="*/ 25691 h 29889"/>
                <a:gd name="connsiteX4" fmla="*/ 25691 w 30189"/>
                <a:gd name="connsiteY4" fmla="*/ 25691 h 298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189" h="29889">
                  <a:moveTo>
                    <a:pt x="25691" y="25691"/>
                  </a:moveTo>
                  <a:cubicBezTo>
                    <a:pt x="31689" y="19693"/>
                    <a:pt x="31689" y="10496"/>
                    <a:pt x="25691" y="4498"/>
                  </a:cubicBezTo>
                  <a:cubicBezTo>
                    <a:pt x="19693" y="-1499"/>
                    <a:pt x="10496" y="-1499"/>
                    <a:pt x="4498" y="4498"/>
                  </a:cubicBezTo>
                  <a:cubicBezTo>
                    <a:pt x="-1499" y="10496"/>
                    <a:pt x="-1499" y="19693"/>
                    <a:pt x="4498" y="25691"/>
                  </a:cubicBezTo>
                  <a:cubicBezTo>
                    <a:pt x="10496" y="31289"/>
                    <a:pt x="20093" y="31289"/>
                    <a:pt x="25691" y="25691"/>
                  </a:cubicBezTo>
                </a:path>
              </a:pathLst>
            </a:custGeom>
            <a:solidFill>
              <a:srgbClr val="F39815"/>
            </a:solidFill>
            <a:ln w="3996" cap="flat">
              <a:noFill/>
              <a:prstDash val="solid"/>
              <a:miter/>
            </a:ln>
          </p:spPr>
          <p:txBody>
            <a:bodyPr rtlCol="0" anchor="ctr"/>
            <a:lstStyle/>
            <a:p>
              <a:endParaRPr lang="fi-FI"/>
            </a:p>
          </p:txBody>
        </p:sp>
        <p:sp>
          <p:nvSpPr>
            <p:cNvPr id="281" name="Freeform: Shape 467">
              <a:extLst>
                <a:ext uri="{FF2B5EF4-FFF2-40B4-BE49-F238E27FC236}">
                  <a16:creationId xmlns:a16="http://schemas.microsoft.com/office/drawing/2014/main" id="{42CCB3A1-AA63-419C-A278-45C9F3B66D9F}"/>
                </a:ext>
              </a:extLst>
            </p:cNvPr>
            <p:cNvSpPr/>
            <p:nvPr/>
          </p:nvSpPr>
          <p:spPr>
            <a:xfrm>
              <a:off x="5191269" y="8257774"/>
              <a:ext cx="37586" cy="37586"/>
            </a:xfrm>
            <a:custGeom>
              <a:avLst/>
              <a:gdLst>
                <a:gd name="connsiteX0" fmla="*/ 18793 w 37586"/>
                <a:gd name="connsiteY0" fmla="*/ 37587 h 37586"/>
                <a:gd name="connsiteX1" fmla="*/ 37587 w 37586"/>
                <a:gd name="connsiteY1" fmla="*/ 18793 h 37586"/>
                <a:gd name="connsiteX2" fmla="*/ 18793 w 37586"/>
                <a:gd name="connsiteY2" fmla="*/ 0 h 37586"/>
                <a:gd name="connsiteX3" fmla="*/ 0 w 37586"/>
                <a:gd name="connsiteY3" fmla="*/ 18793 h 37586"/>
                <a:gd name="connsiteX4" fmla="*/ 18793 w 37586"/>
                <a:gd name="connsiteY4" fmla="*/ 37587 h 375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586" h="37586">
                  <a:moveTo>
                    <a:pt x="18793" y="37587"/>
                  </a:moveTo>
                  <a:cubicBezTo>
                    <a:pt x="29190" y="37587"/>
                    <a:pt x="37587" y="29190"/>
                    <a:pt x="37587" y="18793"/>
                  </a:cubicBezTo>
                  <a:cubicBezTo>
                    <a:pt x="37587" y="8397"/>
                    <a:pt x="29190" y="0"/>
                    <a:pt x="18793" y="0"/>
                  </a:cubicBezTo>
                  <a:cubicBezTo>
                    <a:pt x="8397" y="0"/>
                    <a:pt x="0" y="8397"/>
                    <a:pt x="0" y="18793"/>
                  </a:cubicBezTo>
                  <a:cubicBezTo>
                    <a:pt x="0" y="29190"/>
                    <a:pt x="8397" y="37587"/>
                    <a:pt x="18793" y="37587"/>
                  </a:cubicBezTo>
                </a:path>
              </a:pathLst>
            </a:custGeom>
            <a:solidFill>
              <a:srgbClr val="F39815"/>
            </a:solidFill>
            <a:ln w="3996" cap="flat">
              <a:noFill/>
              <a:prstDash val="solid"/>
              <a:miter/>
            </a:ln>
          </p:spPr>
          <p:txBody>
            <a:bodyPr rtlCol="0" anchor="ctr"/>
            <a:lstStyle/>
            <a:p>
              <a:endParaRPr lang="fi-FI"/>
            </a:p>
          </p:txBody>
        </p:sp>
        <p:sp>
          <p:nvSpPr>
            <p:cNvPr id="282" name="Freeform: Shape 468">
              <a:extLst>
                <a:ext uri="{FF2B5EF4-FFF2-40B4-BE49-F238E27FC236}">
                  <a16:creationId xmlns:a16="http://schemas.microsoft.com/office/drawing/2014/main" id="{889F54E1-B55C-4474-BAF9-1C6239F63F5C}"/>
                </a:ext>
              </a:extLst>
            </p:cNvPr>
            <p:cNvSpPr/>
            <p:nvPr/>
          </p:nvSpPr>
          <p:spPr>
            <a:xfrm>
              <a:off x="5139587" y="8277268"/>
              <a:ext cx="46983" cy="46983"/>
            </a:xfrm>
            <a:custGeom>
              <a:avLst/>
              <a:gdLst>
                <a:gd name="connsiteX0" fmla="*/ 40086 w 46983"/>
                <a:gd name="connsiteY0" fmla="*/ 40086 h 46983"/>
                <a:gd name="connsiteX1" fmla="*/ 40086 w 46983"/>
                <a:gd name="connsiteY1" fmla="*/ 6898 h 46983"/>
                <a:gd name="connsiteX2" fmla="*/ 6898 w 46983"/>
                <a:gd name="connsiteY2" fmla="*/ 6898 h 46983"/>
                <a:gd name="connsiteX3" fmla="*/ 6898 w 46983"/>
                <a:gd name="connsiteY3" fmla="*/ 40086 h 46983"/>
                <a:gd name="connsiteX4" fmla="*/ 40086 w 46983"/>
                <a:gd name="connsiteY4" fmla="*/ 40086 h 469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983" h="46983">
                  <a:moveTo>
                    <a:pt x="40086" y="40086"/>
                  </a:moveTo>
                  <a:cubicBezTo>
                    <a:pt x="49283" y="30889"/>
                    <a:pt x="49283" y="16094"/>
                    <a:pt x="40086" y="6898"/>
                  </a:cubicBezTo>
                  <a:cubicBezTo>
                    <a:pt x="30889" y="-2299"/>
                    <a:pt x="16094" y="-2299"/>
                    <a:pt x="6898" y="6898"/>
                  </a:cubicBezTo>
                  <a:cubicBezTo>
                    <a:pt x="-2299" y="16094"/>
                    <a:pt x="-2299" y="30889"/>
                    <a:pt x="6898" y="40086"/>
                  </a:cubicBezTo>
                  <a:cubicBezTo>
                    <a:pt x="16094" y="49283"/>
                    <a:pt x="30889" y="49283"/>
                    <a:pt x="40086" y="40086"/>
                  </a:cubicBezTo>
                </a:path>
              </a:pathLst>
            </a:custGeom>
            <a:solidFill>
              <a:srgbClr val="F39815"/>
            </a:solidFill>
            <a:ln w="3996" cap="flat">
              <a:noFill/>
              <a:prstDash val="solid"/>
              <a:miter/>
            </a:ln>
          </p:spPr>
          <p:txBody>
            <a:bodyPr rtlCol="0" anchor="ctr"/>
            <a:lstStyle/>
            <a:p>
              <a:endParaRPr lang="fi-FI"/>
            </a:p>
          </p:txBody>
        </p:sp>
        <p:sp>
          <p:nvSpPr>
            <p:cNvPr id="283" name="Freeform: Shape 469">
              <a:extLst>
                <a:ext uri="{FF2B5EF4-FFF2-40B4-BE49-F238E27FC236}">
                  <a16:creationId xmlns:a16="http://schemas.microsoft.com/office/drawing/2014/main" id="{05B5FEC3-0A6D-42C7-84B9-826C1C786004}"/>
                </a:ext>
              </a:extLst>
            </p:cNvPr>
            <p:cNvSpPr/>
            <p:nvPr/>
          </p:nvSpPr>
          <p:spPr>
            <a:xfrm>
              <a:off x="5311427" y="8382731"/>
              <a:ext cx="12395" cy="12395"/>
            </a:xfrm>
            <a:custGeom>
              <a:avLst/>
              <a:gdLst>
                <a:gd name="connsiteX0" fmla="*/ 10596 w 12395"/>
                <a:gd name="connsiteY0" fmla="*/ 10596 h 12395"/>
                <a:gd name="connsiteX1" fmla="*/ 10596 w 12395"/>
                <a:gd name="connsiteY1" fmla="*/ 1799 h 12395"/>
                <a:gd name="connsiteX2" fmla="*/ 1799 w 12395"/>
                <a:gd name="connsiteY2" fmla="*/ 1799 h 12395"/>
                <a:gd name="connsiteX3" fmla="*/ 1799 w 12395"/>
                <a:gd name="connsiteY3" fmla="*/ 10596 h 12395"/>
                <a:gd name="connsiteX4" fmla="*/ 10596 w 12395"/>
                <a:gd name="connsiteY4" fmla="*/ 10596 h 123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395" h="12395">
                  <a:moveTo>
                    <a:pt x="10596" y="10596"/>
                  </a:moveTo>
                  <a:cubicBezTo>
                    <a:pt x="12995" y="8197"/>
                    <a:pt x="12995" y="4199"/>
                    <a:pt x="10596" y="1799"/>
                  </a:cubicBezTo>
                  <a:cubicBezTo>
                    <a:pt x="8197" y="-600"/>
                    <a:pt x="4199" y="-600"/>
                    <a:pt x="1799" y="1799"/>
                  </a:cubicBezTo>
                  <a:cubicBezTo>
                    <a:pt x="-600" y="4199"/>
                    <a:pt x="-600" y="8197"/>
                    <a:pt x="1799" y="10596"/>
                  </a:cubicBezTo>
                  <a:cubicBezTo>
                    <a:pt x="4199" y="12996"/>
                    <a:pt x="8197" y="12996"/>
                    <a:pt x="10596" y="10596"/>
                  </a:cubicBezTo>
                </a:path>
              </a:pathLst>
            </a:custGeom>
            <a:solidFill>
              <a:srgbClr val="F39815"/>
            </a:solidFill>
            <a:ln w="3996" cap="flat">
              <a:noFill/>
              <a:prstDash val="solid"/>
              <a:miter/>
            </a:ln>
          </p:spPr>
          <p:txBody>
            <a:bodyPr rtlCol="0" anchor="ctr"/>
            <a:lstStyle/>
            <a:p>
              <a:endParaRPr lang="fi-FI"/>
            </a:p>
          </p:txBody>
        </p:sp>
        <p:sp>
          <p:nvSpPr>
            <p:cNvPr id="284" name="Freeform: Shape 470">
              <a:extLst>
                <a:ext uri="{FF2B5EF4-FFF2-40B4-BE49-F238E27FC236}">
                  <a16:creationId xmlns:a16="http://schemas.microsoft.com/office/drawing/2014/main" id="{611E681F-E939-4E46-A027-08F262BB2B05}"/>
                </a:ext>
              </a:extLst>
            </p:cNvPr>
            <p:cNvSpPr/>
            <p:nvPr/>
          </p:nvSpPr>
          <p:spPr>
            <a:xfrm>
              <a:off x="5322024" y="8394127"/>
              <a:ext cx="15194" cy="15194"/>
            </a:xfrm>
            <a:custGeom>
              <a:avLst/>
              <a:gdLst>
                <a:gd name="connsiteX0" fmla="*/ 7597 w 15194"/>
                <a:gd name="connsiteY0" fmla="*/ 15195 h 15194"/>
                <a:gd name="connsiteX1" fmla="*/ 15195 w 15194"/>
                <a:gd name="connsiteY1" fmla="*/ 7597 h 15194"/>
                <a:gd name="connsiteX2" fmla="*/ 7597 w 15194"/>
                <a:gd name="connsiteY2" fmla="*/ 0 h 15194"/>
                <a:gd name="connsiteX3" fmla="*/ 0 w 15194"/>
                <a:gd name="connsiteY3" fmla="*/ 7597 h 15194"/>
                <a:gd name="connsiteX4" fmla="*/ 7597 w 15194"/>
                <a:gd name="connsiteY4" fmla="*/ 15195 h 151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94" h="15194">
                  <a:moveTo>
                    <a:pt x="7597" y="15195"/>
                  </a:moveTo>
                  <a:cubicBezTo>
                    <a:pt x="11996" y="15195"/>
                    <a:pt x="15195" y="11596"/>
                    <a:pt x="15195" y="7597"/>
                  </a:cubicBezTo>
                  <a:cubicBezTo>
                    <a:pt x="15195" y="3599"/>
                    <a:pt x="11596" y="0"/>
                    <a:pt x="7597" y="0"/>
                  </a:cubicBezTo>
                  <a:cubicBezTo>
                    <a:pt x="3599" y="0"/>
                    <a:pt x="0" y="3599"/>
                    <a:pt x="0" y="7597"/>
                  </a:cubicBezTo>
                  <a:cubicBezTo>
                    <a:pt x="0" y="11596"/>
                    <a:pt x="3199" y="15195"/>
                    <a:pt x="7597" y="15195"/>
                  </a:cubicBezTo>
                </a:path>
              </a:pathLst>
            </a:custGeom>
            <a:solidFill>
              <a:srgbClr val="F39815"/>
            </a:solidFill>
            <a:ln w="3996" cap="flat">
              <a:noFill/>
              <a:prstDash val="solid"/>
              <a:miter/>
            </a:ln>
          </p:spPr>
          <p:txBody>
            <a:bodyPr rtlCol="0" anchor="ctr"/>
            <a:lstStyle/>
            <a:p>
              <a:endParaRPr lang="fi-FI"/>
            </a:p>
          </p:txBody>
        </p:sp>
        <p:sp>
          <p:nvSpPr>
            <p:cNvPr id="285" name="Freeform: Shape 471">
              <a:extLst>
                <a:ext uri="{FF2B5EF4-FFF2-40B4-BE49-F238E27FC236}">
                  <a16:creationId xmlns:a16="http://schemas.microsoft.com/office/drawing/2014/main" id="{4204FFF9-A6DB-418E-B8C6-6F6DE859B9CE}"/>
                </a:ext>
              </a:extLst>
            </p:cNvPr>
            <p:cNvSpPr/>
            <p:nvPr/>
          </p:nvSpPr>
          <p:spPr>
            <a:xfrm>
              <a:off x="5251748" y="8317454"/>
              <a:ext cx="18993" cy="19293"/>
            </a:xfrm>
            <a:custGeom>
              <a:avLst/>
              <a:gdLst>
                <a:gd name="connsiteX0" fmla="*/ 16294 w 18993"/>
                <a:gd name="connsiteY0" fmla="*/ 16294 h 19293"/>
                <a:gd name="connsiteX1" fmla="*/ 16294 w 18993"/>
                <a:gd name="connsiteY1" fmla="*/ 2699 h 19293"/>
                <a:gd name="connsiteX2" fmla="*/ 2699 w 18993"/>
                <a:gd name="connsiteY2" fmla="*/ 2699 h 19293"/>
                <a:gd name="connsiteX3" fmla="*/ 2699 w 18993"/>
                <a:gd name="connsiteY3" fmla="*/ 16294 h 19293"/>
                <a:gd name="connsiteX4" fmla="*/ 16294 w 18993"/>
                <a:gd name="connsiteY4" fmla="*/ 16294 h 192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993" h="19293">
                  <a:moveTo>
                    <a:pt x="16294" y="16294"/>
                  </a:moveTo>
                  <a:cubicBezTo>
                    <a:pt x="19893" y="12696"/>
                    <a:pt x="19893" y="6298"/>
                    <a:pt x="16294" y="2699"/>
                  </a:cubicBezTo>
                  <a:cubicBezTo>
                    <a:pt x="12696" y="-900"/>
                    <a:pt x="6298" y="-900"/>
                    <a:pt x="2699" y="2699"/>
                  </a:cubicBezTo>
                  <a:cubicBezTo>
                    <a:pt x="-900" y="6298"/>
                    <a:pt x="-900" y="12696"/>
                    <a:pt x="2699" y="16294"/>
                  </a:cubicBezTo>
                  <a:cubicBezTo>
                    <a:pt x="6698" y="20293"/>
                    <a:pt x="12696" y="20293"/>
                    <a:pt x="16294" y="16294"/>
                  </a:cubicBezTo>
                </a:path>
              </a:pathLst>
            </a:custGeom>
            <a:solidFill>
              <a:srgbClr val="F39815"/>
            </a:solidFill>
            <a:ln w="3996" cap="flat">
              <a:noFill/>
              <a:prstDash val="solid"/>
              <a:miter/>
            </a:ln>
          </p:spPr>
          <p:txBody>
            <a:bodyPr rtlCol="0" anchor="ctr"/>
            <a:lstStyle/>
            <a:p>
              <a:endParaRPr lang="fi-FI"/>
            </a:p>
          </p:txBody>
        </p:sp>
        <p:sp>
          <p:nvSpPr>
            <p:cNvPr id="286" name="Freeform: Shape 472">
              <a:extLst>
                <a:ext uri="{FF2B5EF4-FFF2-40B4-BE49-F238E27FC236}">
                  <a16:creationId xmlns:a16="http://schemas.microsoft.com/office/drawing/2014/main" id="{F285EDFB-7C02-47AB-B266-35E11A9AE80E}"/>
                </a:ext>
              </a:extLst>
            </p:cNvPr>
            <p:cNvSpPr/>
            <p:nvPr/>
          </p:nvSpPr>
          <p:spPr>
            <a:xfrm>
              <a:off x="5229256" y="8333348"/>
              <a:ext cx="23991" cy="23991"/>
            </a:xfrm>
            <a:custGeom>
              <a:avLst/>
              <a:gdLst>
                <a:gd name="connsiteX0" fmla="*/ 11996 w 23991"/>
                <a:gd name="connsiteY0" fmla="*/ 23992 h 23991"/>
                <a:gd name="connsiteX1" fmla="*/ 23992 w 23991"/>
                <a:gd name="connsiteY1" fmla="*/ 11996 h 23991"/>
                <a:gd name="connsiteX2" fmla="*/ 11996 w 23991"/>
                <a:gd name="connsiteY2" fmla="*/ 0 h 23991"/>
                <a:gd name="connsiteX3" fmla="*/ 0 w 23991"/>
                <a:gd name="connsiteY3" fmla="*/ 11996 h 23991"/>
                <a:gd name="connsiteX4" fmla="*/ 11996 w 23991"/>
                <a:gd name="connsiteY4" fmla="*/ 23992 h 239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991" h="23991">
                  <a:moveTo>
                    <a:pt x="11996" y="23992"/>
                  </a:moveTo>
                  <a:cubicBezTo>
                    <a:pt x="18793" y="23992"/>
                    <a:pt x="23992" y="18793"/>
                    <a:pt x="23992" y="11996"/>
                  </a:cubicBezTo>
                  <a:cubicBezTo>
                    <a:pt x="23992" y="5198"/>
                    <a:pt x="18793" y="0"/>
                    <a:pt x="11996" y="0"/>
                  </a:cubicBezTo>
                  <a:cubicBezTo>
                    <a:pt x="5198" y="0"/>
                    <a:pt x="0" y="5198"/>
                    <a:pt x="0" y="11996"/>
                  </a:cubicBezTo>
                  <a:cubicBezTo>
                    <a:pt x="0" y="18394"/>
                    <a:pt x="5198" y="23992"/>
                    <a:pt x="11996" y="23992"/>
                  </a:cubicBezTo>
                </a:path>
              </a:pathLst>
            </a:custGeom>
            <a:solidFill>
              <a:srgbClr val="F39815"/>
            </a:solidFill>
            <a:ln w="3996" cap="flat">
              <a:noFill/>
              <a:prstDash val="solid"/>
              <a:miter/>
            </a:ln>
          </p:spPr>
          <p:txBody>
            <a:bodyPr rtlCol="0" anchor="ctr"/>
            <a:lstStyle/>
            <a:p>
              <a:endParaRPr lang="fi-FI"/>
            </a:p>
          </p:txBody>
        </p:sp>
        <p:sp>
          <p:nvSpPr>
            <p:cNvPr id="287" name="Freeform: Shape 473">
              <a:extLst>
                <a:ext uri="{FF2B5EF4-FFF2-40B4-BE49-F238E27FC236}">
                  <a16:creationId xmlns:a16="http://schemas.microsoft.com/office/drawing/2014/main" id="{EC4714B1-96DE-4A7D-B1AF-EB481518EFE0}"/>
                </a:ext>
              </a:extLst>
            </p:cNvPr>
            <p:cNvSpPr/>
            <p:nvPr/>
          </p:nvSpPr>
          <p:spPr>
            <a:xfrm>
              <a:off x="5207963" y="8358839"/>
              <a:ext cx="30189" cy="30189"/>
            </a:xfrm>
            <a:custGeom>
              <a:avLst/>
              <a:gdLst>
                <a:gd name="connsiteX0" fmla="*/ 25691 w 30189"/>
                <a:gd name="connsiteY0" fmla="*/ 25691 h 30189"/>
                <a:gd name="connsiteX1" fmla="*/ 25691 w 30189"/>
                <a:gd name="connsiteY1" fmla="*/ 4498 h 30189"/>
                <a:gd name="connsiteX2" fmla="*/ 4498 w 30189"/>
                <a:gd name="connsiteY2" fmla="*/ 4498 h 30189"/>
                <a:gd name="connsiteX3" fmla="*/ 4498 w 30189"/>
                <a:gd name="connsiteY3" fmla="*/ 25691 h 30189"/>
                <a:gd name="connsiteX4" fmla="*/ 25691 w 30189"/>
                <a:gd name="connsiteY4" fmla="*/ 25691 h 30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189" h="30189">
                  <a:moveTo>
                    <a:pt x="25691" y="25691"/>
                  </a:moveTo>
                  <a:cubicBezTo>
                    <a:pt x="31689" y="19693"/>
                    <a:pt x="31689" y="10496"/>
                    <a:pt x="25691" y="4498"/>
                  </a:cubicBezTo>
                  <a:cubicBezTo>
                    <a:pt x="19693" y="-1499"/>
                    <a:pt x="10496" y="-1499"/>
                    <a:pt x="4498" y="4498"/>
                  </a:cubicBezTo>
                  <a:cubicBezTo>
                    <a:pt x="-1499" y="10496"/>
                    <a:pt x="-1499" y="19693"/>
                    <a:pt x="4498" y="25691"/>
                  </a:cubicBezTo>
                  <a:cubicBezTo>
                    <a:pt x="10096" y="31689"/>
                    <a:pt x="19693" y="31689"/>
                    <a:pt x="25691" y="25691"/>
                  </a:cubicBezTo>
                </a:path>
              </a:pathLst>
            </a:custGeom>
            <a:solidFill>
              <a:srgbClr val="F39815"/>
            </a:solidFill>
            <a:ln w="3996" cap="flat">
              <a:noFill/>
              <a:prstDash val="solid"/>
              <a:miter/>
            </a:ln>
          </p:spPr>
          <p:txBody>
            <a:bodyPr rtlCol="0" anchor="ctr"/>
            <a:lstStyle/>
            <a:p>
              <a:endParaRPr lang="fi-FI"/>
            </a:p>
          </p:txBody>
        </p:sp>
        <p:sp>
          <p:nvSpPr>
            <p:cNvPr id="288" name="Freeform: Shape 474">
              <a:extLst>
                <a:ext uri="{FF2B5EF4-FFF2-40B4-BE49-F238E27FC236}">
                  <a16:creationId xmlns:a16="http://schemas.microsoft.com/office/drawing/2014/main" id="{B0AB7825-404D-4877-A796-B21D1897D8CD}"/>
                </a:ext>
              </a:extLst>
            </p:cNvPr>
            <p:cNvSpPr/>
            <p:nvPr/>
          </p:nvSpPr>
          <p:spPr>
            <a:xfrm>
              <a:off x="5191269" y="8395327"/>
              <a:ext cx="37586" cy="37586"/>
            </a:xfrm>
            <a:custGeom>
              <a:avLst/>
              <a:gdLst>
                <a:gd name="connsiteX0" fmla="*/ 18793 w 37586"/>
                <a:gd name="connsiteY0" fmla="*/ 37587 h 37586"/>
                <a:gd name="connsiteX1" fmla="*/ 37587 w 37586"/>
                <a:gd name="connsiteY1" fmla="*/ 18793 h 37586"/>
                <a:gd name="connsiteX2" fmla="*/ 18793 w 37586"/>
                <a:gd name="connsiteY2" fmla="*/ 0 h 37586"/>
                <a:gd name="connsiteX3" fmla="*/ 0 w 37586"/>
                <a:gd name="connsiteY3" fmla="*/ 18793 h 37586"/>
                <a:gd name="connsiteX4" fmla="*/ 18793 w 37586"/>
                <a:gd name="connsiteY4" fmla="*/ 37587 h 375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586" h="37586">
                  <a:moveTo>
                    <a:pt x="18793" y="37587"/>
                  </a:moveTo>
                  <a:cubicBezTo>
                    <a:pt x="29190" y="37587"/>
                    <a:pt x="37587" y="29190"/>
                    <a:pt x="37587" y="18793"/>
                  </a:cubicBezTo>
                  <a:cubicBezTo>
                    <a:pt x="37587" y="8397"/>
                    <a:pt x="29190" y="0"/>
                    <a:pt x="18793" y="0"/>
                  </a:cubicBezTo>
                  <a:cubicBezTo>
                    <a:pt x="8397" y="0"/>
                    <a:pt x="0" y="8397"/>
                    <a:pt x="0" y="18793"/>
                  </a:cubicBezTo>
                  <a:cubicBezTo>
                    <a:pt x="0" y="29190"/>
                    <a:pt x="8397" y="37587"/>
                    <a:pt x="18793" y="37587"/>
                  </a:cubicBezTo>
                </a:path>
              </a:pathLst>
            </a:custGeom>
            <a:solidFill>
              <a:srgbClr val="F39815"/>
            </a:solidFill>
            <a:ln w="3996" cap="flat">
              <a:noFill/>
              <a:prstDash val="solid"/>
              <a:miter/>
            </a:ln>
          </p:spPr>
          <p:txBody>
            <a:bodyPr rtlCol="0" anchor="ctr"/>
            <a:lstStyle/>
            <a:p>
              <a:endParaRPr lang="fi-FI"/>
            </a:p>
          </p:txBody>
        </p:sp>
        <p:sp>
          <p:nvSpPr>
            <p:cNvPr id="289" name="Freeform: Shape 475">
              <a:extLst>
                <a:ext uri="{FF2B5EF4-FFF2-40B4-BE49-F238E27FC236}">
                  <a16:creationId xmlns:a16="http://schemas.microsoft.com/office/drawing/2014/main" id="{4E95E718-BED1-48C9-965A-490F1D29355B}"/>
                </a:ext>
              </a:extLst>
            </p:cNvPr>
            <p:cNvSpPr/>
            <p:nvPr/>
          </p:nvSpPr>
          <p:spPr>
            <a:xfrm>
              <a:off x="5261545" y="8155310"/>
              <a:ext cx="46983" cy="46983"/>
            </a:xfrm>
            <a:custGeom>
              <a:avLst/>
              <a:gdLst>
                <a:gd name="connsiteX0" fmla="*/ 40086 w 46983"/>
                <a:gd name="connsiteY0" fmla="*/ 40086 h 46983"/>
                <a:gd name="connsiteX1" fmla="*/ 40086 w 46983"/>
                <a:gd name="connsiteY1" fmla="*/ 6898 h 46983"/>
                <a:gd name="connsiteX2" fmla="*/ 6898 w 46983"/>
                <a:gd name="connsiteY2" fmla="*/ 6898 h 46983"/>
                <a:gd name="connsiteX3" fmla="*/ 6898 w 46983"/>
                <a:gd name="connsiteY3" fmla="*/ 40086 h 46983"/>
                <a:gd name="connsiteX4" fmla="*/ 40086 w 46983"/>
                <a:gd name="connsiteY4" fmla="*/ 40086 h 469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983" h="46983">
                  <a:moveTo>
                    <a:pt x="40086" y="40086"/>
                  </a:moveTo>
                  <a:cubicBezTo>
                    <a:pt x="49283" y="30889"/>
                    <a:pt x="49283" y="16094"/>
                    <a:pt x="40086" y="6898"/>
                  </a:cubicBezTo>
                  <a:cubicBezTo>
                    <a:pt x="30889" y="-2299"/>
                    <a:pt x="16094" y="-2299"/>
                    <a:pt x="6898" y="6898"/>
                  </a:cubicBezTo>
                  <a:cubicBezTo>
                    <a:pt x="-2299" y="16094"/>
                    <a:pt x="-2299" y="30889"/>
                    <a:pt x="6898" y="40086"/>
                  </a:cubicBezTo>
                  <a:cubicBezTo>
                    <a:pt x="16094" y="49283"/>
                    <a:pt x="30889" y="49283"/>
                    <a:pt x="40086" y="40086"/>
                  </a:cubicBezTo>
                </a:path>
              </a:pathLst>
            </a:custGeom>
            <a:solidFill>
              <a:srgbClr val="F39815"/>
            </a:solidFill>
            <a:ln w="3996" cap="flat">
              <a:noFill/>
              <a:prstDash val="solid"/>
              <a:miter/>
            </a:ln>
          </p:spPr>
          <p:txBody>
            <a:bodyPr rtlCol="0" anchor="ctr"/>
            <a:lstStyle/>
            <a:p>
              <a:endParaRPr lang="fi-FI"/>
            </a:p>
          </p:txBody>
        </p:sp>
        <p:sp>
          <p:nvSpPr>
            <p:cNvPr id="290" name="Freeform: Shape 476">
              <a:extLst>
                <a:ext uri="{FF2B5EF4-FFF2-40B4-BE49-F238E27FC236}">
                  <a16:creationId xmlns:a16="http://schemas.microsoft.com/office/drawing/2014/main" id="{0DA76D7D-5C8E-4EC3-8ABF-3839FF51151C}"/>
                </a:ext>
              </a:extLst>
            </p:cNvPr>
            <p:cNvSpPr/>
            <p:nvPr/>
          </p:nvSpPr>
          <p:spPr>
            <a:xfrm>
              <a:off x="5335019" y="8382731"/>
              <a:ext cx="12395" cy="12395"/>
            </a:xfrm>
            <a:custGeom>
              <a:avLst/>
              <a:gdLst>
                <a:gd name="connsiteX0" fmla="*/ 10596 w 12395"/>
                <a:gd name="connsiteY0" fmla="*/ 10596 h 12395"/>
                <a:gd name="connsiteX1" fmla="*/ 10596 w 12395"/>
                <a:gd name="connsiteY1" fmla="*/ 1799 h 12395"/>
                <a:gd name="connsiteX2" fmla="*/ 1799 w 12395"/>
                <a:gd name="connsiteY2" fmla="*/ 1799 h 12395"/>
                <a:gd name="connsiteX3" fmla="*/ 1799 w 12395"/>
                <a:gd name="connsiteY3" fmla="*/ 10596 h 12395"/>
                <a:gd name="connsiteX4" fmla="*/ 10596 w 12395"/>
                <a:gd name="connsiteY4" fmla="*/ 10596 h 123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395" h="12395">
                  <a:moveTo>
                    <a:pt x="10596" y="10596"/>
                  </a:moveTo>
                  <a:cubicBezTo>
                    <a:pt x="12995" y="8197"/>
                    <a:pt x="12995" y="4199"/>
                    <a:pt x="10596" y="1799"/>
                  </a:cubicBezTo>
                  <a:cubicBezTo>
                    <a:pt x="8197" y="-600"/>
                    <a:pt x="4199" y="-600"/>
                    <a:pt x="1799" y="1799"/>
                  </a:cubicBezTo>
                  <a:cubicBezTo>
                    <a:pt x="-600" y="4199"/>
                    <a:pt x="-600" y="8197"/>
                    <a:pt x="1799" y="10596"/>
                  </a:cubicBezTo>
                  <a:cubicBezTo>
                    <a:pt x="4199" y="12996"/>
                    <a:pt x="8197" y="12996"/>
                    <a:pt x="10596" y="10596"/>
                  </a:cubicBezTo>
                </a:path>
              </a:pathLst>
            </a:custGeom>
            <a:solidFill>
              <a:srgbClr val="F39815"/>
            </a:solidFill>
            <a:ln w="3996" cap="flat">
              <a:noFill/>
              <a:prstDash val="solid"/>
              <a:miter/>
            </a:ln>
          </p:spPr>
          <p:txBody>
            <a:bodyPr rtlCol="0" anchor="ctr"/>
            <a:lstStyle/>
            <a:p>
              <a:endParaRPr lang="fi-FI"/>
            </a:p>
          </p:txBody>
        </p:sp>
        <p:sp>
          <p:nvSpPr>
            <p:cNvPr id="291" name="Freeform: Shape 477">
              <a:extLst>
                <a:ext uri="{FF2B5EF4-FFF2-40B4-BE49-F238E27FC236}">
                  <a16:creationId xmlns:a16="http://schemas.microsoft.com/office/drawing/2014/main" id="{FF70873D-9393-477D-9244-BA1271E06343}"/>
                </a:ext>
              </a:extLst>
            </p:cNvPr>
            <p:cNvSpPr/>
            <p:nvPr/>
          </p:nvSpPr>
          <p:spPr>
            <a:xfrm>
              <a:off x="5265243" y="8337747"/>
              <a:ext cx="15194" cy="15194"/>
            </a:xfrm>
            <a:custGeom>
              <a:avLst/>
              <a:gdLst>
                <a:gd name="connsiteX0" fmla="*/ 7597 w 15194"/>
                <a:gd name="connsiteY0" fmla="*/ 15195 h 15194"/>
                <a:gd name="connsiteX1" fmla="*/ 15195 w 15194"/>
                <a:gd name="connsiteY1" fmla="*/ 7597 h 15194"/>
                <a:gd name="connsiteX2" fmla="*/ 7597 w 15194"/>
                <a:gd name="connsiteY2" fmla="*/ 0 h 15194"/>
                <a:gd name="connsiteX3" fmla="*/ 0 w 15194"/>
                <a:gd name="connsiteY3" fmla="*/ 7597 h 15194"/>
                <a:gd name="connsiteX4" fmla="*/ 7597 w 15194"/>
                <a:gd name="connsiteY4" fmla="*/ 15195 h 151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94" h="15194">
                  <a:moveTo>
                    <a:pt x="7597" y="15195"/>
                  </a:moveTo>
                  <a:cubicBezTo>
                    <a:pt x="11996" y="15195"/>
                    <a:pt x="15195" y="11596"/>
                    <a:pt x="15195" y="7597"/>
                  </a:cubicBezTo>
                  <a:cubicBezTo>
                    <a:pt x="15195" y="3199"/>
                    <a:pt x="11596" y="0"/>
                    <a:pt x="7597" y="0"/>
                  </a:cubicBezTo>
                  <a:cubicBezTo>
                    <a:pt x="3199" y="0"/>
                    <a:pt x="0" y="3599"/>
                    <a:pt x="0" y="7597"/>
                  </a:cubicBezTo>
                  <a:cubicBezTo>
                    <a:pt x="0" y="11996"/>
                    <a:pt x="3599" y="15195"/>
                    <a:pt x="7597" y="15195"/>
                  </a:cubicBezTo>
                </a:path>
              </a:pathLst>
            </a:custGeom>
            <a:solidFill>
              <a:srgbClr val="F39815"/>
            </a:solidFill>
            <a:ln w="3996" cap="flat">
              <a:noFill/>
              <a:prstDash val="solid"/>
              <a:miter/>
            </a:ln>
          </p:spPr>
          <p:txBody>
            <a:bodyPr rtlCol="0" anchor="ctr"/>
            <a:lstStyle/>
            <a:p>
              <a:endParaRPr lang="fi-FI"/>
            </a:p>
          </p:txBody>
        </p:sp>
        <p:sp>
          <p:nvSpPr>
            <p:cNvPr id="292" name="Freeform: Shape 478">
              <a:extLst>
                <a:ext uri="{FF2B5EF4-FFF2-40B4-BE49-F238E27FC236}">
                  <a16:creationId xmlns:a16="http://schemas.microsoft.com/office/drawing/2014/main" id="{9DEA591B-D99D-4314-959F-96B234927980}"/>
                </a:ext>
              </a:extLst>
            </p:cNvPr>
            <p:cNvSpPr/>
            <p:nvPr/>
          </p:nvSpPr>
          <p:spPr>
            <a:xfrm>
              <a:off x="5251748" y="8354241"/>
              <a:ext cx="18993" cy="18993"/>
            </a:xfrm>
            <a:custGeom>
              <a:avLst/>
              <a:gdLst>
                <a:gd name="connsiteX0" fmla="*/ 16294 w 18993"/>
                <a:gd name="connsiteY0" fmla="*/ 16294 h 18993"/>
                <a:gd name="connsiteX1" fmla="*/ 16294 w 18993"/>
                <a:gd name="connsiteY1" fmla="*/ 2699 h 18993"/>
                <a:gd name="connsiteX2" fmla="*/ 2699 w 18993"/>
                <a:gd name="connsiteY2" fmla="*/ 2699 h 18993"/>
                <a:gd name="connsiteX3" fmla="*/ 2699 w 18993"/>
                <a:gd name="connsiteY3" fmla="*/ 16294 h 18993"/>
                <a:gd name="connsiteX4" fmla="*/ 16294 w 18993"/>
                <a:gd name="connsiteY4" fmla="*/ 16294 h 189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993" h="18993">
                  <a:moveTo>
                    <a:pt x="16294" y="16294"/>
                  </a:moveTo>
                  <a:cubicBezTo>
                    <a:pt x="19893" y="12696"/>
                    <a:pt x="19893" y="6298"/>
                    <a:pt x="16294" y="2699"/>
                  </a:cubicBezTo>
                  <a:cubicBezTo>
                    <a:pt x="12696" y="-900"/>
                    <a:pt x="6298" y="-900"/>
                    <a:pt x="2699" y="2699"/>
                  </a:cubicBezTo>
                  <a:cubicBezTo>
                    <a:pt x="-900" y="6298"/>
                    <a:pt x="-900" y="12696"/>
                    <a:pt x="2699" y="16294"/>
                  </a:cubicBezTo>
                  <a:cubicBezTo>
                    <a:pt x="6698" y="19893"/>
                    <a:pt x="12696" y="19893"/>
                    <a:pt x="16294" y="16294"/>
                  </a:cubicBezTo>
                </a:path>
              </a:pathLst>
            </a:custGeom>
            <a:solidFill>
              <a:srgbClr val="F39815"/>
            </a:solidFill>
            <a:ln w="3996" cap="flat">
              <a:noFill/>
              <a:prstDash val="solid"/>
              <a:miter/>
            </a:ln>
          </p:spPr>
          <p:txBody>
            <a:bodyPr rtlCol="0" anchor="ctr"/>
            <a:lstStyle/>
            <a:p>
              <a:endParaRPr lang="fi-FI"/>
            </a:p>
          </p:txBody>
        </p:sp>
        <p:sp>
          <p:nvSpPr>
            <p:cNvPr id="293" name="Freeform: Shape 479">
              <a:extLst>
                <a:ext uri="{FF2B5EF4-FFF2-40B4-BE49-F238E27FC236}">
                  <a16:creationId xmlns:a16="http://schemas.microsoft.com/office/drawing/2014/main" id="{220804B3-C21D-460A-8BEF-0E5D898C12E5}"/>
                </a:ext>
              </a:extLst>
            </p:cNvPr>
            <p:cNvSpPr/>
            <p:nvPr/>
          </p:nvSpPr>
          <p:spPr>
            <a:xfrm>
              <a:off x="5241231" y="8377333"/>
              <a:ext cx="24011" cy="23991"/>
            </a:xfrm>
            <a:custGeom>
              <a:avLst/>
              <a:gdLst>
                <a:gd name="connsiteX0" fmla="*/ 12016 w 24011"/>
                <a:gd name="connsiteY0" fmla="*/ 23992 h 23991"/>
                <a:gd name="connsiteX1" fmla="*/ 24012 w 24011"/>
                <a:gd name="connsiteY1" fmla="*/ 11996 h 23991"/>
                <a:gd name="connsiteX2" fmla="*/ 12016 w 24011"/>
                <a:gd name="connsiteY2" fmla="*/ 0 h 23991"/>
                <a:gd name="connsiteX3" fmla="*/ 20 w 24011"/>
                <a:gd name="connsiteY3" fmla="*/ 11996 h 23991"/>
                <a:gd name="connsiteX4" fmla="*/ 12016 w 24011"/>
                <a:gd name="connsiteY4" fmla="*/ 23992 h 239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011" h="23991">
                  <a:moveTo>
                    <a:pt x="12016" y="23992"/>
                  </a:moveTo>
                  <a:cubicBezTo>
                    <a:pt x="18814" y="23992"/>
                    <a:pt x="24012" y="18793"/>
                    <a:pt x="24012" y="11996"/>
                  </a:cubicBezTo>
                  <a:cubicBezTo>
                    <a:pt x="24012" y="5198"/>
                    <a:pt x="18814" y="0"/>
                    <a:pt x="12016" y="0"/>
                  </a:cubicBezTo>
                  <a:cubicBezTo>
                    <a:pt x="5218" y="0"/>
                    <a:pt x="20" y="5198"/>
                    <a:pt x="20" y="11996"/>
                  </a:cubicBezTo>
                  <a:cubicBezTo>
                    <a:pt x="-380" y="18793"/>
                    <a:pt x="5218" y="23992"/>
                    <a:pt x="12016" y="23992"/>
                  </a:cubicBezTo>
                </a:path>
              </a:pathLst>
            </a:custGeom>
            <a:solidFill>
              <a:srgbClr val="F39815"/>
            </a:solidFill>
            <a:ln w="3996" cap="flat">
              <a:noFill/>
              <a:prstDash val="solid"/>
              <a:miter/>
            </a:ln>
          </p:spPr>
          <p:txBody>
            <a:bodyPr rtlCol="0" anchor="ctr"/>
            <a:lstStyle/>
            <a:p>
              <a:endParaRPr lang="fi-FI"/>
            </a:p>
          </p:txBody>
        </p:sp>
        <p:sp>
          <p:nvSpPr>
            <p:cNvPr id="294" name="Freeform: Shape 480">
              <a:extLst>
                <a:ext uri="{FF2B5EF4-FFF2-40B4-BE49-F238E27FC236}">
                  <a16:creationId xmlns:a16="http://schemas.microsoft.com/office/drawing/2014/main" id="{44953094-CF6F-4C13-9659-50214650A4B1}"/>
                </a:ext>
              </a:extLst>
            </p:cNvPr>
            <p:cNvSpPr/>
            <p:nvPr/>
          </p:nvSpPr>
          <p:spPr>
            <a:xfrm>
              <a:off x="5236353" y="8408022"/>
              <a:ext cx="30189" cy="30189"/>
            </a:xfrm>
            <a:custGeom>
              <a:avLst/>
              <a:gdLst>
                <a:gd name="connsiteX0" fmla="*/ 25691 w 30189"/>
                <a:gd name="connsiteY0" fmla="*/ 25691 h 30189"/>
                <a:gd name="connsiteX1" fmla="*/ 25691 w 30189"/>
                <a:gd name="connsiteY1" fmla="*/ 4498 h 30189"/>
                <a:gd name="connsiteX2" fmla="*/ 4498 w 30189"/>
                <a:gd name="connsiteY2" fmla="*/ 4498 h 30189"/>
                <a:gd name="connsiteX3" fmla="*/ 4498 w 30189"/>
                <a:gd name="connsiteY3" fmla="*/ 25691 h 30189"/>
                <a:gd name="connsiteX4" fmla="*/ 25691 w 30189"/>
                <a:gd name="connsiteY4" fmla="*/ 25691 h 30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189" h="30189">
                  <a:moveTo>
                    <a:pt x="25691" y="25691"/>
                  </a:moveTo>
                  <a:cubicBezTo>
                    <a:pt x="31689" y="19693"/>
                    <a:pt x="31689" y="10496"/>
                    <a:pt x="25691" y="4498"/>
                  </a:cubicBezTo>
                  <a:cubicBezTo>
                    <a:pt x="19693" y="-1499"/>
                    <a:pt x="10496" y="-1499"/>
                    <a:pt x="4498" y="4498"/>
                  </a:cubicBezTo>
                  <a:cubicBezTo>
                    <a:pt x="-1499" y="10496"/>
                    <a:pt x="-1499" y="19693"/>
                    <a:pt x="4498" y="25691"/>
                  </a:cubicBezTo>
                  <a:cubicBezTo>
                    <a:pt x="10496" y="31689"/>
                    <a:pt x="20093" y="31689"/>
                    <a:pt x="25691" y="25691"/>
                  </a:cubicBezTo>
                </a:path>
              </a:pathLst>
            </a:custGeom>
            <a:solidFill>
              <a:srgbClr val="F39815"/>
            </a:solidFill>
            <a:ln w="3996" cap="flat">
              <a:noFill/>
              <a:prstDash val="solid"/>
              <a:miter/>
            </a:ln>
          </p:spPr>
          <p:txBody>
            <a:bodyPr rtlCol="0" anchor="ctr"/>
            <a:lstStyle/>
            <a:p>
              <a:endParaRPr lang="fi-FI"/>
            </a:p>
          </p:txBody>
        </p:sp>
        <p:sp>
          <p:nvSpPr>
            <p:cNvPr id="295" name="Freeform: Shape 481">
              <a:extLst>
                <a:ext uri="{FF2B5EF4-FFF2-40B4-BE49-F238E27FC236}">
                  <a16:creationId xmlns:a16="http://schemas.microsoft.com/office/drawing/2014/main" id="{5F09F1CB-036D-49B3-B50E-BC82F97C8322}"/>
                </a:ext>
              </a:extLst>
            </p:cNvPr>
            <p:cNvSpPr/>
            <p:nvPr/>
          </p:nvSpPr>
          <p:spPr>
            <a:xfrm>
              <a:off x="5241651" y="8206992"/>
              <a:ext cx="37586" cy="37586"/>
            </a:xfrm>
            <a:custGeom>
              <a:avLst/>
              <a:gdLst>
                <a:gd name="connsiteX0" fmla="*/ 18793 w 37586"/>
                <a:gd name="connsiteY0" fmla="*/ 37587 h 37586"/>
                <a:gd name="connsiteX1" fmla="*/ 37587 w 37586"/>
                <a:gd name="connsiteY1" fmla="*/ 18793 h 37586"/>
                <a:gd name="connsiteX2" fmla="*/ 18793 w 37586"/>
                <a:gd name="connsiteY2" fmla="*/ 0 h 37586"/>
                <a:gd name="connsiteX3" fmla="*/ 0 w 37586"/>
                <a:gd name="connsiteY3" fmla="*/ 18793 h 37586"/>
                <a:gd name="connsiteX4" fmla="*/ 18793 w 37586"/>
                <a:gd name="connsiteY4" fmla="*/ 37587 h 375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586" h="37586">
                  <a:moveTo>
                    <a:pt x="18793" y="37587"/>
                  </a:moveTo>
                  <a:cubicBezTo>
                    <a:pt x="29190" y="37587"/>
                    <a:pt x="37587" y="29190"/>
                    <a:pt x="37587" y="18793"/>
                  </a:cubicBezTo>
                  <a:cubicBezTo>
                    <a:pt x="37587" y="8397"/>
                    <a:pt x="29190" y="0"/>
                    <a:pt x="18793" y="0"/>
                  </a:cubicBezTo>
                  <a:cubicBezTo>
                    <a:pt x="8397" y="0"/>
                    <a:pt x="0" y="8397"/>
                    <a:pt x="0" y="18793"/>
                  </a:cubicBezTo>
                  <a:cubicBezTo>
                    <a:pt x="0" y="29190"/>
                    <a:pt x="8397" y="37587"/>
                    <a:pt x="18793" y="37587"/>
                  </a:cubicBezTo>
                </a:path>
              </a:pathLst>
            </a:custGeom>
            <a:solidFill>
              <a:srgbClr val="F39815"/>
            </a:solidFill>
            <a:ln w="3996" cap="flat">
              <a:noFill/>
              <a:prstDash val="solid"/>
              <a:miter/>
            </a:ln>
          </p:spPr>
          <p:txBody>
            <a:bodyPr rtlCol="0" anchor="ctr"/>
            <a:lstStyle/>
            <a:p>
              <a:endParaRPr lang="fi-FI"/>
            </a:p>
          </p:txBody>
        </p:sp>
        <p:sp>
          <p:nvSpPr>
            <p:cNvPr id="296" name="Freeform: Shape 482">
              <a:extLst>
                <a:ext uri="{FF2B5EF4-FFF2-40B4-BE49-F238E27FC236}">
                  <a16:creationId xmlns:a16="http://schemas.microsoft.com/office/drawing/2014/main" id="{A2EB29D5-4339-445F-9993-6A13E0B5860C}"/>
                </a:ext>
              </a:extLst>
            </p:cNvPr>
            <p:cNvSpPr/>
            <p:nvPr/>
          </p:nvSpPr>
          <p:spPr>
            <a:xfrm>
              <a:off x="5184371" y="8200094"/>
              <a:ext cx="46983" cy="46983"/>
            </a:xfrm>
            <a:custGeom>
              <a:avLst/>
              <a:gdLst>
                <a:gd name="connsiteX0" fmla="*/ 40086 w 46983"/>
                <a:gd name="connsiteY0" fmla="*/ 40086 h 46983"/>
                <a:gd name="connsiteX1" fmla="*/ 40086 w 46983"/>
                <a:gd name="connsiteY1" fmla="*/ 6898 h 46983"/>
                <a:gd name="connsiteX2" fmla="*/ 6898 w 46983"/>
                <a:gd name="connsiteY2" fmla="*/ 6898 h 46983"/>
                <a:gd name="connsiteX3" fmla="*/ 6898 w 46983"/>
                <a:gd name="connsiteY3" fmla="*/ 40086 h 46983"/>
                <a:gd name="connsiteX4" fmla="*/ 40086 w 46983"/>
                <a:gd name="connsiteY4" fmla="*/ 40086 h 469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983" h="46983">
                  <a:moveTo>
                    <a:pt x="40086" y="40086"/>
                  </a:moveTo>
                  <a:cubicBezTo>
                    <a:pt x="49283" y="30889"/>
                    <a:pt x="49283" y="16094"/>
                    <a:pt x="40086" y="6898"/>
                  </a:cubicBezTo>
                  <a:cubicBezTo>
                    <a:pt x="30889" y="-2299"/>
                    <a:pt x="16094" y="-2299"/>
                    <a:pt x="6898" y="6898"/>
                  </a:cubicBezTo>
                  <a:cubicBezTo>
                    <a:pt x="-2299" y="16094"/>
                    <a:pt x="-2299" y="30889"/>
                    <a:pt x="6898" y="40086"/>
                  </a:cubicBezTo>
                  <a:cubicBezTo>
                    <a:pt x="16094" y="49283"/>
                    <a:pt x="30889" y="49283"/>
                    <a:pt x="40086" y="40086"/>
                  </a:cubicBezTo>
                </a:path>
              </a:pathLst>
            </a:custGeom>
            <a:solidFill>
              <a:srgbClr val="F39815"/>
            </a:solidFill>
            <a:ln w="3996" cap="flat">
              <a:noFill/>
              <a:prstDash val="solid"/>
              <a:miter/>
            </a:ln>
          </p:spPr>
          <p:txBody>
            <a:bodyPr rtlCol="0" anchor="ctr"/>
            <a:lstStyle/>
            <a:p>
              <a:endParaRPr lang="fi-FI"/>
            </a:p>
          </p:txBody>
        </p:sp>
        <p:sp>
          <p:nvSpPr>
            <p:cNvPr id="297" name="Freeform: Shape 483">
              <a:extLst>
                <a:ext uri="{FF2B5EF4-FFF2-40B4-BE49-F238E27FC236}">
                  <a16:creationId xmlns:a16="http://schemas.microsoft.com/office/drawing/2014/main" id="{06A4DAF6-FBF0-40BB-87CB-42273AC04DE8}"/>
                </a:ext>
              </a:extLst>
            </p:cNvPr>
            <p:cNvSpPr/>
            <p:nvPr/>
          </p:nvSpPr>
          <p:spPr>
            <a:xfrm>
              <a:off x="5392299" y="8408022"/>
              <a:ext cx="30189" cy="30189"/>
            </a:xfrm>
            <a:custGeom>
              <a:avLst/>
              <a:gdLst>
                <a:gd name="connsiteX0" fmla="*/ 25691 w 30189"/>
                <a:gd name="connsiteY0" fmla="*/ 25691 h 30189"/>
                <a:gd name="connsiteX1" fmla="*/ 25691 w 30189"/>
                <a:gd name="connsiteY1" fmla="*/ 4498 h 30189"/>
                <a:gd name="connsiteX2" fmla="*/ 4498 w 30189"/>
                <a:gd name="connsiteY2" fmla="*/ 4498 h 30189"/>
                <a:gd name="connsiteX3" fmla="*/ 4498 w 30189"/>
                <a:gd name="connsiteY3" fmla="*/ 25691 h 30189"/>
                <a:gd name="connsiteX4" fmla="*/ 25691 w 30189"/>
                <a:gd name="connsiteY4" fmla="*/ 25691 h 30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189" h="30189">
                  <a:moveTo>
                    <a:pt x="25691" y="25691"/>
                  </a:moveTo>
                  <a:cubicBezTo>
                    <a:pt x="31689" y="19693"/>
                    <a:pt x="31689" y="10496"/>
                    <a:pt x="25691" y="4498"/>
                  </a:cubicBezTo>
                  <a:cubicBezTo>
                    <a:pt x="19693" y="-1499"/>
                    <a:pt x="10496" y="-1499"/>
                    <a:pt x="4498" y="4498"/>
                  </a:cubicBezTo>
                  <a:cubicBezTo>
                    <a:pt x="-1499" y="10496"/>
                    <a:pt x="-1499" y="19693"/>
                    <a:pt x="4498" y="25691"/>
                  </a:cubicBezTo>
                  <a:cubicBezTo>
                    <a:pt x="10496" y="31689"/>
                    <a:pt x="19693" y="31689"/>
                    <a:pt x="25691" y="25691"/>
                  </a:cubicBezTo>
                </a:path>
              </a:pathLst>
            </a:custGeom>
            <a:solidFill>
              <a:srgbClr val="00A0D3"/>
            </a:solidFill>
            <a:ln w="3996" cap="flat">
              <a:noFill/>
              <a:prstDash val="solid"/>
              <a:miter/>
            </a:ln>
          </p:spPr>
          <p:txBody>
            <a:bodyPr rtlCol="0" anchor="ctr"/>
            <a:lstStyle/>
            <a:p>
              <a:endParaRPr lang="fi-FI"/>
            </a:p>
          </p:txBody>
        </p:sp>
        <p:sp>
          <p:nvSpPr>
            <p:cNvPr id="298" name="Freeform: Shape 484">
              <a:extLst>
                <a:ext uri="{FF2B5EF4-FFF2-40B4-BE49-F238E27FC236}">
                  <a16:creationId xmlns:a16="http://schemas.microsoft.com/office/drawing/2014/main" id="{16D0966C-EB50-423D-BC9F-334B64C55049}"/>
                </a:ext>
              </a:extLst>
            </p:cNvPr>
            <p:cNvSpPr/>
            <p:nvPr/>
          </p:nvSpPr>
          <p:spPr>
            <a:xfrm>
              <a:off x="5367008" y="8350742"/>
              <a:ext cx="12395" cy="12395"/>
            </a:xfrm>
            <a:custGeom>
              <a:avLst/>
              <a:gdLst>
                <a:gd name="connsiteX0" fmla="*/ 10596 w 12395"/>
                <a:gd name="connsiteY0" fmla="*/ 10596 h 12395"/>
                <a:gd name="connsiteX1" fmla="*/ 10596 w 12395"/>
                <a:gd name="connsiteY1" fmla="*/ 1799 h 12395"/>
                <a:gd name="connsiteX2" fmla="*/ 1799 w 12395"/>
                <a:gd name="connsiteY2" fmla="*/ 1799 h 12395"/>
                <a:gd name="connsiteX3" fmla="*/ 1799 w 12395"/>
                <a:gd name="connsiteY3" fmla="*/ 10596 h 12395"/>
                <a:gd name="connsiteX4" fmla="*/ 10596 w 12395"/>
                <a:gd name="connsiteY4" fmla="*/ 10596 h 123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395" h="12395">
                  <a:moveTo>
                    <a:pt x="10596" y="10596"/>
                  </a:moveTo>
                  <a:cubicBezTo>
                    <a:pt x="12995" y="8197"/>
                    <a:pt x="12995" y="4199"/>
                    <a:pt x="10596" y="1799"/>
                  </a:cubicBezTo>
                  <a:cubicBezTo>
                    <a:pt x="8197" y="-600"/>
                    <a:pt x="4199" y="-600"/>
                    <a:pt x="1799" y="1799"/>
                  </a:cubicBezTo>
                  <a:cubicBezTo>
                    <a:pt x="-600" y="4199"/>
                    <a:pt x="-600" y="8197"/>
                    <a:pt x="1799" y="10596"/>
                  </a:cubicBezTo>
                  <a:cubicBezTo>
                    <a:pt x="4199" y="12996"/>
                    <a:pt x="8197" y="12996"/>
                    <a:pt x="10596" y="10596"/>
                  </a:cubicBezTo>
                </a:path>
              </a:pathLst>
            </a:custGeom>
            <a:solidFill>
              <a:srgbClr val="00A0D3"/>
            </a:solidFill>
            <a:ln w="3996" cap="flat">
              <a:noFill/>
              <a:prstDash val="solid"/>
              <a:miter/>
            </a:ln>
          </p:spPr>
          <p:txBody>
            <a:bodyPr rtlCol="0" anchor="ctr"/>
            <a:lstStyle/>
            <a:p>
              <a:endParaRPr lang="fi-FI"/>
            </a:p>
          </p:txBody>
        </p:sp>
        <p:sp>
          <p:nvSpPr>
            <p:cNvPr id="299" name="Freeform: Shape 485">
              <a:extLst>
                <a:ext uri="{FF2B5EF4-FFF2-40B4-BE49-F238E27FC236}">
                  <a16:creationId xmlns:a16="http://schemas.microsoft.com/office/drawing/2014/main" id="{40EED848-37D7-4EB3-ACBD-774F336B9B1B}"/>
                </a:ext>
              </a:extLst>
            </p:cNvPr>
            <p:cNvSpPr/>
            <p:nvPr/>
          </p:nvSpPr>
          <p:spPr>
            <a:xfrm>
              <a:off x="5378374" y="8337747"/>
              <a:ext cx="15225" cy="15194"/>
            </a:xfrm>
            <a:custGeom>
              <a:avLst/>
              <a:gdLst>
                <a:gd name="connsiteX0" fmla="*/ 7628 w 15225"/>
                <a:gd name="connsiteY0" fmla="*/ 15195 h 15194"/>
                <a:gd name="connsiteX1" fmla="*/ 15225 w 15225"/>
                <a:gd name="connsiteY1" fmla="*/ 7597 h 15194"/>
                <a:gd name="connsiteX2" fmla="*/ 7628 w 15225"/>
                <a:gd name="connsiteY2" fmla="*/ 0 h 15194"/>
                <a:gd name="connsiteX3" fmla="*/ 30 w 15225"/>
                <a:gd name="connsiteY3" fmla="*/ 7597 h 15194"/>
                <a:gd name="connsiteX4" fmla="*/ 7628 w 15225"/>
                <a:gd name="connsiteY4" fmla="*/ 15195 h 151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25" h="15194">
                  <a:moveTo>
                    <a:pt x="7628" y="15195"/>
                  </a:moveTo>
                  <a:cubicBezTo>
                    <a:pt x="12026" y="15195"/>
                    <a:pt x="15225" y="11596"/>
                    <a:pt x="15225" y="7597"/>
                  </a:cubicBezTo>
                  <a:cubicBezTo>
                    <a:pt x="15225" y="3199"/>
                    <a:pt x="11626" y="0"/>
                    <a:pt x="7628" y="0"/>
                  </a:cubicBezTo>
                  <a:cubicBezTo>
                    <a:pt x="3229" y="0"/>
                    <a:pt x="30" y="3599"/>
                    <a:pt x="30" y="7597"/>
                  </a:cubicBezTo>
                  <a:cubicBezTo>
                    <a:pt x="-369" y="11996"/>
                    <a:pt x="3229" y="15195"/>
                    <a:pt x="7628" y="15195"/>
                  </a:cubicBezTo>
                </a:path>
              </a:pathLst>
            </a:custGeom>
            <a:solidFill>
              <a:srgbClr val="00A0D3"/>
            </a:solidFill>
            <a:ln w="3996" cap="flat">
              <a:noFill/>
              <a:prstDash val="solid"/>
              <a:miter/>
            </a:ln>
          </p:spPr>
          <p:txBody>
            <a:bodyPr rtlCol="0" anchor="ctr"/>
            <a:lstStyle/>
            <a:p>
              <a:endParaRPr lang="fi-FI"/>
            </a:p>
          </p:txBody>
        </p:sp>
        <p:sp>
          <p:nvSpPr>
            <p:cNvPr id="300" name="Freeform: Shape 486">
              <a:extLst>
                <a:ext uri="{FF2B5EF4-FFF2-40B4-BE49-F238E27FC236}">
                  <a16:creationId xmlns:a16="http://schemas.microsoft.com/office/drawing/2014/main" id="{A21965C7-8FFE-4376-AF5D-2A3BD02A94C3}"/>
                </a:ext>
              </a:extLst>
            </p:cNvPr>
            <p:cNvSpPr/>
            <p:nvPr/>
          </p:nvSpPr>
          <p:spPr>
            <a:xfrm>
              <a:off x="5388101" y="8317454"/>
              <a:ext cx="18993" cy="19293"/>
            </a:xfrm>
            <a:custGeom>
              <a:avLst/>
              <a:gdLst>
                <a:gd name="connsiteX0" fmla="*/ 16294 w 18993"/>
                <a:gd name="connsiteY0" fmla="*/ 16294 h 19293"/>
                <a:gd name="connsiteX1" fmla="*/ 16294 w 18993"/>
                <a:gd name="connsiteY1" fmla="*/ 2699 h 19293"/>
                <a:gd name="connsiteX2" fmla="*/ 2699 w 18993"/>
                <a:gd name="connsiteY2" fmla="*/ 2699 h 19293"/>
                <a:gd name="connsiteX3" fmla="*/ 2699 w 18993"/>
                <a:gd name="connsiteY3" fmla="*/ 16294 h 19293"/>
                <a:gd name="connsiteX4" fmla="*/ 16294 w 18993"/>
                <a:gd name="connsiteY4" fmla="*/ 16294 h 192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993" h="19293">
                  <a:moveTo>
                    <a:pt x="16294" y="16294"/>
                  </a:moveTo>
                  <a:cubicBezTo>
                    <a:pt x="19893" y="12696"/>
                    <a:pt x="19893" y="6298"/>
                    <a:pt x="16294" y="2699"/>
                  </a:cubicBezTo>
                  <a:cubicBezTo>
                    <a:pt x="12696" y="-900"/>
                    <a:pt x="6298" y="-900"/>
                    <a:pt x="2699" y="2699"/>
                  </a:cubicBezTo>
                  <a:cubicBezTo>
                    <a:pt x="-900" y="6298"/>
                    <a:pt x="-900" y="12696"/>
                    <a:pt x="2699" y="16294"/>
                  </a:cubicBezTo>
                  <a:cubicBezTo>
                    <a:pt x="6298" y="20293"/>
                    <a:pt x="12696" y="20293"/>
                    <a:pt x="16294" y="16294"/>
                  </a:cubicBezTo>
                </a:path>
              </a:pathLst>
            </a:custGeom>
            <a:solidFill>
              <a:srgbClr val="00A0D3"/>
            </a:solidFill>
            <a:ln w="3996" cap="flat">
              <a:noFill/>
              <a:prstDash val="solid"/>
              <a:miter/>
            </a:ln>
          </p:spPr>
          <p:txBody>
            <a:bodyPr rtlCol="0" anchor="ctr"/>
            <a:lstStyle/>
            <a:p>
              <a:endParaRPr lang="fi-FI"/>
            </a:p>
          </p:txBody>
        </p:sp>
        <p:sp>
          <p:nvSpPr>
            <p:cNvPr id="301" name="Freeform: Shape 487">
              <a:extLst>
                <a:ext uri="{FF2B5EF4-FFF2-40B4-BE49-F238E27FC236}">
                  <a16:creationId xmlns:a16="http://schemas.microsoft.com/office/drawing/2014/main" id="{BFC0F8E6-B88C-412D-8A9F-5430980D24E7}"/>
                </a:ext>
              </a:extLst>
            </p:cNvPr>
            <p:cNvSpPr/>
            <p:nvPr/>
          </p:nvSpPr>
          <p:spPr>
            <a:xfrm>
              <a:off x="5317625" y="8421718"/>
              <a:ext cx="23991" cy="23991"/>
            </a:xfrm>
            <a:custGeom>
              <a:avLst/>
              <a:gdLst>
                <a:gd name="connsiteX0" fmla="*/ 11996 w 23991"/>
                <a:gd name="connsiteY0" fmla="*/ 23992 h 23991"/>
                <a:gd name="connsiteX1" fmla="*/ 23992 w 23991"/>
                <a:gd name="connsiteY1" fmla="*/ 11996 h 23991"/>
                <a:gd name="connsiteX2" fmla="*/ 11996 w 23991"/>
                <a:gd name="connsiteY2" fmla="*/ 0 h 23991"/>
                <a:gd name="connsiteX3" fmla="*/ 0 w 23991"/>
                <a:gd name="connsiteY3" fmla="*/ 11996 h 23991"/>
                <a:gd name="connsiteX4" fmla="*/ 11996 w 23991"/>
                <a:gd name="connsiteY4" fmla="*/ 23992 h 239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991" h="23991">
                  <a:moveTo>
                    <a:pt x="11996" y="23992"/>
                  </a:moveTo>
                  <a:cubicBezTo>
                    <a:pt x="18793" y="23992"/>
                    <a:pt x="23992" y="18793"/>
                    <a:pt x="23992" y="11996"/>
                  </a:cubicBezTo>
                  <a:cubicBezTo>
                    <a:pt x="23992" y="5198"/>
                    <a:pt x="18793" y="0"/>
                    <a:pt x="11996" y="0"/>
                  </a:cubicBezTo>
                  <a:cubicBezTo>
                    <a:pt x="5198" y="0"/>
                    <a:pt x="0" y="5198"/>
                    <a:pt x="0" y="11996"/>
                  </a:cubicBezTo>
                  <a:cubicBezTo>
                    <a:pt x="0" y="18394"/>
                    <a:pt x="5198" y="23992"/>
                    <a:pt x="11996" y="23992"/>
                  </a:cubicBezTo>
                </a:path>
              </a:pathLst>
            </a:custGeom>
            <a:solidFill>
              <a:srgbClr val="00A0D3"/>
            </a:solidFill>
            <a:ln w="3996" cap="flat">
              <a:noFill/>
              <a:prstDash val="solid"/>
              <a:miter/>
            </a:ln>
          </p:spPr>
          <p:txBody>
            <a:bodyPr rtlCol="0" anchor="ctr"/>
            <a:lstStyle/>
            <a:p>
              <a:endParaRPr lang="fi-FI"/>
            </a:p>
          </p:txBody>
        </p:sp>
        <p:sp>
          <p:nvSpPr>
            <p:cNvPr id="302" name="Freeform: Shape 488">
              <a:extLst>
                <a:ext uri="{FF2B5EF4-FFF2-40B4-BE49-F238E27FC236}">
                  <a16:creationId xmlns:a16="http://schemas.microsoft.com/office/drawing/2014/main" id="{220E797B-F525-4C8B-B536-C109742515CB}"/>
                </a:ext>
              </a:extLst>
            </p:cNvPr>
            <p:cNvSpPr/>
            <p:nvPr/>
          </p:nvSpPr>
          <p:spPr>
            <a:xfrm>
              <a:off x="5342716" y="8436812"/>
              <a:ext cx="30189" cy="30189"/>
            </a:xfrm>
            <a:custGeom>
              <a:avLst/>
              <a:gdLst>
                <a:gd name="connsiteX0" fmla="*/ 25691 w 30189"/>
                <a:gd name="connsiteY0" fmla="*/ 25691 h 30189"/>
                <a:gd name="connsiteX1" fmla="*/ 25691 w 30189"/>
                <a:gd name="connsiteY1" fmla="*/ 4498 h 30189"/>
                <a:gd name="connsiteX2" fmla="*/ 4498 w 30189"/>
                <a:gd name="connsiteY2" fmla="*/ 4498 h 30189"/>
                <a:gd name="connsiteX3" fmla="*/ 4498 w 30189"/>
                <a:gd name="connsiteY3" fmla="*/ 25691 h 30189"/>
                <a:gd name="connsiteX4" fmla="*/ 25691 w 30189"/>
                <a:gd name="connsiteY4" fmla="*/ 25691 h 30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189" h="30189">
                  <a:moveTo>
                    <a:pt x="25691" y="25691"/>
                  </a:moveTo>
                  <a:cubicBezTo>
                    <a:pt x="31689" y="19693"/>
                    <a:pt x="31689" y="10496"/>
                    <a:pt x="25691" y="4498"/>
                  </a:cubicBezTo>
                  <a:cubicBezTo>
                    <a:pt x="19693" y="-1499"/>
                    <a:pt x="10496" y="-1499"/>
                    <a:pt x="4498" y="4498"/>
                  </a:cubicBezTo>
                  <a:cubicBezTo>
                    <a:pt x="-1499" y="10496"/>
                    <a:pt x="-1499" y="19693"/>
                    <a:pt x="4498" y="25691"/>
                  </a:cubicBezTo>
                  <a:cubicBezTo>
                    <a:pt x="10496" y="31689"/>
                    <a:pt x="20093" y="31689"/>
                    <a:pt x="25691" y="25691"/>
                  </a:cubicBezTo>
                </a:path>
              </a:pathLst>
            </a:custGeom>
            <a:solidFill>
              <a:srgbClr val="00A0D3"/>
            </a:solidFill>
            <a:ln w="3996" cap="flat">
              <a:noFill/>
              <a:prstDash val="solid"/>
              <a:miter/>
            </a:ln>
          </p:spPr>
          <p:txBody>
            <a:bodyPr rtlCol="0" anchor="ctr"/>
            <a:lstStyle/>
            <a:p>
              <a:endParaRPr lang="fi-FI"/>
            </a:p>
          </p:txBody>
        </p:sp>
        <p:sp>
          <p:nvSpPr>
            <p:cNvPr id="303" name="Freeform: Shape 489">
              <a:extLst>
                <a:ext uri="{FF2B5EF4-FFF2-40B4-BE49-F238E27FC236}">
                  <a16:creationId xmlns:a16="http://schemas.microsoft.com/office/drawing/2014/main" id="{6DDD6178-6A9D-40E6-B304-69A83EB4C9BC}"/>
                </a:ext>
              </a:extLst>
            </p:cNvPr>
            <p:cNvSpPr/>
            <p:nvPr/>
          </p:nvSpPr>
          <p:spPr>
            <a:xfrm>
              <a:off x="5379604" y="8445709"/>
              <a:ext cx="37586" cy="37586"/>
            </a:xfrm>
            <a:custGeom>
              <a:avLst/>
              <a:gdLst>
                <a:gd name="connsiteX0" fmla="*/ 18793 w 37586"/>
                <a:gd name="connsiteY0" fmla="*/ 37587 h 37586"/>
                <a:gd name="connsiteX1" fmla="*/ 37587 w 37586"/>
                <a:gd name="connsiteY1" fmla="*/ 18793 h 37586"/>
                <a:gd name="connsiteX2" fmla="*/ 18793 w 37586"/>
                <a:gd name="connsiteY2" fmla="*/ 0 h 37586"/>
                <a:gd name="connsiteX3" fmla="*/ 0 w 37586"/>
                <a:gd name="connsiteY3" fmla="*/ 18793 h 37586"/>
                <a:gd name="connsiteX4" fmla="*/ 18793 w 37586"/>
                <a:gd name="connsiteY4" fmla="*/ 37587 h 375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586" h="37586">
                  <a:moveTo>
                    <a:pt x="18793" y="37587"/>
                  </a:moveTo>
                  <a:cubicBezTo>
                    <a:pt x="29190" y="37587"/>
                    <a:pt x="37587" y="29190"/>
                    <a:pt x="37587" y="18793"/>
                  </a:cubicBezTo>
                  <a:cubicBezTo>
                    <a:pt x="37587" y="8397"/>
                    <a:pt x="29190" y="0"/>
                    <a:pt x="18793" y="0"/>
                  </a:cubicBezTo>
                  <a:cubicBezTo>
                    <a:pt x="8397" y="0"/>
                    <a:pt x="0" y="8397"/>
                    <a:pt x="0" y="18793"/>
                  </a:cubicBezTo>
                  <a:cubicBezTo>
                    <a:pt x="0" y="29190"/>
                    <a:pt x="8397" y="37587"/>
                    <a:pt x="18793" y="37587"/>
                  </a:cubicBezTo>
                </a:path>
              </a:pathLst>
            </a:custGeom>
            <a:solidFill>
              <a:srgbClr val="00A0D3"/>
            </a:solidFill>
            <a:ln w="3996" cap="flat">
              <a:noFill/>
              <a:prstDash val="solid"/>
              <a:miter/>
            </a:ln>
          </p:spPr>
          <p:txBody>
            <a:bodyPr rtlCol="0" anchor="ctr"/>
            <a:lstStyle/>
            <a:p>
              <a:endParaRPr lang="fi-FI"/>
            </a:p>
          </p:txBody>
        </p:sp>
        <p:sp>
          <p:nvSpPr>
            <p:cNvPr id="304" name="Freeform: Shape 490">
              <a:extLst>
                <a:ext uri="{FF2B5EF4-FFF2-40B4-BE49-F238E27FC236}">
                  <a16:creationId xmlns:a16="http://schemas.microsoft.com/office/drawing/2014/main" id="{B9A0D790-11A0-44E4-B821-1247E25472CD}"/>
                </a:ext>
              </a:extLst>
            </p:cNvPr>
            <p:cNvSpPr/>
            <p:nvPr/>
          </p:nvSpPr>
          <p:spPr>
            <a:xfrm>
              <a:off x="5427887" y="8443610"/>
              <a:ext cx="46983" cy="46983"/>
            </a:xfrm>
            <a:custGeom>
              <a:avLst/>
              <a:gdLst>
                <a:gd name="connsiteX0" fmla="*/ 40086 w 46983"/>
                <a:gd name="connsiteY0" fmla="*/ 40086 h 46983"/>
                <a:gd name="connsiteX1" fmla="*/ 40086 w 46983"/>
                <a:gd name="connsiteY1" fmla="*/ 6898 h 46983"/>
                <a:gd name="connsiteX2" fmla="*/ 6898 w 46983"/>
                <a:gd name="connsiteY2" fmla="*/ 6898 h 46983"/>
                <a:gd name="connsiteX3" fmla="*/ 6898 w 46983"/>
                <a:gd name="connsiteY3" fmla="*/ 40086 h 46983"/>
                <a:gd name="connsiteX4" fmla="*/ 40086 w 46983"/>
                <a:gd name="connsiteY4" fmla="*/ 40086 h 469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983" h="46983">
                  <a:moveTo>
                    <a:pt x="40086" y="40086"/>
                  </a:moveTo>
                  <a:cubicBezTo>
                    <a:pt x="49283" y="30889"/>
                    <a:pt x="49283" y="16094"/>
                    <a:pt x="40086" y="6898"/>
                  </a:cubicBezTo>
                  <a:cubicBezTo>
                    <a:pt x="30889" y="-2299"/>
                    <a:pt x="16094" y="-2299"/>
                    <a:pt x="6898" y="6898"/>
                  </a:cubicBezTo>
                  <a:cubicBezTo>
                    <a:pt x="-2299" y="16094"/>
                    <a:pt x="-2299" y="30889"/>
                    <a:pt x="6898" y="40086"/>
                  </a:cubicBezTo>
                  <a:cubicBezTo>
                    <a:pt x="16094" y="49283"/>
                    <a:pt x="30889" y="49283"/>
                    <a:pt x="40086" y="40086"/>
                  </a:cubicBezTo>
                </a:path>
              </a:pathLst>
            </a:custGeom>
            <a:solidFill>
              <a:srgbClr val="00A0D3"/>
            </a:solidFill>
            <a:ln w="3996" cap="flat">
              <a:noFill/>
              <a:prstDash val="solid"/>
              <a:miter/>
            </a:ln>
          </p:spPr>
          <p:txBody>
            <a:bodyPr rtlCol="0" anchor="ctr"/>
            <a:lstStyle/>
            <a:p>
              <a:endParaRPr lang="fi-FI"/>
            </a:p>
          </p:txBody>
        </p:sp>
        <p:sp>
          <p:nvSpPr>
            <p:cNvPr id="305" name="Freeform: Shape 491">
              <a:extLst>
                <a:ext uri="{FF2B5EF4-FFF2-40B4-BE49-F238E27FC236}">
                  <a16:creationId xmlns:a16="http://schemas.microsoft.com/office/drawing/2014/main" id="{54FD8B2B-0B5A-4345-978A-9FDAAFEF6C33}"/>
                </a:ext>
              </a:extLst>
            </p:cNvPr>
            <p:cNvSpPr/>
            <p:nvPr/>
          </p:nvSpPr>
          <p:spPr>
            <a:xfrm>
              <a:off x="5355012" y="8371135"/>
              <a:ext cx="12395" cy="12395"/>
            </a:xfrm>
            <a:custGeom>
              <a:avLst/>
              <a:gdLst>
                <a:gd name="connsiteX0" fmla="*/ 10596 w 12395"/>
                <a:gd name="connsiteY0" fmla="*/ 10596 h 12395"/>
                <a:gd name="connsiteX1" fmla="*/ 10596 w 12395"/>
                <a:gd name="connsiteY1" fmla="*/ 1799 h 12395"/>
                <a:gd name="connsiteX2" fmla="*/ 1799 w 12395"/>
                <a:gd name="connsiteY2" fmla="*/ 1799 h 12395"/>
                <a:gd name="connsiteX3" fmla="*/ 1799 w 12395"/>
                <a:gd name="connsiteY3" fmla="*/ 10596 h 12395"/>
                <a:gd name="connsiteX4" fmla="*/ 10596 w 12395"/>
                <a:gd name="connsiteY4" fmla="*/ 10596 h 123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395" h="12395">
                  <a:moveTo>
                    <a:pt x="10596" y="10596"/>
                  </a:moveTo>
                  <a:cubicBezTo>
                    <a:pt x="12995" y="8197"/>
                    <a:pt x="12995" y="4199"/>
                    <a:pt x="10596" y="1799"/>
                  </a:cubicBezTo>
                  <a:cubicBezTo>
                    <a:pt x="8197" y="-600"/>
                    <a:pt x="4199" y="-600"/>
                    <a:pt x="1799" y="1799"/>
                  </a:cubicBezTo>
                  <a:cubicBezTo>
                    <a:pt x="-600" y="4199"/>
                    <a:pt x="-600" y="8197"/>
                    <a:pt x="1799" y="10596"/>
                  </a:cubicBezTo>
                  <a:cubicBezTo>
                    <a:pt x="4598" y="12996"/>
                    <a:pt x="8197" y="12996"/>
                    <a:pt x="10596" y="10596"/>
                  </a:cubicBezTo>
                </a:path>
              </a:pathLst>
            </a:custGeom>
            <a:solidFill>
              <a:srgbClr val="00A0D3"/>
            </a:solidFill>
            <a:ln w="3996" cap="flat">
              <a:noFill/>
              <a:prstDash val="solid"/>
              <a:miter/>
            </a:ln>
          </p:spPr>
          <p:txBody>
            <a:bodyPr rtlCol="0" anchor="ctr"/>
            <a:lstStyle/>
            <a:p>
              <a:endParaRPr lang="fi-FI"/>
            </a:p>
          </p:txBody>
        </p:sp>
        <p:sp>
          <p:nvSpPr>
            <p:cNvPr id="306" name="Freeform: Shape 492">
              <a:extLst>
                <a:ext uri="{FF2B5EF4-FFF2-40B4-BE49-F238E27FC236}">
                  <a16:creationId xmlns:a16="http://schemas.microsoft.com/office/drawing/2014/main" id="{01749B87-1344-4E28-A842-79AFCA70A6BF}"/>
                </a:ext>
              </a:extLst>
            </p:cNvPr>
            <p:cNvSpPr/>
            <p:nvPr/>
          </p:nvSpPr>
          <p:spPr>
            <a:xfrm>
              <a:off x="5370807" y="8366137"/>
              <a:ext cx="15194" cy="15194"/>
            </a:xfrm>
            <a:custGeom>
              <a:avLst/>
              <a:gdLst>
                <a:gd name="connsiteX0" fmla="*/ 7597 w 15194"/>
                <a:gd name="connsiteY0" fmla="*/ 15195 h 15194"/>
                <a:gd name="connsiteX1" fmla="*/ 15195 w 15194"/>
                <a:gd name="connsiteY1" fmla="*/ 7597 h 15194"/>
                <a:gd name="connsiteX2" fmla="*/ 7597 w 15194"/>
                <a:gd name="connsiteY2" fmla="*/ 0 h 15194"/>
                <a:gd name="connsiteX3" fmla="*/ 0 w 15194"/>
                <a:gd name="connsiteY3" fmla="*/ 7597 h 15194"/>
                <a:gd name="connsiteX4" fmla="*/ 7597 w 15194"/>
                <a:gd name="connsiteY4" fmla="*/ 15195 h 151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94" h="15194">
                  <a:moveTo>
                    <a:pt x="7597" y="15195"/>
                  </a:moveTo>
                  <a:cubicBezTo>
                    <a:pt x="11996" y="15195"/>
                    <a:pt x="15195" y="11596"/>
                    <a:pt x="15195" y="7597"/>
                  </a:cubicBezTo>
                  <a:cubicBezTo>
                    <a:pt x="15195" y="3199"/>
                    <a:pt x="11596" y="0"/>
                    <a:pt x="7597" y="0"/>
                  </a:cubicBezTo>
                  <a:cubicBezTo>
                    <a:pt x="3199" y="0"/>
                    <a:pt x="0" y="3599"/>
                    <a:pt x="0" y="7597"/>
                  </a:cubicBezTo>
                  <a:cubicBezTo>
                    <a:pt x="0" y="11596"/>
                    <a:pt x="3199" y="15195"/>
                    <a:pt x="7597" y="15195"/>
                  </a:cubicBezTo>
                </a:path>
              </a:pathLst>
            </a:custGeom>
            <a:solidFill>
              <a:srgbClr val="00A0D3"/>
            </a:solidFill>
            <a:ln w="3996" cap="flat">
              <a:noFill/>
              <a:prstDash val="solid"/>
              <a:miter/>
            </a:ln>
          </p:spPr>
          <p:txBody>
            <a:bodyPr rtlCol="0" anchor="ctr"/>
            <a:lstStyle/>
            <a:p>
              <a:endParaRPr lang="fi-FI"/>
            </a:p>
          </p:txBody>
        </p:sp>
        <p:sp>
          <p:nvSpPr>
            <p:cNvPr id="307" name="Freeform: Shape 493">
              <a:extLst>
                <a:ext uri="{FF2B5EF4-FFF2-40B4-BE49-F238E27FC236}">
                  <a16:creationId xmlns:a16="http://schemas.microsoft.com/office/drawing/2014/main" id="{C6D1FF29-0CD2-44C7-B66C-4A5D79F854A7}"/>
                </a:ext>
              </a:extLst>
            </p:cNvPr>
            <p:cNvSpPr/>
            <p:nvPr/>
          </p:nvSpPr>
          <p:spPr>
            <a:xfrm>
              <a:off x="5388101" y="8354241"/>
              <a:ext cx="18993" cy="18993"/>
            </a:xfrm>
            <a:custGeom>
              <a:avLst/>
              <a:gdLst>
                <a:gd name="connsiteX0" fmla="*/ 16294 w 18993"/>
                <a:gd name="connsiteY0" fmla="*/ 16294 h 18993"/>
                <a:gd name="connsiteX1" fmla="*/ 16294 w 18993"/>
                <a:gd name="connsiteY1" fmla="*/ 2699 h 18993"/>
                <a:gd name="connsiteX2" fmla="*/ 2699 w 18993"/>
                <a:gd name="connsiteY2" fmla="*/ 2699 h 18993"/>
                <a:gd name="connsiteX3" fmla="*/ 2699 w 18993"/>
                <a:gd name="connsiteY3" fmla="*/ 16294 h 18993"/>
                <a:gd name="connsiteX4" fmla="*/ 16294 w 18993"/>
                <a:gd name="connsiteY4" fmla="*/ 16294 h 189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993" h="18993">
                  <a:moveTo>
                    <a:pt x="16294" y="16294"/>
                  </a:moveTo>
                  <a:cubicBezTo>
                    <a:pt x="19893" y="12696"/>
                    <a:pt x="19893" y="6298"/>
                    <a:pt x="16294" y="2699"/>
                  </a:cubicBezTo>
                  <a:cubicBezTo>
                    <a:pt x="12696" y="-900"/>
                    <a:pt x="6298" y="-900"/>
                    <a:pt x="2699" y="2699"/>
                  </a:cubicBezTo>
                  <a:cubicBezTo>
                    <a:pt x="-900" y="6298"/>
                    <a:pt x="-900" y="12696"/>
                    <a:pt x="2699" y="16294"/>
                  </a:cubicBezTo>
                  <a:cubicBezTo>
                    <a:pt x="6298" y="19893"/>
                    <a:pt x="12696" y="19893"/>
                    <a:pt x="16294" y="16294"/>
                  </a:cubicBezTo>
                </a:path>
              </a:pathLst>
            </a:custGeom>
            <a:solidFill>
              <a:srgbClr val="00A0D3"/>
            </a:solidFill>
            <a:ln w="3996" cap="flat">
              <a:noFill/>
              <a:prstDash val="solid"/>
              <a:miter/>
            </a:ln>
          </p:spPr>
          <p:txBody>
            <a:bodyPr rtlCol="0" anchor="ctr"/>
            <a:lstStyle/>
            <a:p>
              <a:endParaRPr lang="fi-FI"/>
            </a:p>
          </p:txBody>
        </p:sp>
        <p:sp>
          <p:nvSpPr>
            <p:cNvPr id="308" name="Freeform: Shape 494">
              <a:extLst>
                <a:ext uri="{FF2B5EF4-FFF2-40B4-BE49-F238E27FC236}">
                  <a16:creationId xmlns:a16="http://schemas.microsoft.com/office/drawing/2014/main" id="{40866A89-5166-41CD-83E8-7BED93475086}"/>
                </a:ext>
              </a:extLst>
            </p:cNvPr>
            <p:cNvSpPr/>
            <p:nvPr/>
          </p:nvSpPr>
          <p:spPr>
            <a:xfrm>
              <a:off x="5405595" y="8333348"/>
              <a:ext cx="23991" cy="23991"/>
            </a:xfrm>
            <a:custGeom>
              <a:avLst/>
              <a:gdLst>
                <a:gd name="connsiteX0" fmla="*/ 11996 w 23991"/>
                <a:gd name="connsiteY0" fmla="*/ 23992 h 23991"/>
                <a:gd name="connsiteX1" fmla="*/ 23992 w 23991"/>
                <a:gd name="connsiteY1" fmla="*/ 11996 h 23991"/>
                <a:gd name="connsiteX2" fmla="*/ 11996 w 23991"/>
                <a:gd name="connsiteY2" fmla="*/ 0 h 23991"/>
                <a:gd name="connsiteX3" fmla="*/ 0 w 23991"/>
                <a:gd name="connsiteY3" fmla="*/ 11996 h 23991"/>
                <a:gd name="connsiteX4" fmla="*/ 11996 w 23991"/>
                <a:gd name="connsiteY4" fmla="*/ 23992 h 239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991" h="23991">
                  <a:moveTo>
                    <a:pt x="11996" y="23992"/>
                  </a:moveTo>
                  <a:cubicBezTo>
                    <a:pt x="18793" y="23992"/>
                    <a:pt x="23992" y="18793"/>
                    <a:pt x="23992" y="11996"/>
                  </a:cubicBezTo>
                  <a:cubicBezTo>
                    <a:pt x="23992" y="5198"/>
                    <a:pt x="18793" y="0"/>
                    <a:pt x="11996" y="0"/>
                  </a:cubicBezTo>
                  <a:cubicBezTo>
                    <a:pt x="5198" y="0"/>
                    <a:pt x="0" y="5198"/>
                    <a:pt x="0" y="11996"/>
                  </a:cubicBezTo>
                  <a:cubicBezTo>
                    <a:pt x="0" y="18394"/>
                    <a:pt x="5198" y="23992"/>
                    <a:pt x="11996" y="23992"/>
                  </a:cubicBezTo>
                </a:path>
              </a:pathLst>
            </a:custGeom>
            <a:solidFill>
              <a:srgbClr val="00A0D3"/>
            </a:solidFill>
            <a:ln w="3996" cap="flat">
              <a:noFill/>
              <a:prstDash val="solid"/>
              <a:miter/>
            </a:ln>
          </p:spPr>
          <p:txBody>
            <a:bodyPr rtlCol="0" anchor="ctr"/>
            <a:lstStyle/>
            <a:p>
              <a:endParaRPr lang="fi-FI"/>
            </a:p>
          </p:txBody>
        </p:sp>
        <p:sp>
          <p:nvSpPr>
            <p:cNvPr id="309" name="Freeform: Shape 495">
              <a:extLst>
                <a:ext uri="{FF2B5EF4-FFF2-40B4-BE49-F238E27FC236}">
                  <a16:creationId xmlns:a16="http://schemas.microsoft.com/office/drawing/2014/main" id="{86F26A45-B432-403E-86C2-8D877C2F4E38}"/>
                </a:ext>
              </a:extLst>
            </p:cNvPr>
            <p:cNvSpPr/>
            <p:nvPr/>
          </p:nvSpPr>
          <p:spPr>
            <a:xfrm>
              <a:off x="5285936" y="8436812"/>
              <a:ext cx="30189" cy="30189"/>
            </a:xfrm>
            <a:custGeom>
              <a:avLst/>
              <a:gdLst>
                <a:gd name="connsiteX0" fmla="*/ 25691 w 30189"/>
                <a:gd name="connsiteY0" fmla="*/ 25691 h 30189"/>
                <a:gd name="connsiteX1" fmla="*/ 25691 w 30189"/>
                <a:gd name="connsiteY1" fmla="*/ 4498 h 30189"/>
                <a:gd name="connsiteX2" fmla="*/ 4498 w 30189"/>
                <a:gd name="connsiteY2" fmla="*/ 4498 h 30189"/>
                <a:gd name="connsiteX3" fmla="*/ 4498 w 30189"/>
                <a:gd name="connsiteY3" fmla="*/ 25691 h 30189"/>
                <a:gd name="connsiteX4" fmla="*/ 25691 w 30189"/>
                <a:gd name="connsiteY4" fmla="*/ 25691 h 30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189" h="30189">
                  <a:moveTo>
                    <a:pt x="25691" y="25691"/>
                  </a:moveTo>
                  <a:cubicBezTo>
                    <a:pt x="31689" y="19693"/>
                    <a:pt x="31689" y="10496"/>
                    <a:pt x="25691" y="4498"/>
                  </a:cubicBezTo>
                  <a:cubicBezTo>
                    <a:pt x="19693" y="-1499"/>
                    <a:pt x="10496" y="-1499"/>
                    <a:pt x="4498" y="4498"/>
                  </a:cubicBezTo>
                  <a:cubicBezTo>
                    <a:pt x="-1499" y="10496"/>
                    <a:pt x="-1499" y="19693"/>
                    <a:pt x="4498" y="25691"/>
                  </a:cubicBezTo>
                  <a:cubicBezTo>
                    <a:pt x="10096" y="31689"/>
                    <a:pt x="19693" y="31689"/>
                    <a:pt x="25691" y="25691"/>
                  </a:cubicBezTo>
                </a:path>
              </a:pathLst>
            </a:custGeom>
            <a:solidFill>
              <a:srgbClr val="00A0D3"/>
            </a:solidFill>
            <a:ln w="3996" cap="flat">
              <a:noFill/>
              <a:prstDash val="solid"/>
              <a:miter/>
            </a:ln>
          </p:spPr>
          <p:txBody>
            <a:bodyPr rtlCol="0" anchor="ctr"/>
            <a:lstStyle/>
            <a:p>
              <a:endParaRPr lang="fi-FI"/>
            </a:p>
          </p:txBody>
        </p:sp>
        <p:sp>
          <p:nvSpPr>
            <p:cNvPr id="310" name="Freeform: Shape 496">
              <a:extLst>
                <a:ext uri="{FF2B5EF4-FFF2-40B4-BE49-F238E27FC236}">
                  <a16:creationId xmlns:a16="http://schemas.microsoft.com/office/drawing/2014/main" id="{5AB8B3DE-5604-49D9-A91E-12DF90E9C984}"/>
                </a:ext>
              </a:extLst>
            </p:cNvPr>
            <p:cNvSpPr/>
            <p:nvPr/>
          </p:nvSpPr>
          <p:spPr>
            <a:xfrm>
              <a:off x="5310827" y="8464103"/>
              <a:ext cx="37586" cy="37586"/>
            </a:xfrm>
            <a:custGeom>
              <a:avLst/>
              <a:gdLst>
                <a:gd name="connsiteX0" fmla="*/ 18794 w 37586"/>
                <a:gd name="connsiteY0" fmla="*/ 37587 h 37586"/>
                <a:gd name="connsiteX1" fmla="*/ 37587 w 37586"/>
                <a:gd name="connsiteY1" fmla="*/ 18793 h 37586"/>
                <a:gd name="connsiteX2" fmla="*/ 18794 w 37586"/>
                <a:gd name="connsiteY2" fmla="*/ 0 h 37586"/>
                <a:gd name="connsiteX3" fmla="*/ 0 w 37586"/>
                <a:gd name="connsiteY3" fmla="*/ 18793 h 37586"/>
                <a:gd name="connsiteX4" fmla="*/ 18794 w 37586"/>
                <a:gd name="connsiteY4" fmla="*/ 37587 h 375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586" h="37586">
                  <a:moveTo>
                    <a:pt x="18794" y="37587"/>
                  </a:moveTo>
                  <a:cubicBezTo>
                    <a:pt x="29190" y="37587"/>
                    <a:pt x="37587" y="29190"/>
                    <a:pt x="37587" y="18793"/>
                  </a:cubicBezTo>
                  <a:cubicBezTo>
                    <a:pt x="37587" y="8397"/>
                    <a:pt x="29190" y="0"/>
                    <a:pt x="18794" y="0"/>
                  </a:cubicBezTo>
                  <a:cubicBezTo>
                    <a:pt x="8397" y="0"/>
                    <a:pt x="0" y="8397"/>
                    <a:pt x="0" y="18793"/>
                  </a:cubicBezTo>
                  <a:cubicBezTo>
                    <a:pt x="0" y="29190"/>
                    <a:pt x="8397" y="37587"/>
                    <a:pt x="18794" y="37587"/>
                  </a:cubicBezTo>
                </a:path>
              </a:pathLst>
            </a:custGeom>
            <a:solidFill>
              <a:srgbClr val="00A0D3"/>
            </a:solidFill>
            <a:ln w="3996" cap="flat">
              <a:noFill/>
              <a:prstDash val="solid"/>
              <a:miter/>
            </a:ln>
          </p:spPr>
          <p:txBody>
            <a:bodyPr rtlCol="0" anchor="ctr"/>
            <a:lstStyle/>
            <a:p>
              <a:endParaRPr lang="fi-FI"/>
            </a:p>
          </p:txBody>
        </p:sp>
        <p:sp>
          <p:nvSpPr>
            <p:cNvPr id="311" name="Freeform: Shape 497">
              <a:extLst>
                <a:ext uri="{FF2B5EF4-FFF2-40B4-BE49-F238E27FC236}">
                  <a16:creationId xmlns:a16="http://schemas.microsoft.com/office/drawing/2014/main" id="{1E61A73C-15FB-4208-9D36-8649241D65BA}"/>
                </a:ext>
              </a:extLst>
            </p:cNvPr>
            <p:cNvSpPr/>
            <p:nvPr/>
          </p:nvSpPr>
          <p:spPr>
            <a:xfrm>
              <a:off x="5350714" y="8488394"/>
              <a:ext cx="46983" cy="46983"/>
            </a:xfrm>
            <a:custGeom>
              <a:avLst/>
              <a:gdLst>
                <a:gd name="connsiteX0" fmla="*/ 40086 w 46983"/>
                <a:gd name="connsiteY0" fmla="*/ 40086 h 46983"/>
                <a:gd name="connsiteX1" fmla="*/ 40086 w 46983"/>
                <a:gd name="connsiteY1" fmla="*/ 6898 h 46983"/>
                <a:gd name="connsiteX2" fmla="*/ 6898 w 46983"/>
                <a:gd name="connsiteY2" fmla="*/ 6898 h 46983"/>
                <a:gd name="connsiteX3" fmla="*/ 6898 w 46983"/>
                <a:gd name="connsiteY3" fmla="*/ 40086 h 46983"/>
                <a:gd name="connsiteX4" fmla="*/ 40086 w 46983"/>
                <a:gd name="connsiteY4" fmla="*/ 40086 h 469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983" h="46983">
                  <a:moveTo>
                    <a:pt x="40086" y="40086"/>
                  </a:moveTo>
                  <a:cubicBezTo>
                    <a:pt x="49283" y="30889"/>
                    <a:pt x="49283" y="16094"/>
                    <a:pt x="40086" y="6898"/>
                  </a:cubicBezTo>
                  <a:cubicBezTo>
                    <a:pt x="30889" y="-2299"/>
                    <a:pt x="16094" y="-2299"/>
                    <a:pt x="6898" y="6898"/>
                  </a:cubicBezTo>
                  <a:cubicBezTo>
                    <a:pt x="-2299" y="16094"/>
                    <a:pt x="-2299" y="30889"/>
                    <a:pt x="6898" y="40086"/>
                  </a:cubicBezTo>
                  <a:cubicBezTo>
                    <a:pt x="15695" y="49283"/>
                    <a:pt x="30889" y="49283"/>
                    <a:pt x="40086" y="40086"/>
                  </a:cubicBezTo>
                </a:path>
              </a:pathLst>
            </a:custGeom>
            <a:solidFill>
              <a:srgbClr val="00A0D3"/>
            </a:solidFill>
            <a:ln w="3996" cap="flat">
              <a:noFill/>
              <a:prstDash val="solid"/>
              <a:miter/>
            </a:ln>
          </p:spPr>
          <p:txBody>
            <a:bodyPr rtlCol="0" anchor="ctr"/>
            <a:lstStyle/>
            <a:p>
              <a:endParaRPr lang="fi-FI"/>
            </a:p>
          </p:txBody>
        </p:sp>
        <p:sp>
          <p:nvSpPr>
            <p:cNvPr id="312" name="Freeform: Shape 498">
              <a:extLst>
                <a:ext uri="{FF2B5EF4-FFF2-40B4-BE49-F238E27FC236}">
                  <a16:creationId xmlns:a16="http://schemas.microsoft.com/office/drawing/2014/main" id="{39FD6389-1D5E-400A-A94F-744C9DE4D622}"/>
                </a:ext>
              </a:extLst>
            </p:cNvPr>
            <p:cNvSpPr/>
            <p:nvPr/>
          </p:nvSpPr>
          <p:spPr>
            <a:xfrm>
              <a:off x="5367008" y="8327550"/>
              <a:ext cx="12395" cy="12395"/>
            </a:xfrm>
            <a:custGeom>
              <a:avLst/>
              <a:gdLst>
                <a:gd name="connsiteX0" fmla="*/ 10596 w 12395"/>
                <a:gd name="connsiteY0" fmla="*/ 10596 h 12395"/>
                <a:gd name="connsiteX1" fmla="*/ 10596 w 12395"/>
                <a:gd name="connsiteY1" fmla="*/ 1799 h 12395"/>
                <a:gd name="connsiteX2" fmla="*/ 1799 w 12395"/>
                <a:gd name="connsiteY2" fmla="*/ 1799 h 12395"/>
                <a:gd name="connsiteX3" fmla="*/ 1799 w 12395"/>
                <a:gd name="connsiteY3" fmla="*/ 10596 h 12395"/>
                <a:gd name="connsiteX4" fmla="*/ 10596 w 12395"/>
                <a:gd name="connsiteY4" fmla="*/ 10596 h 123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395" h="12395">
                  <a:moveTo>
                    <a:pt x="10596" y="10596"/>
                  </a:moveTo>
                  <a:cubicBezTo>
                    <a:pt x="12995" y="8197"/>
                    <a:pt x="12995" y="4199"/>
                    <a:pt x="10596" y="1799"/>
                  </a:cubicBezTo>
                  <a:cubicBezTo>
                    <a:pt x="8197" y="-600"/>
                    <a:pt x="4199" y="-600"/>
                    <a:pt x="1799" y="1799"/>
                  </a:cubicBezTo>
                  <a:cubicBezTo>
                    <a:pt x="-600" y="4199"/>
                    <a:pt x="-600" y="8197"/>
                    <a:pt x="1799" y="10596"/>
                  </a:cubicBezTo>
                  <a:cubicBezTo>
                    <a:pt x="4199" y="12995"/>
                    <a:pt x="8197" y="12995"/>
                    <a:pt x="10596" y="10596"/>
                  </a:cubicBezTo>
                </a:path>
              </a:pathLst>
            </a:custGeom>
            <a:solidFill>
              <a:srgbClr val="00A0D3"/>
            </a:solidFill>
            <a:ln w="3996" cap="flat">
              <a:noFill/>
              <a:prstDash val="solid"/>
              <a:miter/>
            </a:ln>
          </p:spPr>
          <p:txBody>
            <a:bodyPr rtlCol="0" anchor="ctr"/>
            <a:lstStyle/>
            <a:p>
              <a:endParaRPr lang="fi-FI"/>
            </a:p>
          </p:txBody>
        </p:sp>
        <p:sp>
          <p:nvSpPr>
            <p:cNvPr id="313" name="Freeform: Shape 499">
              <a:extLst>
                <a:ext uri="{FF2B5EF4-FFF2-40B4-BE49-F238E27FC236}">
                  <a16:creationId xmlns:a16="http://schemas.microsoft.com/office/drawing/2014/main" id="{8F3106FC-B5E7-4539-8CAA-FB80809174B8}"/>
                </a:ext>
              </a:extLst>
            </p:cNvPr>
            <p:cNvSpPr/>
            <p:nvPr/>
          </p:nvSpPr>
          <p:spPr>
            <a:xfrm>
              <a:off x="5370807" y="8309756"/>
              <a:ext cx="15194" cy="15194"/>
            </a:xfrm>
            <a:custGeom>
              <a:avLst/>
              <a:gdLst>
                <a:gd name="connsiteX0" fmla="*/ 7597 w 15194"/>
                <a:gd name="connsiteY0" fmla="*/ 15195 h 15194"/>
                <a:gd name="connsiteX1" fmla="*/ 15195 w 15194"/>
                <a:gd name="connsiteY1" fmla="*/ 7597 h 15194"/>
                <a:gd name="connsiteX2" fmla="*/ 7597 w 15194"/>
                <a:gd name="connsiteY2" fmla="*/ 0 h 15194"/>
                <a:gd name="connsiteX3" fmla="*/ 0 w 15194"/>
                <a:gd name="connsiteY3" fmla="*/ 7597 h 15194"/>
                <a:gd name="connsiteX4" fmla="*/ 7597 w 15194"/>
                <a:gd name="connsiteY4" fmla="*/ 15195 h 151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94" h="15194">
                  <a:moveTo>
                    <a:pt x="7597" y="15195"/>
                  </a:moveTo>
                  <a:cubicBezTo>
                    <a:pt x="11996" y="15195"/>
                    <a:pt x="15195" y="11596"/>
                    <a:pt x="15195" y="7597"/>
                  </a:cubicBezTo>
                  <a:cubicBezTo>
                    <a:pt x="15195" y="3199"/>
                    <a:pt x="11596" y="0"/>
                    <a:pt x="7597" y="0"/>
                  </a:cubicBezTo>
                  <a:cubicBezTo>
                    <a:pt x="3199" y="0"/>
                    <a:pt x="0" y="3599"/>
                    <a:pt x="0" y="7597"/>
                  </a:cubicBezTo>
                  <a:cubicBezTo>
                    <a:pt x="0" y="11596"/>
                    <a:pt x="3199" y="15195"/>
                    <a:pt x="7597" y="15195"/>
                  </a:cubicBezTo>
                </a:path>
              </a:pathLst>
            </a:custGeom>
            <a:solidFill>
              <a:srgbClr val="00A0D3"/>
            </a:solidFill>
            <a:ln w="3996" cap="flat">
              <a:noFill/>
              <a:prstDash val="solid"/>
              <a:miter/>
            </a:ln>
          </p:spPr>
          <p:txBody>
            <a:bodyPr rtlCol="0" anchor="ctr"/>
            <a:lstStyle/>
            <a:p>
              <a:endParaRPr lang="fi-FI"/>
            </a:p>
          </p:txBody>
        </p:sp>
        <p:sp>
          <p:nvSpPr>
            <p:cNvPr id="314" name="Freeform: Shape 500">
              <a:extLst>
                <a:ext uri="{FF2B5EF4-FFF2-40B4-BE49-F238E27FC236}">
                  <a16:creationId xmlns:a16="http://schemas.microsoft.com/office/drawing/2014/main" id="{9F6FCF48-3714-45F6-8FAE-25D6AA28568B}"/>
                </a:ext>
              </a:extLst>
            </p:cNvPr>
            <p:cNvSpPr/>
            <p:nvPr/>
          </p:nvSpPr>
          <p:spPr>
            <a:xfrm>
              <a:off x="5338118" y="8403824"/>
              <a:ext cx="18993" cy="19293"/>
            </a:xfrm>
            <a:custGeom>
              <a:avLst/>
              <a:gdLst>
                <a:gd name="connsiteX0" fmla="*/ 16294 w 18993"/>
                <a:gd name="connsiteY0" fmla="*/ 16294 h 19293"/>
                <a:gd name="connsiteX1" fmla="*/ 16294 w 18993"/>
                <a:gd name="connsiteY1" fmla="*/ 2699 h 19293"/>
                <a:gd name="connsiteX2" fmla="*/ 2699 w 18993"/>
                <a:gd name="connsiteY2" fmla="*/ 2699 h 19293"/>
                <a:gd name="connsiteX3" fmla="*/ 2699 w 18993"/>
                <a:gd name="connsiteY3" fmla="*/ 16294 h 19293"/>
                <a:gd name="connsiteX4" fmla="*/ 16294 w 18993"/>
                <a:gd name="connsiteY4" fmla="*/ 16294 h 192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993" h="19293">
                  <a:moveTo>
                    <a:pt x="16294" y="16294"/>
                  </a:moveTo>
                  <a:cubicBezTo>
                    <a:pt x="19893" y="12696"/>
                    <a:pt x="19893" y="6298"/>
                    <a:pt x="16294" y="2699"/>
                  </a:cubicBezTo>
                  <a:cubicBezTo>
                    <a:pt x="12696" y="-900"/>
                    <a:pt x="6298" y="-900"/>
                    <a:pt x="2699" y="2699"/>
                  </a:cubicBezTo>
                  <a:cubicBezTo>
                    <a:pt x="-900" y="6298"/>
                    <a:pt x="-900" y="12696"/>
                    <a:pt x="2699" y="16294"/>
                  </a:cubicBezTo>
                  <a:cubicBezTo>
                    <a:pt x="6698" y="20293"/>
                    <a:pt x="12696" y="20293"/>
                    <a:pt x="16294" y="16294"/>
                  </a:cubicBezTo>
                </a:path>
              </a:pathLst>
            </a:custGeom>
            <a:solidFill>
              <a:srgbClr val="00A0D3"/>
            </a:solidFill>
            <a:ln w="3996" cap="flat">
              <a:noFill/>
              <a:prstDash val="solid"/>
              <a:miter/>
            </a:ln>
          </p:spPr>
          <p:txBody>
            <a:bodyPr rtlCol="0" anchor="ctr"/>
            <a:lstStyle/>
            <a:p>
              <a:endParaRPr lang="fi-FI"/>
            </a:p>
          </p:txBody>
        </p:sp>
        <p:sp>
          <p:nvSpPr>
            <p:cNvPr id="315" name="Freeform: Shape 501">
              <a:extLst>
                <a:ext uri="{FF2B5EF4-FFF2-40B4-BE49-F238E27FC236}">
                  <a16:creationId xmlns:a16="http://schemas.microsoft.com/office/drawing/2014/main" id="{F5FDD995-70EA-401E-A6C4-0424411FDB10}"/>
                </a:ext>
              </a:extLst>
            </p:cNvPr>
            <p:cNvSpPr/>
            <p:nvPr/>
          </p:nvSpPr>
          <p:spPr>
            <a:xfrm>
              <a:off x="5361610" y="8409722"/>
              <a:ext cx="23991" cy="23991"/>
            </a:xfrm>
            <a:custGeom>
              <a:avLst/>
              <a:gdLst>
                <a:gd name="connsiteX0" fmla="*/ 11996 w 23991"/>
                <a:gd name="connsiteY0" fmla="*/ 23992 h 23991"/>
                <a:gd name="connsiteX1" fmla="*/ 23992 w 23991"/>
                <a:gd name="connsiteY1" fmla="*/ 11996 h 23991"/>
                <a:gd name="connsiteX2" fmla="*/ 11996 w 23991"/>
                <a:gd name="connsiteY2" fmla="*/ 0 h 23991"/>
                <a:gd name="connsiteX3" fmla="*/ 0 w 23991"/>
                <a:gd name="connsiteY3" fmla="*/ 11996 h 23991"/>
                <a:gd name="connsiteX4" fmla="*/ 11996 w 23991"/>
                <a:gd name="connsiteY4" fmla="*/ 23992 h 239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991" h="23991">
                  <a:moveTo>
                    <a:pt x="11996" y="23992"/>
                  </a:moveTo>
                  <a:cubicBezTo>
                    <a:pt x="18793" y="23992"/>
                    <a:pt x="23992" y="18793"/>
                    <a:pt x="23992" y="11996"/>
                  </a:cubicBezTo>
                  <a:cubicBezTo>
                    <a:pt x="23992" y="5198"/>
                    <a:pt x="18793" y="0"/>
                    <a:pt x="11996" y="0"/>
                  </a:cubicBezTo>
                  <a:cubicBezTo>
                    <a:pt x="5198" y="0"/>
                    <a:pt x="0" y="5198"/>
                    <a:pt x="0" y="11996"/>
                  </a:cubicBezTo>
                  <a:cubicBezTo>
                    <a:pt x="0" y="18394"/>
                    <a:pt x="5198" y="23992"/>
                    <a:pt x="11996" y="23992"/>
                  </a:cubicBezTo>
                </a:path>
              </a:pathLst>
            </a:custGeom>
            <a:solidFill>
              <a:srgbClr val="00A0D3"/>
            </a:solidFill>
            <a:ln w="3996" cap="flat">
              <a:noFill/>
              <a:prstDash val="solid"/>
              <a:miter/>
            </a:ln>
          </p:spPr>
          <p:txBody>
            <a:bodyPr rtlCol="0" anchor="ctr"/>
            <a:lstStyle/>
            <a:p>
              <a:endParaRPr lang="fi-FI"/>
            </a:p>
          </p:txBody>
        </p:sp>
        <p:sp>
          <p:nvSpPr>
            <p:cNvPr id="316" name="Freeform: Shape 502">
              <a:extLst>
                <a:ext uri="{FF2B5EF4-FFF2-40B4-BE49-F238E27FC236}">
                  <a16:creationId xmlns:a16="http://schemas.microsoft.com/office/drawing/2014/main" id="{A02F8B33-C955-437D-B0AA-90080C8F35C2}"/>
                </a:ext>
              </a:extLst>
            </p:cNvPr>
            <p:cNvSpPr/>
            <p:nvPr/>
          </p:nvSpPr>
          <p:spPr>
            <a:xfrm>
              <a:off x="5429986" y="8395327"/>
              <a:ext cx="37587" cy="37586"/>
            </a:xfrm>
            <a:custGeom>
              <a:avLst/>
              <a:gdLst>
                <a:gd name="connsiteX0" fmla="*/ 18794 w 37587"/>
                <a:gd name="connsiteY0" fmla="*/ 37587 h 37586"/>
                <a:gd name="connsiteX1" fmla="*/ 37587 w 37587"/>
                <a:gd name="connsiteY1" fmla="*/ 18793 h 37586"/>
                <a:gd name="connsiteX2" fmla="*/ 18794 w 37587"/>
                <a:gd name="connsiteY2" fmla="*/ 0 h 37586"/>
                <a:gd name="connsiteX3" fmla="*/ 0 w 37587"/>
                <a:gd name="connsiteY3" fmla="*/ 18793 h 37586"/>
                <a:gd name="connsiteX4" fmla="*/ 18794 w 37587"/>
                <a:gd name="connsiteY4" fmla="*/ 37587 h 375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587" h="37586">
                  <a:moveTo>
                    <a:pt x="18794" y="37587"/>
                  </a:moveTo>
                  <a:cubicBezTo>
                    <a:pt x="29190" y="37587"/>
                    <a:pt x="37587" y="29190"/>
                    <a:pt x="37587" y="18793"/>
                  </a:cubicBezTo>
                  <a:cubicBezTo>
                    <a:pt x="37587" y="8397"/>
                    <a:pt x="29190" y="0"/>
                    <a:pt x="18794" y="0"/>
                  </a:cubicBezTo>
                  <a:cubicBezTo>
                    <a:pt x="8397" y="0"/>
                    <a:pt x="0" y="8397"/>
                    <a:pt x="0" y="18793"/>
                  </a:cubicBezTo>
                  <a:cubicBezTo>
                    <a:pt x="0" y="29190"/>
                    <a:pt x="8397" y="37587"/>
                    <a:pt x="18794" y="37587"/>
                  </a:cubicBezTo>
                </a:path>
              </a:pathLst>
            </a:custGeom>
            <a:solidFill>
              <a:srgbClr val="00A0D3"/>
            </a:solidFill>
            <a:ln w="3996" cap="flat">
              <a:noFill/>
              <a:prstDash val="solid"/>
              <a:miter/>
            </a:ln>
          </p:spPr>
          <p:txBody>
            <a:bodyPr rtlCol="0" anchor="ctr"/>
            <a:lstStyle/>
            <a:p>
              <a:endParaRPr lang="fi-FI"/>
            </a:p>
          </p:txBody>
        </p:sp>
        <p:sp>
          <p:nvSpPr>
            <p:cNvPr id="317" name="Freeform: Shape 503">
              <a:extLst>
                <a:ext uri="{FF2B5EF4-FFF2-40B4-BE49-F238E27FC236}">
                  <a16:creationId xmlns:a16="http://schemas.microsoft.com/office/drawing/2014/main" id="{90EB3CB9-BB77-4413-B91B-14942DCED4E6}"/>
                </a:ext>
              </a:extLst>
            </p:cNvPr>
            <p:cNvSpPr/>
            <p:nvPr/>
          </p:nvSpPr>
          <p:spPr>
            <a:xfrm>
              <a:off x="5183971" y="8443610"/>
              <a:ext cx="46983" cy="46983"/>
            </a:xfrm>
            <a:custGeom>
              <a:avLst/>
              <a:gdLst>
                <a:gd name="connsiteX0" fmla="*/ 40086 w 46983"/>
                <a:gd name="connsiteY0" fmla="*/ 40086 h 46983"/>
                <a:gd name="connsiteX1" fmla="*/ 40086 w 46983"/>
                <a:gd name="connsiteY1" fmla="*/ 6898 h 46983"/>
                <a:gd name="connsiteX2" fmla="*/ 6898 w 46983"/>
                <a:gd name="connsiteY2" fmla="*/ 6898 h 46983"/>
                <a:gd name="connsiteX3" fmla="*/ 6898 w 46983"/>
                <a:gd name="connsiteY3" fmla="*/ 40086 h 46983"/>
                <a:gd name="connsiteX4" fmla="*/ 40086 w 46983"/>
                <a:gd name="connsiteY4" fmla="*/ 40086 h 469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983" h="46983">
                  <a:moveTo>
                    <a:pt x="40086" y="40086"/>
                  </a:moveTo>
                  <a:cubicBezTo>
                    <a:pt x="49283" y="30889"/>
                    <a:pt x="49283" y="16094"/>
                    <a:pt x="40086" y="6898"/>
                  </a:cubicBezTo>
                  <a:cubicBezTo>
                    <a:pt x="30889" y="-2299"/>
                    <a:pt x="16094" y="-2299"/>
                    <a:pt x="6898" y="6898"/>
                  </a:cubicBezTo>
                  <a:cubicBezTo>
                    <a:pt x="-2299" y="16094"/>
                    <a:pt x="-2299" y="30889"/>
                    <a:pt x="6898" y="40086"/>
                  </a:cubicBezTo>
                  <a:cubicBezTo>
                    <a:pt x="16094" y="49283"/>
                    <a:pt x="31289" y="49283"/>
                    <a:pt x="40086" y="40086"/>
                  </a:cubicBezTo>
                </a:path>
              </a:pathLst>
            </a:custGeom>
            <a:solidFill>
              <a:srgbClr val="00A0D3"/>
            </a:solidFill>
            <a:ln w="3996" cap="flat">
              <a:noFill/>
              <a:prstDash val="solid"/>
              <a:miter/>
            </a:ln>
          </p:spPr>
          <p:txBody>
            <a:bodyPr rtlCol="0" anchor="ctr"/>
            <a:lstStyle/>
            <a:p>
              <a:endParaRPr lang="fi-FI"/>
            </a:p>
          </p:txBody>
        </p:sp>
        <p:sp>
          <p:nvSpPr>
            <p:cNvPr id="318" name="Freeform: Shape 504">
              <a:extLst>
                <a:ext uri="{FF2B5EF4-FFF2-40B4-BE49-F238E27FC236}">
                  <a16:creationId xmlns:a16="http://schemas.microsoft.com/office/drawing/2014/main" id="{D8421F83-DBAD-44B6-A43D-6478DDEBD650}"/>
                </a:ext>
              </a:extLst>
            </p:cNvPr>
            <p:cNvSpPr/>
            <p:nvPr/>
          </p:nvSpPr>
          <p:spPr>
            <a:xfrm>
              <a:off x="5355012" y="8307157"/>
              <a:ext cx="12395" cy="12395"/>
            </a:xfrm>
            <a:custGeom>
              <a:avLst/>
              <a:gdLst>
                <a:gd name="connsiteX0" fmla="*/ 10596 w 12395"/>
                <a:gd name="connsiteY0" fmla="*/ 10596 h 12395"/>
                <a:gd name="connsiteX1" fmla="*/ 10596 w 12395"/>
                <a:gd name="connsiteY1" fmla="*/ 1799 h 12395"/>
                <a:gd name="connsiteX2" fmla="*/ 1799 w 12395"/>
                <a:gd name="connsiteY2" fmla="*/ 1799 h 12395"/>
                <a:gd name="connsiteX3" fmla="*/ 1799 w 12395"/>
                <a:gd name="connsiteY3" fmla="*/ 10596 h 12395"/>
                <a:gd name="connsiteX4" fmla="*/ 10596 w 12395"/>
                <a:gd name="connsiteY4" fmla="*/ 10596 h 123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395" h="12395">
                  <a:moveTo>
                    <a:pt x="10596" y="10596"/>
                  </a:moveTo>
                  <a:cubicBezTo>
                    <a:pt x="12995" y="8197"/>
                    <a:pt x="12995" y="4199"/>
                    <a:pt x="10596" y="1799"/>
                  </a:cubicBezTo>
                  <a:cubicBezTo>
                    <a:pt x="8197" y="-600"/>
                    <a:pt x="4199" y="-600"/>
                    <a:pt x="1799" y="1799"/>
                  </a:cubicBezTo>
                  <a:cubicBezTo>
                    <a:pt x="-600" y="4199"/>
                    <a:pt x="-600" y="8197"/>
                    <a:pt x="1799" y="10596"/>
                  </a:cubicBezTo>
                  <a:cubicBezTo>
                    <a:pt x="4598" y="12995"/>
                    <a:pt x="8197" y="12995"/>
                    <a:pt x="10596" y="10596"/>
                  </a:cubicBezTo>
                </a:path>
              </a:pathLst>
            </a:custGeom>
            <a:solidFill>
              <a:srgbClr val="00A0D3"/>
            </a:solidFill>
            <a:ln w="3996" cap="flat">
              <a:noFill/>
              <a:prstDash val="solid"/>
              <a:miter/>
            </a:ln>
          </p:spPr>
          <p:txBody>
            <a:bodyPr rtlCol="0" anchor="ctr"/>
            <a:lstStyle/>
            <a:p>
              <a:endParaRPr lang="fi-FI"/>
            </a:p>
          </p:txBody>
        </p:sp>
        <p:sp>
          <p:nvSpPr>
            <p:cNvPr id="319" name="Freeform: Shape 505">
              <a:extLst>
                <a:ext uri="{FF2B5EF4-FFF2-40B4-BE49-F238E27FC236}">
                  <a16:creationId xmlns:a16="http://schemas.microsoft.com/office/drawing/2014/main" id="{742B6EB2-6458-467B-8F08-91EC5BBC6C15}"/>
                </a:ext>
              </a:extLst>
            </p:cNvPr>
            <p:cNvSpPr/>
            <p:nvPr/>
          </p:nvSpPr>
          <p:spPr>
            <a:xfrm>
              <a:off x="5350014" y="8386530"/>
              <a:ext cx="15194" cy="15194"/>
            </a:xfrm>
            <a:custGeom>
              <a:avLst/>
              <a:gdLst>
                <a:gd name="connsiteX0" fmla="*/ 7597 w 15194"/>
                <a:gd name="connsiteY0" fmla="*/ 15195 h 15194"/>
                <a:gd name="connsiteX1" fmla="*/ 15195 w 15194"/>
                <a:gd name="connsiteY1" fmla="*/ 7597 h 15194"/>
                <a:gd name="connsiteX2" fmla="*/ 7597 w 15194"/>
                <a:gd name="connsiteY2" fmla="*/ 0 h 15194"/>
                <a:gd name="connsiteX3" fmla="*/ 0 w 15194"/>
                <a:gd name="connsiteY3" fmla="*/ 7597 h 15194"/>
                <a:gd name="connsiteX4" fmla="*/ 7597 w 15194"/>
                <a:gd name="connsiteY4" fmla="*/ 15195 h 151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94" h="15194">
                  <a:moveTo>
                    <a:pt x="7597" y="15195"/>
                  </a:moveTo>
                  <a:cubicBezTo>
                    <a:pt x="11996" y="15195"/>
                    <a:pt x="15195" y="11596"/>
                    <a:pt x="15195" y="7597"/>
                  </a:cubicBezTo>
                  <a:cubicBezTo>
                    <a:pt x="15195" y="3199"/>
                    <a:pt x="11596" y="0"/>
                    <a:pt x="7597" y="0"/>
                  </a:cubicBezTo>
                  <a:cubicBezTo>
                    <a:pt x="3199" y="0"/>
                    <a:pt x="0" y="3599"/>
                    <a:pt x="0" y="7597"/>
                  </a:cubicBezTo>
                  <a:cubicBezTo>
                    <a:pt x="0" y="11996"/>
                    <a:pt x="3599" y="15195"/>
                    <a:pt x="7597" y="15195"/>
                  </a:cubicBezTo>
                </a:path>
              </a:pathLst>
            </a:custGeom>
            <a:solidFill>
              <a:srgbClr val="00A0D3"/>
            </a:solidFill>
            <a:ln w="3996" cap="flat">
              <a:noFill/>
              <a:prstDash val="solid"/>
              <a:miter/>
            </a:ln>
          </p:spPr>
          <p:txBody>
            <a:bodyPr rtlCol="0" anchor="ctr"/>
            <a:lstStyle/>
            <a:p>
              <a:endParaRPr lang="fi-FI"/>
            </a:p>
          </p:txBody>
        </p:sp>
        <p:sp>
          <p:nvSpPr>
            <p:cNvPr id="320" name="Freeform: Shape 506">
              <a:extLst>
                <a:ext uri="{FF2B5EF4-FFF2-40B4-BE49-F238E27FC236}">
                  <a16:creationId xmlns:a16="http://schemas.microsoft.com/office/drawing/2014/main" id="{B2886AFC-6F88-484B-A887-91E6A62B63E9}"/>
                </a:ext>
              </a:extLst>
            </p:cNvPr>
            <p:cNvSpPr/>
            <p:nvPr/>
          </p:nvSpPr>
          <p:spPr>
            <a:xfrm>
              <a:off x="5369707" y="8385830"/>
              <a:ext cx="18993" cy="18993"/>
            </a:xfrm>
            <a:custGeom>
              <a:avLst/>
              <a:gdLst>
                <a:gd name="connsiteX0" fmla="*/ 16294 w 18993"/>
                <a:gd name="connsiteY0" fmla="*/ 16294 h 18993"/>
                <a:gd name="connsiteX1" fmla="*/ 16294 w 18993"/>
                <a:gd name="connsiteY1" fmla="*/ 2699 h 18993"/>
                <a:gd name="connsiteX2" fmla="*/ 2699 w 18993"/>
                <a:gd name="connsiteY2" fmla="*/ 2699 h 18993"/>
                <a:gd name="connsiteX3" fmla="*/ 2699 w 18993"/>
                <a:gd name="connsiteY3" fmla="*/ 16294 h 18993"/>
                <a:gd name="connsiteX4" fmla="*/ 16294 w 18993"/>
                <a:gd name="connsiteY4" fmla="*/ 16294 h 189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993" h="18993">
                  <a:moveTo>
                    <a:pt x="16294" y="16294"/>
                  </a:moveTo>
                  <a:cubicBezTo>
                    <a:pt x="19893" y="12696"/>
                    <a:pt x="19893" y="6298"/>
                    <a:pt x="16294" y="2699"/>
                  </a:cubicBezTo>
                  <a:cubicBezTo>
                    <a:pt x="12696" y="-900"/>
                    <a:pt x="6298" y="-900"/>
                    <a:pt x="2699" y="2699"/>
                  </a:cubicBezTo>
                  <a:cubicBezTo>
                    <a:pt x="-900" y="6298"/>
                    <a:pt x="-900" y="12696"/>
                    <a:pt x="2699" y="16294"/>
                  </a:cubicBezTo>
                  <a:cubicBezTo>
                    <a:pt x="6698" y="19893"/>
                    <a:pt x="12696" y="19893"/>
                    <a:pt x="16294" y="16294"/>
                  </a:cubicBezTo>
                </a:path>
              </a:pathLst>
            </a:custGeom>
            <a:solidFill>
              <a:srgbClr val="00A0D3"/>
            </a:solidFill>
            <a:ln w="3996" cap="flat">
              <a:noFill/>
              <a:prstDash val="solid"/>
              <a:miter/>
            </a:ln>
          </p:spPr>
          <p:txBody>
            <a:bodyPr rtlCol="0" anchor="ctr"/>
            <a:lstStyle/>
            <a:p>
              <a:endParaRPr lang="fi-FI"/>
            </a:p>
          </p:txBody>
        </p:sp>
        <p:sp>
          <p:nvSpPr>
            <p:cNvPr id="321" name="Freeform: Shape 507">
              <a:extLst>
                <a:ext uri="{FF2B5EF4-FFF2-40B4-BE49-F238E27FC236}">
                  <a16:creationId xmlns:a16="http://schemas.microsoft.com/office/drawing/2014/main" id="{959FB7D8-B646-44D7-938F-D5EC724CA552}"/>
                </a:ext>
              </a:extLst>
            </p:cNvPr>
            <p:cNvSpPr/>
            <p:nvPr/>
          </p:nvSpPr>
          <p:spPr>
            <a:xfrm>
              <a:off x="5393999" y="8377333"/>
              <a:ext cx="23991" cy="23991"/>
            </a:xfrm>
            <a:custGeom>
              <a:avLst/>
              <a:gdLst>
                <a:gd name="connsiteX0" fmla="*/ 11996 w 23991"/>
                <a:gd name="connsiteY0" fmla="*/ 23992 h 23991"/>
                <a:gd name="connsiteX1" fmla="*/ 23992 w 23991"/>
                <a:gd name="connsiteY1" fmla="*/ 11996 h 23991"/>
                <a:gd name="connsiteX2" fmla="*/ 11996 w 23991"/>
                <a:gd name="connsiteY2" fmla="*/ 0 h 23991"/>
                <a:gd name="connsiteX3" fmla="*/ 0 w 23991"/>
                <a:gd name="connsiteY3" fmla="*/ 11996 h 23991"/>
                <a:gd name="connsiteX4" fmla="*/ 11996 w 23991"/>
                <a:gd name="connsiteY4" fmla="*/ 23992 h 239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991" h="23991">
                  <a:moveTo>
                    <a:pt x="11996" y="23992"/>
                  </a:moveTo>
                  <a:cubicBezTo>
                    <a:pt x="18794" y="23992"/>
                    <a:pt x="23992" y="18793"/>
                    <a:pt x="23992" y="11996"/>
                  </a:cubicBezTo>
                  <a:cubicBezTo>
                    <a:pt x="23992" y="5198"/>
                    <a:pt x="18794" y="0"/>
                    <a:pt x="11996" y="0"/>
                  </a:cubicBezTo>
                  <a:cubicBezTo>
                    <a:pt x="5198" y="0"/>
                    <a:pt x="0" y="5198"/>
                    <a:pt x="0" y="11996"/>
                  </a:cubicBezTo>
                  <a:cubicBezTo>
                    <a:pt x="0" y="18793"/>
                    <a:pt x="5198" y="23992"/>
                    <a:pt x="11996" y="23992"/>
                  </a:cubicBezTo>
                </a:path>
              </a:pathLst>
            </a:custGeom>
            <a:solidFill>
              <a:srgbClr val="00A0D3"/>
            </a:solidFill>
            <a:ln w="3996" cap="flat">
              <a:noFill/>
              <a:prstDash val="solid"/>
              <a:miter/>
            </a:ln>
          </p:spPr>
          <p:txBody>
            <a:bodyPr rtlCol="0" anchor="ctr"/>
            <a:lstStyle/>
            <a:p>
              <a:endParaRPr lang="fi-FI"/>
            </a:p>
          </p:txBody>
        </p:sp>
        <p:sp>
          <p:nvSpPr>
            <p:cNvPr id="322" name="Freeform: Shape 508">
              <a:extLst>
                <a:ext uri="{FF2B5EF4-FFF2-40B4-BE49-F238E27FC236}">
                  <a16:creationId xmlns:a16="http://schemas.microsoft.com/office/drawing/2014/main" id="{464014A7-E639-44F7-A65F-D1A6CF6111E8}"/>
                </a:ext>
              </a:extLst>
            </p:cNvPr>
            <p:cNvSpPr/>
            <p:nvPr/>
          </p:nvSpPr>
          <p:spPr>
            <a:xfrm>
              <a:off x="5420689" y="8358839"/>
              <a:ext cx="30189" cy="29889"/>
            </a:xfrm>
            <a:custGeom>
              <a:avLst/>
              <a:gdLst>
                <a:gd name="connsiteX0" fmla="*/ 25691 w 30189"/>
                <a:gd name="connsiteY0" fmla="*/ 25691 h 29889"/>
                <a:gd name="connsiteX1" fmla="*/ 25691 w 30189"/>
                <a:gd name="connsiteY1" fmla="*/ 4498 h 29889"/>
                <a:gd name="connsiteX2" fmla="*/ 4498 w 30189"/>
                <a:gd name="connsiteY2" fmla="*/ 4498 h 29889"/>
                <a:gd name="connsiteX3" fmla="*/ 4498 w 30189"/>
                <a:gd name="connsiteY3" fmla="*/ 25691 h 29889"/>
                <a:gd name="connsiteX4" fmla="*/ 25691 w 30189"/>
                <a:gd name="connsiteY4" fmla="*/ 25691 h 298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189" h="29889">
                  <a:moveTo>
                    <a:pt x="25691" y="25691"/>
                  </a:moveTo>
                  <a:cubicBezTo>
                    <a:pt x="31689" y="19693"/>
                    <a:pt x="31689" y="10496"/>
                    <a:pt x="25691" y="4498"/>
                  </a:cubicBezTo>
                  <a:cubicBezTo>
                    <a:pt x="19693" y="-1499"/>
                    <a:pt x="10496" y="-1499"/>
                    <a:pt x="4498" y="4498"/>
                  </a:cubicBezTo>
                  <a:cubicBezTo>
                    <a:pt x="-1499" y="10496"/>
                    <a:pt x="-1499" y="19693"/>
                    <a:pt x="4498" y="25691"/>
                  </a:cubicBezTo>
                  <a:cubicBezTo>
                    <a:pt x="10496" y="31289"/>
                    <a:pt x="20093" y="31289"/>
                    <a:pt x="25691" y="25691"/>
                  </a:cubicBezTo>
                </a:path>
              </a:pathLst>
            </a:custGeom>
            <a:solidFill>
              <a:srgbClr val="00A0D3"/>
            </a:solidFill>
            <a:ln w="3996" cap="flat">
              <a:noFill/>
              <a:prstDash val="solid"/>
              <a:miter/>
            </a:ln>
          </p:spPr>
          <p:txBody>
            <a:bodyPr rtlCol="0" anchor="ctr"/>
            <a:lstStyle/>
            <a:p>
              <a:endParaRPr lang="fi-FI"/>
            </a:p>
          </p:txBody>
        </p:sp>
        <p:sp>
          <p:nvSpPr>
            <p:cNvPr id="323" name="Freeform: Shape 509">
              <a:extLst>
                <a:ext uri="{FF2B5EF4-FFF2-40B4-BE49-F238E27FC236}">
                  <a16:creationId xmlns:a16="http://schemas.microsoft.com/office/drawing/2014/main" id="{335D8CEC-02FB-4309-9067-A6D1EB245D9D}"/>
                </a:ext>
              </a:extLst>
            </p:cNvPr>
            <p:cNvSpPr/>
            <p:nvPr/>
          </p:nvSpPr>
          <p:spPr>
            <a:xfrm>
              <a:off x="5241651" y="8445709"/>
              <a:ext cx="37586" cy="37586"/>
            </a:xfrm>
            <a:custGeom>
              <a:avLst/>
              <a:gdLst>
                <a:gd name="connsiteX0" fmla="*/ 18793 w 37586"/>
                <a:gd name="connsiteY0" fmla="*/ 37587 h 37586"/>
                <a:gd name="connsiteX1" fmla="*/ 37587 w 37586"/>
                <a:gd name="connsiteY1" fmla="*/ 18793 h 37586"/>
                <a:gd name="connsiteX2" fmla="*/ 18793 w 37586"/>
                <a:gd name="connsiteY2" fmla="*/ 0 h 37586"/>
                <a:gd name="connsiteX3" fmla="*/ 0 w 37586"/>
                <a:gd name="connsiteY3" fmla="*/ 18793 h 37586"/>
                <a:gd name="connsiteX4" fmla="*/ 18793 w 37586"/>
                <a:gd name="connsiteY4" fmla="*/ 37587 h 375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586" h="37586">
                  <a:moveTo>
                    <a:pt x="18793" y="37587"/>
                  </a:moveTo>
                  <a:cubicBezTo>
                    <a:pt x="29190" y="37587"/>
                    <a:pt x="37587" y="29190"/>
                    <a:pt x="37587" y="18793"/>
                  </a:cubicBezTo>
                  <a:cubicBezTo>
                    <a:pt x="37587" y="8397"/>
                    <a:pt x="29190" y="0"/>
                    <a:pt x="18793" y="0"/>
                  </a:cubicBezTo>
                  <a:cubicBezTo>
                    <a:pt x="8397" y="0"/>
                    <a:pt x="0" y="8397"/>
                    <a:pt x="0" y="18793"/>
                  </a:cubicBezTo>
                  <a:cubicBezTo>
                    <a:pt x="0" y="29190"/>
                    <a:pt x="8397" y="37587"/>
                    <a:pt x="18793" y="37587"/>
                  </a:cubicBezTo>
                </a:path>
              </a:pathLst>
            </a:custGeom>
            <a:solidFill>
              <a:srgbClr val="00A0D3"/>
            </a:solidFill>
            <a:ln w="3996" cap="flat">
              <a:noFill/>
              <a:prstDash val="solid"/>
              <a:miter/>
            </a:ln>
          </p:spPr>
          <p:txBody>
            <a:bodyPr rtlCol="0" anchor="ctr"/>
            <a:lstStyle/>
            <a:p>
              <a:endParaRPr lang="fi-FI"/>
            </a:p>
          </p:txBody>
        </p:sp>
        <p:sp>
          <p:nvSpPr>
            <p:cNvPr id="324" name="Freeform: Shape 510">
              <a:extLst>
                <a:ext uri="{FF2B5EF4-FFF2-40B4-BE49-F238E27FC236}">
                  <a16:creationId xmlns:a16="http://schemas.microsoft.com/office/drawing/2014/main" id="{1E6E776C-5033-45E2-B15D-8976BA33FCC3}"/>
                </a:ext>
              </a:extLst>
            </p:cNvPr>
            <p:cNvSpPr/>
            <p:nvPr/>
          </p:nvSpPr>
          <p:spPr>
            <a:xfrm>
              <a:off x="5261545" y="8488394"/>
              <a:ext cx="46983" cy="46983"/>
            </a:xfrm>
            <a:custGeom>
              <a:avLst/>
              <a:gdLst>
                <a:gd name="connsiteX0" fmla="*/ 40086 w 46983"/>
                <a:gd name="connsiteY0" fmla="*/ 40086 h 46983"/>
                <a:gd name="connsiteX1" fmla="*/ 40086 w 46983"/>
                <a:gd name="connsiteY1" fmla="*/ 6898 h 46983"/>
                <a:gd name="connsiteX2" fmla="*/ 6898 w 46983"/>
                <a:gd name="connsiteY2" fmla="*/ 6898 h 46983"/>
                <a:gd name="connsiteX3" fmla="*/ 6898 w 46983"/>
                <a:gd name="connsiteY3" fmla="*/ 40086 h 46983"/>
                <a:gd name="connsiteX4" fmla="*/ 40086 w 46983"/>
                <a:gd name="connsiteY4" fmla="*/ 40086 h 469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983" h="46983">
                  <a:moveTo>
                    <a:pt x="40086" y="40086"/>
                  </a:moveTo>
                  <a:cubicBezTo>
                    <a:pt x="49283" y="30889"/>
                    <a:pt x="49283" y="16094"/>
                    <a:pt x="40086" y="6898"/>
                  </a:cubicBezTo>
                  <a:cubicBezTo>
                    <a:pt x="30889" y="-2299"/>
                    <a:pt x="16094" y="-2299"/>
                    <a:pt x="6898" y="6898"/>
                  </a:cubicBezTo>
                  <a:cubicBezTo>
                    <a:pt x="-2299" y="16094"/>
                    <a:pt x="-2299" y="30889"/>
                    <a:pt x="6898" y="40086"/>
                  </a:cubicBezTo>
                  <a:cubicBezTo>
                    <a:pt x="15695" y="49283"/>
                    <a:pt x="30889" y="49283"/>
                    <a:pt x="40086" y="40086"/>
                  </a:cubicBezTo>
                </a:path>
              </a:pathLst>
            </a:custGeom>
            <a:solidFill>
              <a:srgbClr val="00A0D3"/>
            </a:solidFill>
            <a:ln w="3996" cap="flat">
              <a:noFill/>
              <a:prstDash val="solid"/>
              <a:miter/>
            </a:ln>
          </p:spPr>
          <p:txBody>
            <a:bodyPr rtlCol="0" anchor="ctr"/>
            <a:lstStyle/>
            <a:p>
              <a:endParaRPr lang="fi-FI"/>
            </a:p>
          </p:txBody>
        </p:sp>
        <p:sp>
          <p:nvSpPr>
            <p:cNvPr id="325" name="Freeform: Shape 511">
              <a:extLst>
                <a:ext uri="{FF2B5EF4-FFF2-40B4-BE49-F238E27FC236}">
                  <a16:creationId xmlns:a16="http://schemas.microsoft.com/office/drawing/2014/main" id="{F9121FE0-945C-49E4-9625-6CC79FAA9549}"/>
                </a:ext>
              </a:extLst>
            </p:cNvPr>
            <p:cNvSpPr/>
            <p:nvPr/>
          </p:nvSpPr>
          <p:spPr>
            <a:xfrm>
              <a:off x="5311427" y="8295561"/>
              <a:ext cx="12395" cy="12395"/>
            </a:xfrm>
            <a:custGeom>
              <a:avLst/>
              <a:gdLst>
                <a:gd name="connsiteX0" fmla="*/ 10596 w 12395"/>
                <a:gd name="connsiteY0" fmla="*/ 10596 h 12395"/>
                <a:gd name="connsiteX1" fmla="*/ 10596 w 12395"/>
                <a:gd name="connsiteY1" fmla="*/ 1799 h 12395"/>
                <a:gd name="connsiteX2" fmla="*/ 1799 w 12395"/>
                <a:gd name="connsiteY2" fmla="*/ 1799 h 12395"/>
                <a:gd name="connsiteX3" fmla="*/ 1799 w 12395"/>
                <a:gd name="connsiteY3" fmla="*/ 10596 h 12395"/>
                <a:gd name="connsiteX4" fmla="*/ 10596 w 12395"/>
                <a:gd name="connsiteY4" fmla="*/ 10596 h 123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395" h="12395">
                  <a:moveTo>
                    <a:pt x="10596" y="10596"/>
                  </a:moveTo>
                  <a:cubicBezTo>
                    <a:pt x="12995" y="8197"/>
                    <a:pt x="12995" y="4199"/>
                    <a:pt x="10596" y="1799"/>
                  </a:cubicBezTo>
                  <a:cubicBezTo>
                    <a:pt x="8197" y="-600"/>
                    <a:pt x="4199" y="-600"/>
                    <a:pt x="1799" y="1799"/>
                  </a:cubicBezTo>
                  <a:cubicBezTo>
                    <a:pt x="-600" y="4199"/>
                    <a:pt x="-600" y="8197"/>
                    <a:pt x="1799" y="10596"/>
                  </a:cubicBezTo>
                  <a:cubicBezTo>
                    <a:pt x="4598" y="12995"/>
                    <a:pt x="8197" y="12995"/>
                    <a:pt x="10596" y="10596"/>
                  </a:cubicBezTo>
                </a:path>
              </a:pathLst>
            </a:custGeom>
            <a:solidFill>
              <a:srgbClr val="80BA27"/>
            </a:solidFill>
            <a:ln w="3996" cap="flat">
              <a:noFill/>
              <a:prstDash val="solid"/>
              <a:miter/>
            </a:ln>
          </p:spPr>
          <p:txBody>
            <a:bodyPr rtlCol="0" anchor="ctr"/>
            <a:lstStyle/>
            <a:p>
              <a:endParaRPr lang="fi-FI"/>
            </a:p>
          </p:txBody>
        </p:sp>
        <p:sp>
          <p:nvSpPr>
            <p:cNvPr id="326" name="Freeform: Shape 512">
              <a:extLst>
                <a:ext uri="{FF2B5EF4-FFF2-40B4-BE49-F238E27FC236}">
                  <a16:creationId xmlns:a16="http://schemas.microsoft.com/office/drawing/2014/main" id="{1C36701B-83EA-44F2-ACE0-107C5CD6BA9A}"/>
                </a:ext>
              </a:extLst>
            </p:cNvPr>
            <p:cNvSpPr/>
            <p:nvPr/>
          </p:nvSpPr>
          <p:spPr>
            <a:xfrm>
              <a:off x="5293633" y="8288964"/>
              <a:ext cx="15194" cy="15194"/>
            </a:xfrm>
            <a:custGeom>
              <a:avLst/>
              <a:gdLst>
                <a:gd name="connsiteX0" fmla="*/ 7597 w 15194"/>
                <a:gd name="connsiteY0" fmla="*/ 15195 h 15194"/>
                <a:gd name="connsiteX1" fmla="*/ 15195 w 15194"/>
                <a:gd name="connsiteY1" fmla="*/ 7597 h 15194"/>
                <a:gd name="connsiteX2" fmla="*/ 7597 w 15194"/>
                <a:gd name="connsiteY2" fmla="*/ 0 h 15194"/>
                <a:gd name="connsiteX3" fmla="*/ 0 w 15194"/>
                <a:gd name="connsiteY3" fmla="*/ 7597 h 15194"/>
                <a:gd name="connsiteX4" fmla="*/ 7597 w 15194"/>
                <a:gd name="connsiteY4" fmla="*/ 15195 h 151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94" h="15194">
                  <a:moveTo>
                    <a:pt x="7597" y="15195"/>
                  </a:moveTo>
                  <a:cubicBezTo>
                    <a:pt x="11996" y="15195"/>
                    <a:pt x="15195" y="11596"/>
                    <a:pt x="15195" y="7597"/>
                  </a:cubicBezTo>
                  <a:cubicBezTo>
                    <a:pt x="15195" y="3199"/>
                    <a:pt x="11596" y="0"/>
                    <a:pt x="7597" y="0"/>
                  </a:cubicBezTo>
                  <a:cubicBezTo>
                    <a:pt x="3199" y="0"/>
                    <a:pt x="0" y="3599"/>
                    <a:pt x="0" y="7597"/>
                  </a:cubicBezTo>
                  <a:cubicBezTo>
                    <a:pt x="0" y="11596"/>
                    <a:pt x="3199" y="15195"/>
                    <a:pt x="7597" y="15195"/>
                  </a:cubicBezTo>
                </a:path>
              </a:pathLst>
            </a:custGeom>
            <a:solidFill>
              <a:srgbClr val="80BA27"/>
            </a:solidFill>
            <a:ln w="3996" cap="flat">
              <a:noFill/>
              <a:prstDash val="solid"/>
              <a:miter/>
            </a:ln>
          </p:spPr>
          <p:txBody>
            <a:bodyPr rtlCol="0" anchor="ctr"/>
            <a:lstStyle/>
            <a:p>
              <a:endParaRPr lang="fi-FI"/>
            </a:p>
          </p:txBody>
        </p:sp>
        <p:sp>
          <p:nvSpPr>
            <p:cNvPr id="327" name="Freeform: Shape 513">
              <a:extLst>
                <a:ext uri="{FF2B5EF4-FFF2-40B4-BE49-F238E27FC236}">
                  <a16:creationId xmlns:a16="http://schemas.microsoft.com/office/drawing/2014/main" id="{D326BBAF-99E0-4B84-8561-93126BE96956}"/>
                </a:ext>
              </a:extLst>
            </p:cNvPr>
            <p:cNvSpPr/>
            <p:nvPr/>
          </p:nvSpPr>
          <p:spPr>
            <a:xfrm>
              <a:off x="5270142" y="8285865"/>
              <a:ext cx="18993" cy="19293"/>
            </a:xfrm>
            <a:custGeom>
              <a:avLst/>
              <a:gdLst>
                <a:gd name="connsiteX0" fmla="*/ 16294 w 18993"/>
                <a:gd name="connsiteY0" fmla="*/ 16294 h 19293"/>
                <a:gd name="connsiteX1" fmla="*/ 16294 w 18993"/>
                <a:gd name="connsiteY1" fmla="*/ 2699 h 19293"/>
                <a:gd name="connsiteX2" fmla="*/ 2699 w 18993"/>
                <a:gd name="connsiteY2" fmla="*/ 2699 h 19293"/>
                <a:gd name="connsiteX3" fmla="*/ 2699 w 18993"/>
                <a:gd name="connsiteY3" fmla="*/ 16294 h 19293"/>
                <a:gd name="connsiteX4" fmla="*/ 16294 w 18993"/>
                <a:gd name="connsiteY4" fmla="*/ 16294 h 192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993" h="19293">
                  <a:moveTo>
                    <a:pt x="16294" y="16294"/>
                  </a:moveTo>
                  <a:cubicBezTo>
                    <a:pt x="19893" y="12696"/>
                    <a:pt x="19893" y="6298"/>
                    <a:pt x="16294" y="2699"/>
                  </a:cubicBezTo>
                  <a:cubicBezTo>
                    <a:pt x="12696" y="-900"/>
                    <a:pt x="6298" y="-900"/>
                    <a:pt x="2699" y="2699"/>
                  </a:cubicBezTo>
                  <a:cubicBezTo>
                    <a:pt x="-900" y="6298"/>
                    <a:pt x="-900" y="12696"/>
                    <a:pt x="2699" y="16294"/>
                  </a:cubicBezTo>
                  <a:cubicBezTo>
                    <a:pt x="6298" y="20293"/>
                    <a:pt x="12296" y="20293"/>
                    <a:pt x="16294" y="16294"/>
                  </a:cubicBezTo>
                </a:path>
              </a:pathLst>
            </a:custGeom>
            <a:solidFill>
              <a:srgbClr val="80BA27"/>
            </a:solidFill>
            <a:ln w="3996" cap="flat">
              <a:noFill/>
              <a:prstDash val="solid"/>
              <a:miter/>
            </a:ln>
          </p:spPr>
          <p:txBody>
            <a:bodyPr rtlCol="0" anchor="ctr"/>
            <a:lstStyle/>
            <a:p>
              <a:endParaRPr lang="fi-FI"/>
            </a:p>
          </p:txBody>
        </p:sp>
        <p:sp>
          <p:nvSpPr>
            <p:cNvPr id="328" name="Freeform: Shape 514">
              <a:extLst>
                <a:ext uri="{FF2B5EF4-FFF2-40B4-BE49-F238E27FC236}">
                  <a16:creationId xmlns:a16="http://schemas.microsoft.com/office/drawing/2014/main" id="{DEF005E2-A36A-42B6-A34E-1661C9C466E2}"/>
                </a:ext>
              </a:extLst>
            </p:cNvPr>
            <p:cNvSpPr/>
            <p:nvPr/>
          </p:nvSpPr>
          <p:spPr>
            <a:xfrm>
              <a:off x="5393999" y="8289363"/>
              <a:ext cx="23991" cy="23991"/>
            </a:xfrm>
            <a:custGeom>
              <a:avLst/>
              <a:gdLst>
                <a:gd name="connsiteX0" fmla="*/ 11996 w 23991"/>
                <a:gd name="connsiteY0" fmla="*/ 23992 h 23991"/>
                <a:gd name="connsiteX1" fmla="*/ 23992 w 23991"/>
                <a:gd name="connsiteY1" fmla="*/ 11996 h 23991"/>
                <a:gd name="connsiteX2" fmla="*/ 11996 w 23991"/>
                <a:gd name="connsiteY2" fmla="*/ 0 h 23991"/>
                <a:gd name="connsiteX3" fmla="*/ 0 w 23991"/>
                <a:gd name="connsiteY3" fmla="*/ 11996 h 23991"/>
                <a:gd name="connsiteX4" fmla="*/ 11996 w 23991"/>
                <a:gd name="connsiteY4" fmla="*/ 23992 h 239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991" h="23991">
                  <a:moveTo>
                    <a:pt x="11996" y="23992"/>
                  </a:moveTo>
                  <a:cubicBezTo>
                    <a:pt x="18794" y="23992"/>
                    <a:pt x="23992" y="18793"/>
                    <a:pt x="23992" y="11996"/>
                  </a:cubicBezTo>
                  <a:cubicBezTo>
                    <a:pt x="23992" y="5198"/>
                    <a:pt x="18794" y="0"/>
                    <a:pt x="11996" y="0"/>
                  </a:cubicBezTo>
                  <a:cubicBezTo>
                    <a:pt x="5198" y="0"/>
                    <a:pt x="0" y="5198"/>
                    <a:pt x="0" y="11996"/>
                  </a:cubicBezTo>
                  <a:cubicBezTo>
                    <a:pt x="0" y="18394"/>
                    <a:pt x="5198" y="23992"/>
                    <a:pt x="11996" y="23992"/>
                  </a:cubicBezTo>
                </a:path>
              </a:pathLst>
            </a:custGeom>
            <a:solidFill>
              <a:srgbClr val="80BA27"/>
            </a:solidFill>
            <a:ln w="3996" cap="flat">
              <a:noFill/>
              <a:prstDash val="solid"/>
              <a:miter/>
            </a:ln>
          </p:spPr>
          <p:txBody>
            <a:bodyPr rtlCol="0" anchor="ctr"/>
            <a:lstStyle/>
            <a:p>
              <a:endParaRPr lang="fi-FI"/>
            </a:p>
          </p:txBody>
        </p:sp>
        <p:sp>
          <p:nvSpPr>
            <p:cNvPr id="329" name="Freeform: Shape 515">
              <a:extLst>
                <a:ext uri="{FF2B5EF4-FFF2-40B4-BE49-F238E27FC236}">
                  <a16:creationId xmlns:a16="http://schemas.microsoft.com/office/drawing/2014/main" id="{D6F076F7-1853-48BF-B8F7-6F638150E8F2}"/>
                </a:ext>
              </a:extLst>
            </p:cNvPr>
            <p:cNvSpPr/>
            <p:nvPr/>
          </p:nvSpPr>
          <p:spPr>
            <a:xfrm>
              <a:off x="5392299" y="8252476"/>
              <a:ext cx="30189" cy="29889"/>
            </a:xfrm>
            <a:custGeom>
              <a:avLst/>
              <a:gdLst>
                <a:gd name="connsiteX0" fmla="*/ 25691 w 30189"/>
                <a:gd name="connsiteY0" fmla="*/ 25691 h 29889"/>
                <a:gd name="connsiteX1" fmla="*/ 25691 w 30189"/>
                <a:gd name="connsiteY1" fmla="*/ 4498 h 29889"/>
                <a:gd name="connsiteX2" fmla="*/ 4498 w 30189"/>
                <a:gd name="connsiteY2" fmla="*/ 4498 h 29889"/>
                <a:gd name="connsiteX3" fmla="*/ 4498 w 30189"/>
                <a:gd name="connsiteY3" fmla="*/ 25691 h 29889"/>
                <a:gd name="connsiteX4" fmla="*/ 25691 w 30189"/>
                <a:gd name="connsiteY4" fmla="*/ 25691 h 298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189" h="29889">
                  <a:moveTo>
                    <a:pt x="25691" y="25691"/>
                  </a:moveTo>
                  <a:cubicBezTo>
                    <a:pt x="31689" y="19693"/>
                    <a:pt x="31689" y="10496"/>
                    <a:pt x="25691" y="4498"/>
                  </a:cubicBezTo>
                  <a:cubicBezTo>
                    <a:pt x="19693" y="-1499"/>
                    <a:pt x="10496" y="-1499"/>
                    <a:pt x="4498" y="4498"/>
                  </a:cubicBezTo>
                  <a:cubicBezTo>
                    <a:pt x="-1499" y="10496"/>
                    <a:pt x="-1499" y="19693"/>
                    <a:pt x="4498" y="25691"/>
                  </a:cubicBezTo>
                  <a:cubicBezTo>
                    <a:pt x="10496" y="31289"/>
                    <a:pt x="19693" y="31289"/>
                    <a:pt x="25691" y="25691"/>
                  </a:cubicBezTo>
                </a:path>
              </a:pathLst>
            </a:custGeom>
            <a:solidFill>
              <a:srgbClr val="80BA27"/>
            </a:solidFill>
            <a:ln w="3996" cap="flat">
              <a:noFill/>
              <a:prstDash val="solid"/>
              <a:miter/>
            </a:ln>
          </p:spPr>
          <p:txBody>
            <a:bodyPr rtlCol="0" anchor="ctr"/>
            <a:lstStyle/>
            <a:p>
              <a:endParaRPr lang="fi-FI"/>
            </a:p>
          </p:txBody>
        </p:sp>
        <p:sp>
          <p:nvSpPr>
            <p:cNvPr id="330" name="Freeform: Shape 516">
              <a:extLst>
                <a:ext uri="{FF2B5EF4-FFF2-40B4-BE49-F238E27FC236}">
                  <a16:creationId xmlns:a16="http://schemas.microsoft.com/office/drawing/2014/main" id="{38CFFE98-DA97-47AA-807B-95191A9D4F4E}"/>
                </a:ext>
              </a:extLst>
            </p:cNvPr>
            <p:cNvSpPr/>
            <p:nvPr/>
          </p:nvSpPr>
          <p:spPr>
            <a:xfrm>
              <a:off x="5379604" y="8207392"/>
              <a:ext cx="37586" cy="37586"/>
            </a:xfrm>
            <a:custGeom>
              <a:avLst/>
              <a:gdLst>
                <a:gd name="connsiteX0" fmla="*/ 18793 w 37586"/>
                <a:gd name="connsiteY0" fmla="*/ 37587 h 37586"/>
                <a:gd name="connsiteX1" fmla="*/ 37587 w 37586"/>
                <a:gd name="connsiteY1" fmla="*/ 18793 h 37586"/>
                <a:gd name="connsiteX2" fmla="*/ 18793 w 37586"/>
                <a:gd name="connsiteY2" fmla="*/ 0 h 37586"/>
                <a:gd name="connsiteX3" fmla="*/ 0 w 37586"/>
                <a:gd name="connsiteY3" fmla="*/ 18793 h 37586"/>
                <a:gd name="connsiteX4" fmla="*/ 18793 w 37586"/>
                <a:gd name="connsiteY4" fmla="*/ 37587 h 375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586" h="37586">
                  <a:moveTo>
                    <a:pt x="18793" y="37587"/>
                  </a:moveTo>
                  <a:cubicBezTo>
                    <a:pt x="29190" y="37587"/>
                    <a:pt x="37587" y="29190"/>
                    <a:pt x="37587" y="18793"/>
                  </a:cubicBezTo>
                  <a:cubicBezTo>
                    <a:pt x="37587" y="8397"/>
                    <a:pt x="29190" y="0"/>
                    <a:pt x="18793" y="0"/>
                  </a:cubicBezTo>
                  <a:cubicBezTo>
                    <a:pt x="8397" y="0"/>
                    <a:pt x="0" y="8397"/>
                    <a:pt x="0" y="18793"/>
                  </a:cubicBezTo>
                  <a:cubicBezTo>
                    <a:pt x="0" y="29190"/>
                    <a:pt x="8397" y="37587"/>
                    <a:pt x="18793" y="37587"/>
                  </a:cubicBezTo>
                </a:path>
              </a:pathLst>
            </a:custGeom>
            <a:solidFill>
              <a:srgbClr val="80BA27"/>
            </a:solidFill>
            <a:ln w="3996" cap="flat">
              <a:noFill/>
              <a:prstDash val="solid"/>
              <a:miter/>
            </a:ln>
          </p:spPr>
          <p:txBody>
            <a:bodyPr rtlCol="0" anchor="ctr"/>
            <a:lstStyle/>
            <a:p>
              <a:endParaRPr lang="fi-FI"/>
            </a:p>
          </p:txBody>
        </p:sp>
        <p:sp>
          <p:nvSpPr>
            <p:cNvPr id="331" name="Freeform: Shape 517">
              <a:extLst>
                <a:ext uri="{FF2B5EF4-FFF2-40B4-BE49-F238E27FC236}">
                  <a16:creationId xmlns:a16="http://schemas.microsoft.com/office/drawing/2014/main" id="{093F8CDA-C26E-4EDE-8BE8-6EA0F7705EA9}"/>
                </a:ext>
              </a:extLst>
            </p:cNvPr>
            <p:cNvSpPr/>
            <p:nvPr/>
          </p:nvSpPr>
          <p:spPr>
            <a:xfrm>
              <a:off x="5350714" y="8155310"/>
              <a:ext cx="46983" cy="46983"/>
            </a:xfrm>
            <a:custGeom>
              <a:avLst/>
              <a:gdLst>
                <a:gd name="connsiteX0" fmla="*/ 40086 w 46983"/>
                <a:gd name="connsiteY0" fmla="*/ 40086 h 46983"/>
                <a:gd name="connsiteX1" fmla="*/ 40086 w 46983"/>
                <a:gd name="connsiteY1" fmla="*/ 6898 h 46983"/>
                <a:gd name="connsiteX2" fmla="*/ 6898 w 46983"/>
                <a:gd name="connsiteY2" fmla="*/ 6898 h 46983"/>
                <a:gd name="connsiteX3" fmla="*/ 6898 w 46983"/>
                <a:gd name="connsiteY3" fmla="*/ 40086 h 46983"/>
                <a:gd name="connsiteX4" fmla="*/ 40086 w 46983"/>
                <a:gd name="connsiteY4" fmla="*/ 40086 h 469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983" h="46983">
                  <a:moveTo>
                    <a:pt x="40086" y="40086"/>
                  </a:moveTo>
                  <a:cubicBezTo>
                    <a:pt x="49283" y="30889"/>
                    <a:pt x="49283" y="16094"/>
                    <a:pt x="40086" y="6898"/>
                  </a:cubicBezTo>
                  <a:cubicBezTo>
                    <a:pt x="30889" y="-2299"/>
                    <a:pt x="16094" y="-2299"/>
                    <a:pt x="6898" y="6898"/>
                  </a:cubicBezTo>
                  <a:cubicBezTo>
                    <a:pt x="-2299" y="16094"/>
                    <a:pt x="-2299" y="30889"/>
                    <a:pt x="6898" y="40086"/>
                  </a:cubicBezTo>
                  <a:cubicBezTo>
                    <a:pt x="16094" y="49283"/>
                    <a:pt x="30889" y="49283"/>
                    <a:pt x="40086" y="40086"/>
                  </a:cubicBezTo>
                </a:path>
              </a:pathLst>
            </a:custGeom>
            <a:solidFill>
              <a:srgbClr val="80BA27"/>
            </a:solidFill>
            <a:ln w="3996" cap="flat">
              <a:noFill/>
              <a:prstDash val="solid"/>
              <a:miter/>
            </a:ln>
          </p:spPr>
          <p:txBody>
            <a:bodyPr rtlCol="0" anchor="ctr"/>
            <a:lstStyle/>
            <a:p>
              <a:endParaRPr lang="fi-FI"/>
            </a:p>
          </p:txBody>
        </p:sp>
        <p:sp>
          <p:nvSpPr>
            <p:cNvPr id="332" name="Freeform: Shape 518">
              <a:extLst>
                <a:ext uri="{FF2B5EF4-FFF2-40B4-BE49-F238E27FC236}">
                  <a16:creationId xmlns:a16="http://schemas.microsoft.com/office/drawing/2014/main" id="{99CA2BAA-47AD-4AF9-B083-6D07FA7046BB}"/>
                </a:ext>
              </a:extLst>
            </p:cNvPr>
            <p:cNvSpPr/>
            <p:nvPr/>
          </p:nvSpPr>
          <p:spPr>
            <a:xfrm>
              <a:off x="5335019" y="8295561"/>
              <a:ext cx="12395" cy="12395"/>
            </a:xfrm>
            <a:custGeom>
              <a:avLst/>
              <a:gdLst>
                <a:gd name="connsiteX0" fmla="*/ 10596 w 12395"/>
                <a:gd name="connsiteY0" fmla="*/ 10596 h 12395"/>
                <a:gd name="connsiteX1" fmla="*/ 10596 w 12395"/>
                <a:gd name="connsiteY1" fmla="*/ 1799 h 12395"/>
                <a:gd name="connsiteX2" fmla="*/ 1799 w 12395"/>
                <a:gd name="connsiteY2" fmla="*/ 1799 h 12395"/>
                <a:gd name="connsiteX3" fmla="*/ 1799 w 12395"/>
                <a:gd name="connsiteY3" fmla="*/ 10596 h 12395"/>
                <a:gd name="connsiteX4" fmla="*/ 10596 w 12395"/>
                <a:gd name="connsiteY4" fmla="*/ 10596 h 123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395" h="12395">
                  <a:moveTo>
                    <a:pt x="10596" y="10596"/>
                  </a:moveTo>
                  <a:cubicBezTo>
                    <a:pt x="12995" y="8197"/>
                    <a:pt x="12995" y="4199"/>
                    <a:pt x="10596" y="1799"/>
                  </a:cubicBezTo>
                  <a:cubicBezTo>
                    <a:pt x="8197" y="-600"/>
                    <a:pt x="4199" y="-600"/>
                    <a:pt x="1799" y="1799"/>
                  </a:cubicBezTo>
                  <a:cubicBezTo>
                    <a:pt x="-600" y="4199"/>
                    <a:pt x="-600" y="8197"/>
                    <a:pt x="1799" y="10596"/>
                  </a:cubicBezTo>
                  <a:cubicBezTo>
                    <a:pt x="4199" y="12995"/>
                    <a:pt x="8197" y="12995"/>
                    <a:pt x="10596" y="10596"/>
                  </a:cubicBezTo>
                </a:path>
              </a:pathLst>
            </a:custGeom>
            <a:solidFill>
              <a:srgbClr val="80BA27"/>
            </a:solidFill>
            <a:ln w="3996" cap="flat">
              <a:noFill/>
              <a:prstDash val="solid"/>
              <a:miter/>
            </a:ln>
          </p:spPr>
          <p:txBody>
            <a:bodyPr rtlCol="0" anchor="ctr"/>
            <a:lstStyle/>
            <a:p>
              <a:endParaRPr lang="fi-FI"/>
            </a:p>
          </p:txBody>
        </p:sp>
        <p:sp>
          <p:nvSpPr>
            <p:cNvPr id="333" name="Freeform: Shape 519">
              <a:extLst>
                <a:ext uri="{FF2B5EF4-FFF2-40B4-BE49-F238E27FC236}">
                  <a16:creationId xmlns:a16="http://schemas.microsoft.com/office/drawing/2014/main" id="{92E3C27E-8E76-4D4F-8AD4-1316A1DAE335}"/>
                </a:ext>
              </a:extLst>
            </p:cNvPr>
            <p:cNvSpPr/>
            <p:nvPr/>
          </p:nvSpPr>
          <p:spPr>
            <a:xfrm>
              <a:off x="5321993" y="8281366"/>
              <a:ext cx="15225" cy="15194"/>
            </a:xfrm>
            <a:custGeom>
              <a:avLst/>
              <a:gdLst>
                <a:gd name="connsiteX0" fmla="*/ 7628 w 15225"/>
                <a:gd name="connsiteY0" fmla="*/ 15195 h 15194"/>
                <a:gd name="connsiteX1" fmla="*/ 15225 w 15225"/>
                <a:gd name="connsiteY1" fmla="*/ 7597 h 15194"/>
                <a:gd name="connsiteX2" fmla="*/ 7628 w 15225"/>
                <a:gd name="connsiteY2" fmla="*/ 0 h 15194"/>
                <a:gd name="connsiteX3" fmla="*/ 30 w 15225"/>
                <a:gd name="connsiteY3" fmla="*/ 7597 h 15194"/>
                <a:gd name="connsiteX4" fmla="*/ 7628 w 15225"/>
                <a:gd name="connsiteY4" fmla="*/ 15195 h 151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25" h="15194">
                  <a:moveTo>
                    <a:pt x="7628" y="15195"/>
                  </a:moveTo>
                  <a:cubicBezTo>
                    <a:pt x="12026" y="15195"/>
                    <a:pt x="15225" y="11596"/>
                    <a:pt x="15225" y="7597"/>
                  </a:cubicBezTo>
                  <a:cubicBezTo>
                    <a:pt x="15225" y="3199"/>
                    <a:pt x="11626" y="0"/>
                    <a:pt x="7628" y="0"/>
                  </a:cubicBezTo>
                  <a:cubicBezTo>
                    <a:pt x="3629" y="0"/>
                    <a:pt x="30" y="3599"/>
                    <a:pt x="30" y="7597"/>
                  </a:cubicBezTo>
                  <a:cubicBezTo>
                    <a:pt x="-369" y="11596"/>
                    <a:pt x="3229" y="15195"/>
                    <a:pt x="7628" y="15195"/>
                  </a:cubicBezTo>
                </a:path>
              </a:pathLst>
            </a:custGeom>
            <a:solidFill>
              <a:srgbClr val="80BA27"/>
            </a:solidFill>
            <a:ln w="3996" cap="flat">
              <a:noFill/>
              <a:prstDash val="solid"/>
              <a:miter/>
            </a:ln>
          </p:spPr>
          <p:txBody>
            <a:bodyPr rtlCol="0" anchor="ctr"/>
            <a:lstStyle/>
            <a:p>
              <a:endParaRPr lang="fi-FI"/>
            </a:p>
          </p:txBody>
        </p:sp>
        <p:sp>
          <p:nvSpPr>
            <p:cNvPr id="334" name="Freeform: Shape 520">
              <a:extLst>
                <a:ext uri="{FF2B5EF4-FFF2-40B4-BE49-F238E27FC236}">
                  <a16:creationId xmlns:a16="http://schemas.microsoft.com/office/drawing/2014/main" id="{C2F42070-CA4C-4072-B498-6A7B8AD005F1}"/>
                </a:ext>
              </a:extLst>
            </p:cNvPr>
            <p:cNvSpPr/>
            <p:nvPr/>
          </p:nvSpPr>
          <p:spPr>
            <a:xfrm>
              <a:off x="5301731" y="8267871"/>
              <a:ext cx="18993" cy="18993"/>
            </a:xfrm>
            <a:custGeom>
              <a:avLst/>
              <a:gdLst>
                <a:gd name="connsiteX0" fmla="*/ 16294 w 18993"/>
                <a:gd name="connsiteY0" fmla="*/ 16294 h 18993"/>
                <a:gd name="connsiteX1" fmla="*/ 16294 w 18993"/>
                <a:gd name="connsiteY1" fmla="*/ 2699 h 18993"/>
                <a:gd name="connsiteX2" fmla="*/ 2699 w 18993"/>
                <a:gd name="connsiteY2" fmla="*/ 2699 h 18993"/>
                <a:gd name="connsiteX3" fmla="*/ 2699 w 18993"/>
                <a:gd name="connsiteY3" fmla="*/ 16294 h 18993"/>
                <a:gd name="connsiteX4" fmla="*/ 16294 w 18993"/>
                <a:gd name="connsiteY4" fmla="*/ 16294 h 189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993" h="18993">
                  <a:moveTo>
                    <a:pt x="16294" y="16294"/>
                  </a:moveTo>
                  <a:cubicBezTo>
                    <a:pt x="19893" y="12696"/>
                    <a:pt x="19893" y="6298"/>
                    <a:pt x="16294" y="2699"/>
                  </a:cubicBezTo>
                  <a:cubicBezTo>
                    <a:pt x="12696" y="-900"/>
                    <a:pt x="6298" y="-900"/>
                    <a:pt x="2699" y="2699"/>
                  </a:cubicBezTo>
                  <a:cubicBezTo>
                    <a:pt x="-900" y="6298"/>
                    <a:pt x="-900" y="12696"/>
                    <a:pt x="2699" y="16294"/>
                  </a:cubicBezTo>
                  <a:cubicBezTo>
                    <a:pt x="6298" y="19893"/>
                    <a:pt x="12696" y="19893"/>
                    <a:pt x="16294" y="16294"/>
                  </a:cubicBezTo>
                </a:path>
              </a:pathLst>
            </a:custGeom>
            <a:solidFill>
              <a:srgbClr val="80BA27"/>
            </a:solidFill>
            <a:ln w="3996" cap="flat">
              <a:noFill/>
              <a:prstDash val="solid"/>
              <a:miter/>
            </a:ln>
          </p:spPr>
          <p:txBody>
            <a:bodyPr rtlCol="0" anchor="ctr"/>
            <a:lstStyle/>
            <a:p>
              <a:endParaRPr lang="fi-FI"/>
            </a:p>
          </p:txBody>
        </p:sp>
        <p:sp>
          <p:nvSpPr>
            <p:cNvPr id="335" name="Freeform: Shape 521">
              <a:extLst>
                <a:ext uri="{FF2B5EF4-FFF2-40B4-BE49-F238E27FC236}">
                  <a16:creationId xmlns:a16="http://schemas.microsoft.com/office/drawing/2014/main" id="{8EB98D67-CBC7-4CE4-B8E3-266A4E297B63}"/>
                </a:ext>
              </a:extLst>
            </p:cNvPr>
            <p:cNvSpPr/>
            <p:nvPr/>
          </p:nvSpPr>
          <p:spPr>
            <a:xfrm>
              <a:off x="5273240" y="8256975"/>
              <a:ext cx="23991" cy="23991"/>
            </a:xfrm>
            <a:custGeom>
              <a:avLst/>
              <a:gdLst>
                <a:gd name="connsiteX0" fmla="*/ 11996 w 23991"/>
                <a:gd name="connsiteY0" fmla="*/ 23992 h 23991"/>
                <a:gd name="connsiteX1" fmla="*/ 23992 w 23991"/>
                <a:gd name="connsiteY1" fmla="*/ 11996 h 23991"/>
                <a:gd name="connsiteX2" fmla="*/ 11996 w 23991"/>
                <a:gd name="connsiteY2" fmla="*/ 0 h 23991"/>
                <a:gd name="connsiteX3" fmla="*/ 0 w 23991"/>
                <a:gd name="connsiteY3" fmla="*/ 11996 h 23991"/>
                <a:gd name="connsiteX4" fmla="*/ 11996 w 23991"/>
                <a:gd name="connsiteY4" fmla="*/ 23992 h 239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991" h="23991">
                  <a:moveTo>
                    <a:pt x="11996" y="23992"/>
                  </a:moveTo>
                  <a:cubicBezTo>
                    <a:pt x="18793" y="23992"/>
                    <a:pt x="23992" y="18793"/>
                    <a:pt x="23992" y="11996"/>
                  </a:cubicBezTo>
                  <a:cubicBezTo>
                    <a:pt x="23992" y="5198"/>
                    <a:pt x="18793" y="0"/>
                    <a:pt x="11996" y="0"/>
                  </a:cubicBezTo>
                  <a:cubicBezTo>
                    <a:pt x="5198" y="0"/>
                    <a:pt x="0" y="5198"/>
                    <a:pt x="0" y="11996"/>
                  </a:cubicBezTo>
                  <a:cubicBezTo>
                    <a:pt x="0" y="18394"/>
                    <a:pt x="5598" y="23992"/>
                    <a:pt x="11996" y="23992"/>
                  </a:cubicBezTo>
                </a:path>
              </a:pathLst>
            </a:custGeom>
            <a:solidFill>
              <a:srgbClr val="80BA27"/>
            </a:solidFill>
            <a:ln w="3996" cap="flat">
              <a:noFill/>
              <a:prstDash val="solid"/>
              <a:miter/>
            </a:ln>
          </p:spPr>
          <p:txBody>
            <a:bodyPr rtlCol="0" anchor="ctr"/>
            <a:lstStyle/>
            <a:p>
              <a:endParaRPr lang="fi-FI"/>
            </a:p>
          </p:txBody>
        </p:sp>
        <p:sp>
          <p:nvSpPr>
            <p:cNvPr id="336" name="Freeform: Shape 522">
              <a:extLst>
                <a:ext uri="{FF2B5EF4-FFF2-40B4-BE49-F238E27FC236}">
                  <a16:creationId xmlns:a16="http://schemas.microsoft.com/office/drawing/2014/main" id="{0F4F284D-4201-4D33-B552-1A53E9D6138D}"/>
                </a:ext>
              </a:extLst>
            </p:cNvPr>
            <p:cNvSpPr/>
            <p:nvPr/>
          </p:nvSpPr>
          <p:spPr>
            <a:xfrm>
              <a:off x="5420689" y="8301659"/>
              <a:ext cx="30189" cy="30189"/>
            </a:xfrm>
            <a:custGeom>
              <a:avLst/>
              <a:gdLst>
                <a:gd name="connsiteX0" fmla="*/ 25691 w 30189"/>
                <a:gd name="connsiteY0" fmla="*/ 25691 h 30189"/>
                <a:gd name="connsiteX1" fmla="*/ 25691 w 30189"/>
                <a:gd name="connsiteY1" fmla="*/ 4498 h 30189"/>
                <a:gd name="connsiteX2" fmla="*/ 4498 w 30189"/>
                <a:gd name="connsiteY2" fmla="*/ 4498 h 30189"/>
                <a:gd name="connsiteX3" fmla="*/ 4498 w 30189"/>
                <a:gd name="connsiteY3" fmla="*/ 25691 h 30189"/>
                <a:gd name="connsiteX4" fmla="*/ 25691 w 30189"/>
                <a:gd name="connsiteY4" fmla="*/ 25691 h 30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189" h="30189">
                  <a:moveTo>
                    <a:pt x="25691" y="25691"/>
                  </a:moveTo>
                  <a:cubicBezTo>
                    <a:pt x="31689" y="19693"/>
                    <a:pt x="31689" y="10496"/>
                    <a:pt x="25691" y="4498"/>
                  </a:cubicBezTo>
                  <a:cubicBezTo>
                    <a:pt x="19693" y="-1499"/>
                    <a:pt x="10496" y="-1499"/>
                    <a:pt x="4498" y="4498"/>
                  </a:cubicBezTo>
                  <a:cubicBezTo>
                    <a:pt x="-1499" y="10496"/>
                    <a:pt x="-1499" y="19693"/>
                    <a:pt x="4498" y="25691"/>
                  </a:cubicBezTo>
                  <a:cubicBezTo>
                    <a:pt x="10496" y="31689"/>
                    <a:pt x="20093" y="31689"/>
                    <a:pt x="25691" y="25691"/>
                  </a:cubicBezTo>
                </a:path>
              </a:pathLst>
            </a:custGeom>
            <a:solidFill>
              <a:srgbClr val="80BA27"/>
            </a:solidFill>
            <a:ln w="3996" cap="flat">
              <a:noFill/>
              <a:prstDash val="solid"/>
              <a:miter/>
            </a:ln>
          </p:spPr>
          <p:txBody>
            <a:bodyPr rtlCol="0" anchor="ctr"/>
            <a:lstStyle/>
            <a:p>
              <a:endParaRPr lang="fi-FI"/>
            </a:p>
          </p:txBody>
        </p:sp>
        <p:sp>
          <p:nvSpPr>
            <p:cNvPr id="337" name="Freeform: Shape 523">
              <a:extLst>
                <a:ext uri="{FF2B5EF4-FFF2-40B4-BE49-F238E27FC236}">
                  <a16:creationId xmlns:a16="http://schemas.microsoft.com/office/drawing/2014/main" id="{DB99CF25-ADCB-44CF-8ED5-AC85AC3404D3}"/>
                </a:ext>
              </a:extLst>
            </p:cNvPr>
            <p:cNvSpPr/>
            <p:nvPr/>
          </p:nvSpPr>
          <p:spPr>
            <a:xfrm>
              <a:off x="5429986" y="8257774"/>
              <a:ext cx="37587" cy="37586"/>
            </a:xfrm>
            <a:custGeom>
              <a:avLst/>
              <a:gdLst>
                <a:gd name="connsiteX0" fmla="*/ 18794 w 37587"/>
                <a:gd name="connsiteY0" fmla="*/ 37587 h 37586"/>
                <a:gd name="connsiteX1" fmla="*/ 37587 w 37587"/>
                <a:gd name="connsiteY1" fmla="*/ 18793 h 37586"/>
                <a:gd name="connsiteX2" fmla="*/ 18794 w 37587"/>
                <a:gd name="connsiteY2" fmla="*/ 0 h 37586"/>
                <a:gd name="connsiteX3" fmla="*/ 0 w 37587"/>
                <a:gd name="connsiteY3" fmla="*/ 18793 h 37586"/>
                <a:gd name="connsiteX4" fmla="*/ 18794 w 37587"/>
                <a:gd name="connsiteY4" fmla="*/ 37587 h 375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587" h="37586">
                  <a:moveTo>
                    <a:pt x="18794" y="37587"/>
                  </a:moveTo>
                  <a:cubicBezTo>
                    <a:pt x="29190" y="37587"/>
                    <a:pt x="37587" y="29190"/>
                    <a:pt x="37587" y="18793"/>
                  </a:cubicBezTo>
                  <a:cubicBezTo>
                    <a:pt x="37587" y="8397"/>
                    <a:pt x="29190" y="0"/>
                    <a:pt x="18794" y="0"/>
                  </a:cubicBezTo>
                  <a:cubicBezTo>
                    <a:pt x="8397" y="0"/>
                    <a:pt x="0" y="8397"/>
                    <a:pt x="0" y="18793"/>
                  </a:cubicBezTo>
                  <a:cubicBezTo>
                    <a:pt x="0" y="29190"/>
                    <a:pt x="8397" y="37587"/>
                    <a:pt x="18794" y="37587"/>
                  </a:cubicBezTo>
                </a:path>
              </a:pathLst>
            </a:custGeom>
            <a:solidFill>
              <a:srgbClr val="80BA27"/>
            </a:solidFill>
            <a:ln w="3996" cap="flat">
              <a:noFill/>
              <a:prstDash val="solid"/>
              <a:miter/>
            </a:ln>
          </p:spPr>
          <p:txBody>
            <a:bodyPr rtlCol="0" anchor="ctr"/>
            <a:lstStyle/>
            <a:p>
              <a:endParaRPr lang="fi-FI"/>
            </a:p>
          </p:txBody>
        </p:sp>
        <p:sp>
          <p:nvSpPr>
            <p:cNvPr id="338" name="Freeform: Shape 524">
              <a:extLst>
                <a:ext uri="{FF2B5EF4-FFF2-40B4-BE49-F238E27FC236}">
                  <a16:creationId xmlns:a16="http://schemas.microsoft.com/office/drawing/2014/main" id="{B644D9D6-A229-4E65-BA98-C710971E37B6}"/>
                </a:ext>
              </a:extLst>
            </p:cNvPr>
            <p:cNvSpPr/>
            <p:nvPr/>
          </p:nvSpPr>
          <p:spPr>
            <a:xfrm>
              <a:off x="5427887" y="8200094"/>
              <a:ext cx="46983" cy="46983"/>
            </a:xfrm>
            <a:custGeom>
              <a:avLst/>
              <a:gdLst>
                <a:gd name="connsiteX0" fmla="*/ 40086 w 46983"/>
                <a:gd name="connsiteY0" fmla="*/ 40086 h 46983"/>
                <a:gd name="connsiteX1" fmla="*/ 40086 w 46983"/>
                <a:gd name="connsiteY1" fmla="*/ 6898 h 46983"/>
                <a:gd name="connsiteX2" fmla="*/ 6898 w 46983"/>
                <a:gd name="connsiteY2" fmla="*/ 6898 h 46983"/>
                <a:gd name="connsiteX3" fmla="*/ 6898 w 46983"/>
                <a:gd name="connsiteY3" fmla="*/ 40086 h 46983"/>
                <a:gd name="connsiteX4" fmla="*/ 40086 w 46983"/>
                <a:gd name="connsiteY4" fmla="*/ 40086 h 469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983" h="46983">
                  <a:moveTo>
                    <a:pt x="40086" y="40086"/>
                  </a:moveTo>
                  <a:cubicBezTo>
                    <a:pt x="49283" y="30889"/>
                    <a:pt x="49283" y="16094"/>
                    <a:pt x="40086" y="6898"/>
                  </a:cubicBezTo>
                  <a:cubicBezTo>
                    <a:pt x="30889" y="-2299"/>
                    <a:pt x="16094" y="-2299"/>
                    <a:pt x="6898" y="6898"/>
                  </a:cubicBezTo>
                  <a:cubicBezTo>
                    <a:pt x="-2299" y="16094"/>
                    <a:pt x="-2299" y="30889"/>
                    <a:pt x="6898" y="40086"/>
                  </a:cubicBezTo>
                  <a:cubicBezTo>
                    <a:pt x="15695" y="49283"/>
                    <a:pt x="30889" y="49283"/>
                    <a:pt x="40086" y="40086"/>
                  </a:cubicBezTo>
                </a:path>
              </a:pathLst>
            </a:custGeom>
            <a:solidFill>
              <a:srgbClr val="80BA27"/>
            </a:solidFill>
            <a:ln w="3996" cap="flat">
              <a:noFill/>
              <a:prstDash val="solid"/>
              <a:miter/>
            </a:ln>
          </p:spPr>
          <p:txBody>
            <a:bodyPr rtlCol="0" anchor="ctr"/>
            <a:lstStyle/>
            <a:p>
              <a:endParaRPr lang="fi-FI"/>
            </a:p>
          </p:txBody>
        </p:sp>
        <p:sp>
          <p:nvSpPr>
            <p:cNvPr id="339" name="Freeform: Shape 525">
              <a:extLst>
                <a:ext uri="{FF2B5EF4-FFF2-40B4-BE49-F238E27FC236}">
                  <a16:creationId xmlns:a16="http://schemas.microsoft.com/office/drawing/2014/main" id="{85F3C6BB-2347-4CDF-A146-74E21E887CF4}"/>
                </a:ext>
              </a:extLst>
            </p:cNvPr>
            <p:cNvSpPr/>
            <p:nvPr/>
          </p:nvSpPr>
          <p:spPr>
            <a:xfrm>
              <a:off x="5291434" y="8307157"/>
              <a:ext cx="12395" cy="12395"/>
            </a:xfrm>
            <a:custGeom>
              <a:avLst/>
              <a:gdLst>
                <a:gd name="connsiteX0" fmla="*/ 10596 w 12395"/>
                <a:gd name="connsiteY0" fmla="*/ 10596 h 12395"/>
                <a:gd name="connsiteX1" fmla="*/ 10596 w 12395"/>
                <a:gd name="connsiteY1" fmla="*/ 1799 h 12395"/>
                <a:gd name="connsiteX2" fmla="*/ 1799 w 12395"/>
                <a:gd name="connsiteY2" fmla="*/ 1799 h 12395"/>
                <a:gd name="connsiteX3" fmla="*/ 1799 w 12395"/>
                <a:gd name="connsiteY3" fmla="*/ 10596 h 12395"/>
                <a:gd name="connsiteX4" fmla="*/ 10596 w 12395"/>
                <a:gd name="connsiteY4" fmla="*/ 10596 h 123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395" h="12395">
                  <a:moveTo>
                    <a:pt x="10596" y="10596"/>
                  </a:moveTo>
                  <a:cubicBezTo>
                    <a:pt x="12995" y="8197"/>
                    <a:pt x="12995" y="4199"/>
                    <a:pt x="10596" y="1799"/>
                  </a:cubicBezTo>
                  <a:cubicBezTo>
                    <a:pt x="8197" y="-600"/>
                    <a:pt x="4199" y="-600"/>
                    <a:pt x="1799" y="1799"/>
                  </a:cubicBezTo>
                  <a:cubicBezTo>
                    <a:pt x="-600" y="4199"/>
                    <a:pt x="-600" y="8197"/>
                    <a:pt x="1799" y="10596"/>
                  </a:cubicBezTo>
                  <a:cubicBezTo>
                    <a:pt x="4199" y="12995"/>
                    <a:pt x="8197" y="12995"/>
                    <a:pt x="10596" y="10596"/>
                  </a:cubicBezTo>
                </a:path>
              </a:pathLst>
            </a:custGeom>
            <a:solidFill>
              <a:srgbClr val="80BA27"/>
            </a:solidFill>
            <a:ln w="3996" cap="flat">
              <a:noFill/>
              <a:prstDash val="solid"/>
              <a:miter/>
            </a:ln>
          </p:spPr>
          <p:txBody>
            <a:bodyPr rtlCol="0" anchor="ctr"/>
            <a:lstStyle/>
            <a:p>
              <a:endParaRPr lang="fi-FI"/>
            </a:p>
          </p:txBody>
        </p:sp>
        <p:sp>
          <p:nvSpPr>
            <p:cNvPr id="340" name="Freeform: Shape 526">
              <a:extLst>
                <a:ext uri="{FF2B5EF4-FFF2-40B4-BE49-F238E27FC236}">
                  <a16:creationId xmlns:a16="http://schemas.microsoft.com/office/drawing/2014/main" id="{63FC2296-EA9F-446A-8BD9-626F5770C604}"/>
                </a:ext>
              </a:extLst>
            </p:cNvPr>
            <p:cNvSpPr/>
            <p:nvPr/>
          </p:nvSpPr>
          <p:spPr>
            <a:xfrm>
              <a:off x="5272841" y="8309756"/>
              <a:ext cx="15194" cy="15194"/>
            </a:xfrm>
            <a:custGeom>
              <a:avLst/>
              <a:gdLst>
                <a:gd name="connsiteX0" fmla="*/ 7597 w 15194"/>
                <a:gd name="connsiteY0" fmla="*/ 15195 h 15194"/>
                <a:gd name="connsiteX1" fmla="*/ 15195 w 15194"/>
                <a:gd name="connsiteY1" fmla="*/ 7597 h 15194"/>
                <a:gd name="connsiteX2" fmla="*/ 7597 w 15194"/>
                <a:gd name="connsiteY2" fmla="*/ 0 h 15194"/>
                <a:gd name="connsiteX3" fmla="*/ 0 w 15194"/>
                <a:gd name="connsiteY3" fmla="*/ 7597 h 15194"/>
                <a:gd name="connsiteX4" fmla="*/ 7597 w 15194"/>
                <a:gd name="connsiteY4" fmla="*/ 15195 h 151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94" h="15194">
                  <a:moveTo>
                    <a:pt x="7597" y="15195"/>
                  </a:moveTo>
                  <a:cubicBezTo>
                    <a:pt x="11996" y="15195"/>
                    <a:pt x="15195" y="11596"/>
                    <a:pt x="15195" y="7597"/>
                  </a:cubicBezTo>
                  <a:cubicBezTo>
                    <a:pt x="15195" y="3199"/>
                    <a:pt x="11596" y="0"/>
                    <a:pt x="7597" y="0"/>
                  </a:cubicBezTo>
                  <a:cubicBezTo>
                    <a:pt x="3199" y="0"/>
                    <a:pt x="0" y="3599"/>
                    <a:pt x="0" y="7597"/>
                  </a:cubicBezTo>
                  <a:cubicBezTo>
                    <a:pt x="0" y="11596"/>
                    <a:pt x="3599" y="15195"/>
                    <a:pt x="7597" y="15195"/>
                  </a:cubicBezTo>
                </a:path>
              </a:pathLst>
            </a:custGeom>
            <a:solidFill>
              <a:srgbClr val="80BA27"/>
            </a:solidFill>
            <a:ln w="3996" cap="flat">
              <a:noFill/>
              <a:prstDash val="solid"/>
              <a:miter/>
            </a:ln>
          </p:spPr>
          <p:txBody>
            <a:bodyPr rtlCol="0" anchor="ctr"/>
            <a:lstStyle/>
            <a:p>
              <a:endParaRPr lang="fi-FI"/>
            </a:p>
          </p:txBody>
        </p:sp>
        <p:sp>
          <p:nvSpPr>
            <p:cNvPr id="341" name="Freeform: Shape 527">
              <a:extLst>
                <a:ext uri="{FF2B5EF4-FFF2-40B4-BE49-F238E27FC236}">
                  <a16:creationId xmlns:a16="http://schemas.microsoft.com/office/drawing/2014/main" id="{08BE06AB-B17F-49F5-8C3F-3A382A800B08}"/>
                </a:ext>
              </a:extLst>
            </p:cNvPr>
            <p:cNvSpPr/>
            <p:nvPr/>
          </p:nvSpPr>
          <p:spPr>
            <a:xfrm>
              <a:off x="5369707" y="8285865"/>
              <a:ext cx="18993" cy="19293"/>
            </a:xfrm>
            <a:custGeom>
              <a:avLst/>
              <a:gdLst>
                <a:gd name="connsiteX0" fmla="*/ 16294 w 18993"/>
                <a:gd name="connsiteY0" fmla="*/ 16294 h 19293"/>
                <a:gd name="connsiteX1" fmla="*/ 16294 w 18993"/>
                <a:gd name="connsiteY1" fmla="*/ 2699 h 19293"/>
                <a:gd name="connsiteX2" fmla="*/ 2699 w 18993"/>
                <a:gd name="connsiteY2" fmla="*/ 2699 h 19293"/>
                <a:gd name="connsiteX3" fmla="*/ 2699 w 18993"/>
                <a:gd name="connsiteY3" fmla="*/ 16294 h 19293"/>
                <a:gd name="connsiteX4" fmla="*/ 16294 w 18993"/>
                <a:gd name="connsiteY4" fmla="*/ 16294 h 192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993" h="19293">
                  <a:moveTo>
                    <a:pt x="16294" y="16294"/>
                  </a:moveTo>
                  <a:cubicBezTo>
                    <a:pt x="19893" y="12696"/>
                    <a:pt x="19893" y="6298"/>
                    <a:pt x="16294" y="2699"/>
                  </a:cubicBezTo>
                  <a:cubicBezTo>
                    <a:pt x="12696" y="-900"/>
                    <a:pt x="6298" y="-900"/>
                    <a:pt x="2699" y="2699"/>
                  </a:cubicBezTo>
                  <a:cubicBezTo>
                    <a:pt x="-900" y="6298"/>
                    <a:pt x="-900" y="12696"/>
                    <a:pt x="2699" y="16294"/>
                  </a:cubicBezTo>
                  <a:cubicBezTo>
                    <a:pt x="6698" y="20293"/>
                    <a:pt x="12696" y="20293"/>
                    <a:pt x="16294" y="16294"/>
                  </a:cubicBezTo>
                </a:path>
              </a:pathLst>
            </a:custGeom>
            <a:solidFill>
              <a:srgbClr val="80BA27"/>
            </a:solidFill>
            <a:ln w="3996" cap="flat">
              <a:noFill/>
              <a:prstDash val="solid"/>
              <a:miter/>
            </a:ln>
          </p:spPr>
          <p:txBody>
            <a:bodyPr rtlCol="0" anchor="ctr"/>
            <a:lstStyle/>
            <a:p>
              <a:endParaRPr lang="fi-FI"/>
            </a:p>
          </p:txBody>
        </p:sp>
        <p:sp>
          <p:nvSpPr>
            <p:cNvPr id="342" name="Freeform: Shape 528">
              <a:extLst>
                <a:ext uri="{FF2B5EF4-FFF2-40B4-BE49-F238E27FC236}">
                  <a16:creationId xmlns:a16="http://schemas.microsoft.com/office/drawing/2014/main" id="{F86C8235-AA7D-4BE2-8F68-BD584EFC08DB}"/>
                </a:ext>
              </a:extLst>
            </p:cNvPr>
            <p:cNvSpPr/>
            <p:nvPr/>
          </p:nvSpPr>
          <p:spPr>
            <a:xfrm>
              <a:off x="5361610" y="8256975"/>
              <a:ext cx="23991" cy="23991"/>
            </a:xfrm>
            <a:custGeom>
              <a:avLst/>
              <a:gdLst>
                <a:gd name="connsiteX0" fmla="*/ 11996 w 23991"/>
                <a:gd name="connsiteY0" fmla="*/ 23992 h 23991"/>
                <a:gd name="connsiteX1" fmla="*/ 23992 w 23991"/>
                <a:gd name="connsiteY1" fmla="*/ 11996 h 23991"/>
                <a:gd name="connsiteX2" fmla="*/ 11996 w 23991"/>
                <a:gd name="connsiteY2" fmla="*/ 0 h 23991"/>
                <a:gd name="connsiteX3" fmla="*/ 0 w 23991"/>
                <a:gd name="connsiteY3" fmla="*/ 11996 h 23991"/>
                <a:gd name="connsiteX4" fmla="*/ 11996 w 23991"/>
                <a:gd name="connsiteY4" fmla="*/ 23992 h 239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991" h="23991">
                  <a:moveTo>
                    <a:pt x="11996" y="23992"/>
                  </a:moveTo>
                  <a:cubicBezTo>
                    <a:pt x="18793" y="23992"/>
                    <a:pt x="23992" y="18793"/>
                    <a:pt x="23992" y="11996"/>
                  </a:cubicBezTo>
                  <a:cubicBezTo>
                    <a:pt x="23992" y="5198"/>
                    <a:pt x="18793" y="0"/>
                    <a:pt x="11996" y="0"/>
                  </a:cubicBezTo>
                  <a:cubicBezTo>
                    <a:pt x="5198" y="0"/>
                    <a:pt x="0" y="5198"/>
                    <a:pt x="0" y="11996"/>
                  </a:cubicBezTo>
                  <a:cubicBezTo>
                    <a:pt x="0" y="18793"/>
                    <a:pt x="5198" y="23992"/>
                    <a:pt x="11996" y="23992"/>
                  </a:cubicBezTo>
                </a:path>
              </a:pathLst>
            </a:custGeom>
            <a:solidFill>
              <a:srgbClr val="80BA27"/>
            </a:solidFill>
            <a:ln w="3996" cap="flat">
              <a:noFill/>
              <a:prstDash val="solid"/>
              <a:miter/>
            </a:ln>
          </p:spPr>
          <p:txBody>
            <a:bodyPr rtlCol="0" anchor="ctr"/>
            <a:lstStyle/>
            <a:p>
              <a:endParaRPr lang="fi-FI"/>
            </a:p>
          </p:txBody>
        </p:sp>
        <p:sp>
          <p:nvSpPr>
            <p:cNvPr id="343" name="Freeform: Shape 529">
              <a:extLst>
                <a:ext uri="{FF2B5EF4-FFF2-40B4-BE49-F238E27FC236}">
                  <a16:creationId xmlns:a16="http://schemas.microsoft.com/office/drawing/2014/main" id="{E122966B-A11A-4687-BDF0-D72EB9804409}"/>
                </a:ext>
              </a:extLst>
            </p:cNvPr>
            <p:cNvSpPr/>
            <p:nvPr/>
          </p:nvSpPr>
          <p:spPr>
            <a:xfrm>
              <a:off x="5343116" y="8223686"/>
              <a:ext cx="30189" cy="30189"/>
            </a:xfrm>
            <a:custGeom>
              <a:avLst/>
              <a:gdLst>
                <a:gd name="connsiteX0" fmla="*/ 25691 w 30189"/>
                <a:gd name="connsiteY0" fmla="*/ 25691 h 30189"/>
                <a:gd name="connsiteX1" fmla="*/ 25691 w 30189"/>
                <a:gd name="connsiteY1" fmla="*/ 4498 h 30189"/>
                <a:gd name="connsiteX2" fmla="*/ 4498 w 30189"/>
                <a:gd name="connsiteY2" fmla="*/ 4498 h 30189"/>
                <a:gd name="connsiteX3" fmla="*/ 4498 w 30189"/>
                <a:gd name="connsiteY3" fmla="*/ 25691 h 30189"/>
                <a:gd name="connsiteX4" fmla="*/ 25691 w 30189"/>
                <a:gd name="connsiteY4" fmla="*/ 25691 h 30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189" h="30189">
                  <a:moveTo>
                    <a:pt x="25691" y="25691"/>
                  </a:moveTo>
                  <a:cubicBezTo>
                    <a:pt x="31689" y="19693"/>
                    <a:pt x="31689" y="10496"/>
                    <a:pt x="25691" y="4498"/>
                  </a:cubicBezTo>
                  <a:cubicBezTo>
                    <a:pt x="19693" y="-1499"/>
                    <a:pt x="10496" y="-1499"/>
                    <a:pt x="4498" y="4498"/>
                  </a:cubicBezTo>
                  <a:cubicBezTo>
                    <a:pt x="-1499" y="10496"/>
                    <a:pt x="-1499" y="19693"/>
                    <a:pt x="4498" y="25691"/>
                  </a:cubicBezTo>
                  <a:cubicBezTo>
                    <a:pt x="10096" y="31689"/>
                    <a:pt x="19693" y="31689"/>
                    <a:pt x="25691" y="25691"/>
                  </a:cubicBezTo>
                </a:path>
              </a:pathLst>
            </a:custGeom>
            <a:solidFill>
              <a:srgbClr val="80BA27"/>
            </a:solidFill>
            <a:ln w="3996" cap="flat">
              <a:noFill/>
              <a:prstDash val="solid"/>
              <a:miter/>
            </a:ln>
          </p:spPr>
          <p:txBody>
            <a:bodyPr rtlCol="0" anchor="ctr"/>
            <a:lstStyle/>
            <a:p>
              <a:endParaRPr lang="fi-FI"/>
            </a:p>
          </p:txBody>
        </p:sp>
        <p:sp>
          <p:nvSpPr>
            <p:cNvPr id="344" name="Freeform: Shape 530">
              <a:extLst>
                <a:ext uri="{FF2B5EF4-FFF2-40B4-BE49-F238E27FC236}">
                  <a16:creationId xmlns:a16="http://schemas.microsoft.com/office/drawing/2014/main" id="{E3EFD195-FA46-4828-9CF4-27B1E67E9BDF}"/>
                </a:ext>
              </a:extLst>
            </p:cNvPr>
            <p:cNvSpPr/>
            <p:nvPr/>
          </p:nvSpPr>
          <p:spPr>
            <a:xfrm>
              <a:off x="5310827" y="8188598"/>
              <a:ext cx="37586" cy="37586"/>
            </a:xfrm>
            <a:custGeom>
              <a:avLst/>
              <a:gdLst>
                <a:gd name="connsiteX0" fmla="*/ 18794 w 37586"/>
                <a:gd name="connsiteY0" fmla="*/ 37587 h 37586"/>
                <a:gd name="connsiteX1" fmla="*/ 37587 w 37586"/>
                <a:gd name="connsiteY1" fmla="*/ 18793 h 37586"/>
                <a:gd name="connsiteX2" fmla="*/ 18794 w 37586"/>
                <a:gd name="connsiteY2" fmla="*/ 0 h 37586"/>
                <a:gd name="connsiteX3" fmla="*/ 0 w 37586"/>
                <a:gd name="connsiteY3" fmla="*/ 18793 h 37586"/>
                <a:gd name="connsiteX4" fmla="*/ 18794 w 37586"/>
                <a:gd name="connsiteY4" fmla="*/ 37587 h 375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586" h="37586">
                  <a:moveTo>
                    <a:pt x="18794" y="37587"/>
                  </a:moveTo>
                  <a:cubicBezTo>
                    <a:pt x="29190" y="37587"/>
                    <a:pt x="37587" y="29190"/>
                    <a:pt x="37587" y="18793"/>
                  </a:cubicBezTo>
                  <a:cubicBezTo>
                    <a:pt x="37587" y="8397"/>
                    <a:pt x="29190" y="0"/>
                    <a:pt x="18794" y="0"/>
                  </a:cubicBezTo>
                  <a:cubicBezTo>
                    <a:pt x="8397" y="0"/>
                    <a:pt x="0" y="8397"/>
                    <a:pt x="0" y="18793"/>
                  </a:cubicBezTo>
                  <a:cubicBezTo>
                    <a:pt x="0" y="29190"/>
                    <a:pt x="8397" y="37587"/>
                    <a:pt x="18794" y="37587"/>
                  </a:cubicBezTo>
                </a:path>
              </a:pathLst>
            </a:custGeom>
            <a:solidFill>
              <a:srgbClr val="80BA27"/>
            </a:solidFill>
            <a:ln w="3996" cap="flat">
              <a:noFill/>
              <a:prstDash val="solid"/>
              <a:miter/>
            </a:ln>
          </p:spPr>
          <p:txBody>
            <a:bodyPr rtlCol="0" anchor="ctr"/>
            <a:lstStyle/>
            <a:p>
              <a:endParaRPr lang="fi-FI"/>
            </a:p>
          </p:txBody>
        </p:sp>
        <p:sp>
          <p:nvSpPr>
            <p:cNvPr id="345" name="Freeform: Shape 531">
              <a:extLst>
                <a:ext uri="{FF2B5EF4-FFF2-40B4-BE49-F238E27FC236}">
                  <a16:creationId xmlns:a16="http://schemas.microsoft.com/office/drawing/2014/main" id="{0DDFA5A3-7869-4419-BA6C-1EBD77B00884}"/>
                </a:ext>
              </a:extLst>
            </p:cNvPr>
            <p:cNvSpPr/>
            <p:nvPr/>
          </p:nvSpPr>
          <p:spPr>
            <a:xfrm>
              <a:off x="5472272" y="8366437"/>
              <a:ext cx="46983" cy="46983"/>
            </a:xfrm>
            <a:custGeom>
              <a:avLst/>
              <a:gdLst>
                <a:gd name="connsiteX0" fmla="*/ 40086 w 46983"/>
                <a:gd name="connsiteY0" fmla="*/ 40086 h 46983"/>
                <a:gd name="connsiteX1" fmla="*/ 40086 w 46983"/>
                <a:gd name="connsiteY1" fmla="*/ 6898 h 46983"/>
                <a:gd name="connsiteX2" fmla="*/ 6898 w 46983"/>
                <a:gd name="connsiteY2" fmla="*/ 6898 h 46983"/>
                <a:gd name="connsiteX3" fmla="*/ 6898 w 46983"/>
                <a:gd name="connsiteY3" fmla="*/ 40086 h 46983"/>
                <a:gd name="connsiteX4" fmla="*/ 40086 w 46983"/>
                <a:gd name="connsiteY4" fmla="*/ 40086 h 469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983" h="46983">
                  <a:moveTo>
                    <a:pt x="40086" y="40086"/>
                  </a:moveTo>
                  <a:cubicBezTo>
                    <a:pt x="49283" y="30889"/>
                    <a:pt x="49283" y="16094"/>
                    <a:pt x="40086" y="6898"/>
                  </a:cubicBezTo>
                  <a:cubicBezTo>
                    <a:pt x="30889" y="-2299"/>
                    <a:pt x="16094" y="-2299"/>
                    <a:pt x="6898" y="6898"/>
                  </a:cubicBezTo>
                  <a:cubicBezTo>
                    <a:pt x="-2299" y="16094"/>
                    <a:pt x="-2299" y="30889"/>
                    <a:pt x="6898" y="40086"/>
                  </a:cubicBezTo>
                  <a:cubicBezTo>
                    <a:pt x="16094" y="49283"/>
                    <a:pt x="30889" y="49283"/>
                    <a:pt x="40086" y="40086"/>
                  </a:cubicBezTo>
                </a:path>
              </a:pathLst>
            </a:custGeom>
            <a:solidFill>
              <a:srgbClr val="80BA27"/>
            </a:solidFill>
            <a:ln w="3996" cap="flat">
              <a:noFill/>
              <a:prstDash val="solid"/>
              <a:miter/>
            </a:ln>
          </p:spPr>
          <p:txBody>
            <a:bodyPr rtlCol="0" anchor="ctr"/>
            <a:lstStyle/>
            <a:p>
              <a:endParaRPr lang="fi-FI"/>
            </a:p>
          </p:txBody>
        </p:sp>
        <p:sp>
          <p:nvSpPr>
            <p:cNvPr id="346" name="Freeform: Shape 532">
              <a:extLst>
                <a:ext uri="{FF2B5EF4-FFF2-40B4-BE49-F238E27FC236}">
                  <a16:creationId xmlns:a16="http://schemas.microsoft.com/office/drawing/2014/main" id="{971AAE7A-0A20-4A78-9C63-08506B0E0A1D}"/>
                </a:ext>
              </a:extLst>
            </p:cNvPr>
            <p:cNvSpPr/>
            <p:nvPr/>
          </p:nvSpPr>
          <p:spPr>
            <a:xfrm>
              <a:off x="5279438" y="8327550"/>
              <a:ext cx="12395" cy="12395"/>
            </a:xfrm>
            <a:custGeom>
              <a:avLst/>
              <a:gdLst>
                <a:gd name="connsiteX0" fmla="*/ 10596 w 12395"/>
                <a:gd name="connsiteY0" fmla="*/ 10596 h 12395"/>
                <a:gd name="connsiteX1" fmla="*/ 10596 w 12395"/>
                <a:gd name="connsiteY1" fmla="*/ 1799 h 12395"/>
                <a:gd name="connsiteX2" fmla="*/ 1799 w 12395"/>
                <a:gd name="connsiteY2" fmla="*/ 1799 h 12395"/>
                <a:gd name="connsiteX3" fmla="*/ 1799 w 12395"/>
                <a:gd name="connsiteY3" fmla="*/ 10596 h 12395"/>
                <a:gd name="connsiteX4" fmla="*/ 10596 w 12395"/>
                <a:gd name="connsiteY4" fmla="*/ 10596 h 123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395" h="12395">
                  <a:moveTo>
                    <a:pt x="10596" y="10596"/>
                  </a:moveTo>
                  <a:cubicBezTo>
                    <a:pt x="12995" y="8197"/>
                    <a:pt x="12995" y="4199"/>
                    <a:pt x="10596" y="1799"/>
                  </a:cubicBezTo>
                  <a:cubicBezTo>
                    <a:pt x="8197" y="-600"/>
                    <a:pt x="4199" y="-600"/>
                    <a:pt x="1799" y="1799"/>
                  </a:cubicBezTo>
                  <a:cubicBezTo>
                    <a:pt x="-600" y="4199"/>
                    <a:pt x="-600" y="8197"/>
                    <a:pt x="1799" y="10596"/>
                  </a:cubicBezTo>
                  <a:cubicBezTo>
                    <a:pt x="4598" y="12995"/>
                    <a:pt x="8197" y="12995"/>
                    <a:pt x="10596" y="10596"/>
                  </a:cubicBezTo>
                </a:path>
              </a:pathLst>
            </a:custGeom>
            <a:solidFill>
              <a:srgbClr val="80BA27"/>
            </a:solidFill>
            <a:ln w="3996" cap="flat">
              <a:noFill/>
              <a:prstDash val="solid"/>
              <a:miter/>
            </a:ln>
          </p:spPr>
          <p:txBody>
            <a:bodyPr rtlCol="0" anchor="ctr"/>
            <a:lstStyle/>
            <a:p>
              <a:endParaRPr lang="fi-FI"/>
            </a:p>
          </p:txBody>
        </p:sp>
        <p:sp>
          <p:nvSpPr>
            <p:cNvPr id="347" name="Freeform: Shape 533">
              <a:extLst>
                <a:ext uri="{FF2B5EF4-FFF2-40B4-BE49-F238E27FC236}">
                  <a16:creationId xmlns:a16="http://schemas.microsoft.com/office/drawing/2014/main" id="{7EF9CC2F-7AF5-47A7-BA32-1E6505798E35}"/>
                </a:ext>
              </a:extLst>
            </p:cNvPr>
            <p:cNvSpPr/>
            <p:nvPr/>
          </p:nvSpPr>
          <p:spPr>
            <a:xfrm>
              <a:off x="5350014" y="8288964"/>
              <a:ext cx="15194" cy="15194"/>
            </a:xfrm>
            <a:custGeom>
              <a:avLst/>
              <a:gdLst>
                <a:gd name="connsiteX0" fmla="*/ 7597 w 15194"/>
                <a:gd name="connsiteY0" fmla="*/ 15195 h 15194"/>
                <a:gd name="connsiteX1" fmla="*/ 15195 w 15194"/>
                <a:gd name="connsiteY1" fmla="*/ 7597 h 15194"/>
                <a:gd name="connsiteX2" fmla="*/ 7597 w 15194"/>
                <a:gd name="connsiteY2" fmla="*/ 0 h 15194"/>
                <a:gd name="connsiteX3" fmla="*/ 0 w 15194"/>
                <a:gd name="connsiteY3" fmla="*/ 7597 h 15194"/>
                <a:gd name="connsiteX4" fmla="*/ 7597 w 15194"/>
                <a:gd name="connsiteY4" fmla="*/ 15195 h 151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94" h="15194">
                  <a:moveTo>
                    <a:pt x="7597" y="15195"/>
                  </a:moveTo>
                  <a:cubicBezTo>
                    <a:pt x="11996" y="15195"/>
                    <a:pt x="15195" y="11596"/>
                    <a:pt x="15195" y="7597"/>
                  </a:cubicBezTo>
                  <a:cubicBezTo>
                    <a:pt x="15195" y="3199"/>
                    <a:pt x="11596" y="0"/>
                    <a:pt x="7597" y="0"/>
                  </a:cubicBezTo>
                  <a:cubicBezTo>
                    <a:pt x="3199" y="0"/>
                    <a:pt x="0" y="3599"/>
                    <a:pt x="0" y="7597"/>
                  </a:cubicBezTo>
                  <a:cubicBezTo>
                    <a:pt x="0" y="11596"/>
                    <a:pt x="3599" y="15195"/>
                    <a:pt x="7597" y="15195"/>
                  </a:cubicBezTo>
                </a:path>
              </a:pathLst>
            </a:custGeom>
            <a:solidFill>
              <a:srgbClr val="80BA27"/>
            </a:solidFill>
            <a:ln w="3996" cap="flat">
              <a:noFill/>
              <a:prstDash val="solid"/>
              <a:miter/>
            </a:ln>
          </p:spPr>
          <p:txBody>
            <a:bodyPr rtlCol="0" anchor="ctr"/>
            <a:lstStyle/>
            <a:p>
              <a:endParaRPr lang="fi-FI"/>
            </a:p>
          </p:txBody>
        </p:sp>
        <p:sp>
          <p:nvSpPr>
            <p:cNvPr id="348" name="Freeform: Shape 534">
              <a:extLst>
                <a:ext uri="{FF2B5EF4-FFF2-40B4-BE49-F238E27FC236}">
                  <a16:creationId xmlns:a16="http://schemas.microsoft.com/office/drawing/2014/main" id="{32E1045C-FB10-4F23-B8E5-B0B5F91D7DEC}"/>
                </a:ext>
              </a:extLst>
            </p:cNvPr>
            <p:cNvSpPr/>
            <p:nvPr/>
          </p:nvSpPr>
          <p:spPr>
            <a:xfrm>
              <a:off x="5338118" y="8267871"/>
              <a:ext cx="18993" cy="18993"/>
            </a:xfrm>
            <a:custGeom>
              <a:avLst/>
              <a:gdLst>
                <a:gd name="connsiteX0" fmla="*/ 16294 w 18993"/>
                <a:gd name="connsiteY0" fmla="*/ 16294 h 18993"/>
                <a:gd name="connsiteX1" fmla="*/ 16294 w 18993"/>
                <a:gd name="connsiteY1" fmla="*/ 2699 h 18993"/>
                <a:gd name="connsiteX2" fmla="*/ 2699 w 18993"/>
                <a:gd name="connsiteY2" fmla="*/ 2699 h 18993"/>
                <a:gd name="connsiteX3" fmla="*/ 2699 w 18993"/>
                <a:gd name="connsiteY3" fmla="*/ 16294 h 18993"/>
                <a:gd name="connsiteX4" fmla="*/ 16294 w 18993"/>
                <a:gd name="connsiteY4" fmla="*/ 16294 h 189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993" h="18993">
                  <a:moveTo>
                    <a:pt x="16294" y="16294"/>
                  </a:moveTo>
                  <a:cubicBezTo>
                    <a:pt x="19893" y="12696"/>
                    <a:pt x="19893" y="6298"/>
                    <a:pt x="16294" y="2699"/>
                  </a:cubicBezTo>
                  <a:cubicBezTo>
                    <a:pt x="12696" y="-900"/>
                    <a:pt x="6298" y="-900"/>
                    <a:pt x="2699" y="2699"/>
                  </a:cubicBezTo>
                  <a:cubicBezTo>
                    <a:pt x="-900" y="6298"/>
                    <a:pt x="-900" y="12696"/>
                    <a:pt x="2699" y="16294"/>
                  </a:cubicBezTo>
                  <a:cubicBezTo>
                    <a:pt x="6698" y="19893"/>
                    <a:pt x="12696" y="19893"/>
                    <a:pt x="16294" y="16294"/>
                  </a:cubicBezTo>
                </a:path>
              </a:pathLst>
            </a:custGeom>
            <a:solidFill>
              <a:srgbClr val="80BA27"/>
            </a:solidFill>
            <a:ln w="3996" cap="flat">
              <a:noFill/>
              <a:prstDash val="solid"/>
              <a:miter/>
            </a:ln>
          </p:spPr>
          <p:txBody>
            <a:bodyPr rtlCol="0" anchor="ctr"/>
            <a:lstStyle/>
            <a:p>
              <a:endParaRPr lang="fi-FI"/>
            </a:p>
          </p:txBody>
        </p:sp>
        <p:sp>
          <p:nvSpPr>
            <p:cNvPr id="349" name="Freeform: Shape 535">
              <a:extLst>
                <a:ext uri="{FF2B5EF4-FFF2-40B4-BE49-F238E27FC236}">
                  <a16:creationId xmlns:a16="http://schemas.microsoft.com/office/drawing/2014/main" id="{5D12F3AD-5378-40F2-8D7C-5B64A6F8D1D1}"/>
                </a:ext>
              </a:extLst>
            </p:cNvPr>
            <p:cNvSpPr/>
            <p:nvPr/>
          </p:nvSpPr>
          <p:spPr>
            <a:xfrm>
              <a:off x="5317625" y="8245379"/>
              <a:ext cx="23991" cy="23991"/>
            </a:xfrm>
            <a:custGeom>
              <a:avLst/>
              <a:gdLst>
                <a:gd name="connsiteX0" fmla="*/ 11996 w 23991"/>
                <a:gd name="connsiteY0" fmla="*/ 23992 h 23991"/>
                <a:gd name="connsiteX1" fmla="*/ 23992 w 23991"/>
                <a:gd name="connsiteY1" fmla="*/ 11996 h 23991"/>
                <a:gd name="connsiteX2" fmla="*/ 11996 w 23991"/>
                <a:gd name="connsiteY2" fmla="*/ 0 h 23991"/>
                <a:gd name="connsiteX3" fmla="*/ 0 w 23991"/>
                <a:gd name="connsiteY3" fmla="*/ 11996 h 23991"/>
                <a:gd name="connsiteX4" fmla="*/ 11996 w 23991"/>
                <a:gd name="connsiteY4" fmla="*/ 23992 h 239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991" h="23991">
                  <a:moveTo>
                    <a:pt x="11996" y="23992"/>
                  </a:moveTo>
                  <a:cubicBezTo>
                    <a:pt x="18793" y="23992"/>
                    <a:pt x="23992" y="18793"/>
                    <a:pt x="23992" y="11996"/>
                  </a:cubicBezTo>
                  <a:cubicBezTo>
                    <a:pt x="23992" y="5198"/>
                    <a:pt x="18793" y="0"/>
                    <a:pt x="11996" y="0"/>
                  </a:cubicBezTo>
                  <a:cubicBezTo>
                    <a:pt x="5198" y="0"/>
                    <a:pt x="0" y="5198"/>
                    <a:pt x="0" y="11996"/>
                  </a:cubicBezTo>
                  <a:cubicBezTo>
                    <a:pt x="0" y="18394"/>
                    <a:pt x="5198" y="23992"/>
                    <a:pt x="11996" y="23992"/>
                  </a:cubicBezTo>
                </a:path>
              </a:pathLst>
            </a:custGeom>
            <a:solidFill>
              <a:srgbClr val="80BA27"/>
            </a:solidFill>
            <a:ln w="3996" cap="flat">
              <a:noFill/>
              <a:prstDash val="solid"/>
              <a:miter/>
            </a:ln>
          </p:spPr>
          <p:txBody>
            <a:bodyPr rtlCol="0" anchor="ctr"/>
            <a:lstStyle/>
            <a:p>
              <a:endParaRPr lang="fi-FI"/>
            </a:p>
          </p:txBody>
        </p:sp>
        <p:sp>
          <p:nvSpPr>
            <p:cNvPr id="350" name="Freeform: Shape 536">
              <a:extLst>
                <a:ext uri="{FF2B5EF4-FFF2-40B4-BE49-F238E27FC236}">
                  <a16:creationId xmlns:a16="http://schemas.microsoft.com/office/drawing/2014/main" id="{1D5EA8A0-AF71-4101-B0F1-BA5136D36CAB}"/>
                </a:ext>
              </a:extLst>
            </p:cNvPr>
            <p:cNvSpPr/>
            <p:nvPr/>
          </p:nvSpPr>
          <p:spPr>
            <a:xfrm>
              <a:off x="5285936" y="8223686"/>
              <a:ext cx="30189" cy="30189"/>
            </a:xfrm>
            <a:custGeom>
              <a:avLst/>
              <a:gdLst>
                <a:gd name="connsiteX0" fmla="*/ 25691 w 30189"/>
                <a:gd name="connsiteY0" fmla="*/ 25691 h 30189"/>
                <a:gd name="connsiteX1" fmla="*/ 25691 w 30189"/>
                <a:gd name="connsiteY1" fmla="*/ 4498 h 30189"/>
                <a:gd name="connsiteX2" fmla="*/ 4498 w 30189"/>
                <a:gd name="connsiteY2" fmla="*/ 4498 h 30189"/>
                <a:gd name="connsiteX3" fmla="*/ 4498 w 30189"/>
                <a:gd name="connsiteY3" fmla="*/ 25691 h 30189"/>
                <a:gd name="connsiteX4" fmla="*/ 25691 w 30189"/>
                <a:gd name="connsiteY4" fmla="*/ 25691 h 30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189" h="30189">
                  <a:moveTo>
                    <a:pt x="25691" y="25691"/>
                  </a:moveTo>
                  <a:cubicBezTo>
                    <a:pt x="31689" y="19693"/>
                    <a:pt x="31689" y="10496"/>
                    <a:pt x="25691" y="4498"/>
                  </a:cubicBezTo>
                  <a:cubicBezTo>
                    <a:pt x="19693" y="-1499"/>
                    <a:pt x="10496" y="-1499"/>
                    <a:pt x="4498" y="4498"/>
                  </a:cubicBezTo>
                  <a:cubicBezTo>
                    <a:pt x="-1499" y="10496"/>
                    <a:pt x="-1499" y="19693"/>
                    <a:pt x="4498" y="25691"/>
                  </a:cubicBezTo>
                  <a:cubicBezTo>
                    <a:pt x="10096" y="31689"/>
                    <a:pt x="19693" y="31689"/>
                    <a:pt x="25691" y="25691"/>
                  </a:cubicBezTo>
                </a:path>
              </a:pathLst>
            </a:custGeom>
            <a:solidFill>
              <a:srgbClr val="80BA27"/>
            </a:solidFill>
            <a:ln w="3996" cap="flat">
              <a:noFill/>
              <a:prstDash val="solid"/>
              <a:miter/>
            </a:ln>
          </p:spPr>
          <p:txBody>
            <a:bodyPr rtlCol="0" anchor="ctr"/>
            <a:lstStyle/>
            <a:p>
              <a:endParaRPr lang="fi-FI"/>
            </a:p>
          </p:txBody>
        </p:sp>
        <p:sp>
          <p:nvSpPr>
            <p:cNvPr id="351" name="Freeform: Shape 537">
              <a:extLst>
                <a:ext uri="{FF2B5EF4-FFF2-40B4-BE49-F238E27FC236}">
                  <a16:creationId xmlns:a16="http://schemas.microsoft.com/office/drawing/2014/main" id="{EDDB2B84-51FE-4C81-9603-8AEB8711CB62}"/>
                </a:ext>
              </a:extLst>
            </p:cNvPr>
            <p:cNvSpPr/>
            <p:nvPr/>
          </p:nvSpPr>
          <p:spPr>
            <a:xfrm>
              <a:off x="5448380" y="8326551"/>
              <a:ext cx="37586" cy="37586"/>
            </a:xfrm>
            <a:custGeom>
              <a:avLst/>
              <a:gdLst>
                <a:gd name="connsiteX0" fmla="*/ 18794 w 37586"/>
                <a:gd name="connsiteY0" fmla="*/ 37587 h 37586"/>
                <a:gd name="connsiteX1" fmla="*/ 37587 w 37586"/>
                <a:gd name="connsiteY1" fmla="*/ 18794 h 37586"/>
                <a:gd name="connsiteX2" fmla="*/ 18794 w 37586"/>
                <a:gd name="connsiteY2" fmla="*/ 0 h 37586"/>
                <a:gd name="connsiteX3" fmla="*/ 0 w 37586"/>
                <a:gd name="connsiteY3" fmla="*/ 18794 h 37586"/>
                <a:gd name="connsiteX4" fmla="*/ 18794 w 37586"/>
                <a:gd name="connsiteY4" fmla="*/ 37587 h 375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586" h="37586">
                  <a:moveTo>
                    <a:pt x="18794" y="37587"/>
                  </a:moveTo>
                  <a:cubicBezTo>
                    <a:pt x="29190" y="37587"/>
                    <a:pt x="37587" y="29190"/>
                    <a:pt x="37587" y="18794"/>
                  </a:cubicBezTo>
                  <a:cubicBezTo>
                    <a:pt x="37587" y="8397"/>
                    <a:pt x="29190" y="0"/>
                    <a:pt x="18794" y="0"/>
                  </a:cubicBezTo>
                  <a:cubicBezTo>
                    <a:pt x="8397" y="0"/>
                    <a:pt x="0" y="8397"/>
                    <a:pt x="0" y="18794"/>
                  </a:cubicBezTo>
                  <a:cubicBezTo>
                    <a:pt x="0" y="29190"/>
                    <a:pt x="8397" y="37587"/>
                    <a:pt x="18794" y="37587"/>
                  </a:cubicBezTo>
                </a:path>
              </a:pathLst>
            </a:custGeom>
            <a:solidFill>
              <a:srgbClr val="80BA27"/>
            </a:solidFill>
            <a:ln w="3996" cap="flat">
              <a:noFill/>
              <a:prstDash val="solid"/>
              <a:miter/>
            </a:ln>
          </p:spPr>
          <p:txBody>
            <a:bodyPr rtlCol="0" anchor="ctr"/>
            <a:lstStyle/>
            <a:p>
              <a:endParaRPr lang="fi-FI"/>
            </a:p>
          </p:txBody>
        </p:sp>
        <p:sp>
          <p:nvSpPr>
            <p:cNvPr id="352" name="Freeform: Shape 538">
              <a:extLst>
                <a:ext uri="{FF2B5EF4-FFF2-40B4-BE49-F238E27FC236}">
                  <a16:creationId xmlns:a16="http://schemas.microsoft.com/office/drawing/2014/main" id="{F9EE35E1-9AAF-4054-92E4-3D3D43F8B9EE}"/>
                </a:ext>
              </a:extLst>
            </p:cNvPr>
            <p:cNvSpPr/>
            <p:nvPr/>
          </p:nvSpPr>
          <p:spPr>
            <a:xfrm>
              <a:off x="5472272" y="8277268"/>
              <a:ext cx="46983" cy="46983"/>
            </a:xfrm>
            <a:custGeom>
              <a:avLst/>
              <a:gdLst>
                <a:gd name="connsiteX0" fmla="*/ 40086 w 46983"/>
                <a:gd name="connsiteY0" fmla="*/ 40086 h 46983"/>
                <a:gd name="connsiteX1" fmla="*/ 40086 w 46983"/>
                <a:gd name="connsiteY1" fmla="*/ 6898 h 46983"/>
                <a:gd name="connsiteX2" fmla="*/ 6898 w 46983"/>
                <a:gd name="connsiteY2" fmla="*/ 6898 h 46983"/>
                <a:gd name="connsiteX3" fmla="*/ 6898 w 46983"/>
                <a:gd name="connsiteY3" fmla="*/ 40086 h 46983"/>
                <a:gd name="connsiteX4" fmla="*/ 40086 w 46983"/>
                <a:gd name="connsiteY4" fmla="*/ 40086 h 469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983" h="46983">
                  <a:moveTo>
                    <a:pt x="40086" y="40086"/>
                  </a:moveTo>
                  <a:cubicBezTo>
                    <a:pt x="49283" y="30889"/>
                    <a:pt x="49283" y="16094"/>
                    <a:pt x="40086" y="6898"/>
                  </a:cubicBezTo>
                  <a:cubicBezTo>
                    <a:pt x="30889" y="-2299"/>
                    <a:pt x="16094" y="-2299"/>
                    <a:pt x="6898" y="6898"/>
                  </a:cubicBezTo>
                  <a:cubicBezTo>
                    <a:pt x="-2299" y="16094"/>
                    <a:pt x="-2299" y="30889"/>
                    <a:pt x="6898" y="40086"/>
                  </a:cubicBezTo>
                  <a:cubicBezTo>
                    <a:pt x="16094" y="49283"/>
                    <a:pt x="30889" y="49283"/>
                    <a:pt x="40086" y="40086"/>
                  </a:cubicBezTo>
                </a:path>
              </a:pathLst>
            </a:custGeom>
            <a:solidFill>
              <a:srgbClr val="80BA27"/>
            </a:solidFill>
            <a:ln w="3996" cap="flat">
              <a:noFill/>
              <a:prstDash val="solid"/>
              <a:miter/>
            </a:ln>
          </p:spPr>
          <p:txBody>
            <a:bodyPr rtlCol="0" anchor="ctr"/>
            <a:lstStyle/>
            <a:p>
              <a:endParaRPr lang="fi-FI"/>
            </a:p>
          </p:txBody>
        </p:sp>
        <p:sp>
          <p:nvSpPr>
            <p:cNvPr id="353" name="Freeform: Shape 539">
              <a:extLst>
                <a:ext uri="{FF2B5EF4-FFF2-40B4-BE49-F238E27FC236}">
                  <a16:creationId xmlns:a16="http://schemas.microsoft.com/office/drawing/2014/main" id="{7DA53F7E-618B-4FC6-B88D-4FA726B6DE57}"/>
                </a:ext>
              </a:extLst>
            </p:cNvPr>
            <p:cNvSpPr/>
            <p:nvPr/>
          </p:nvSpPr>
          <p:spPr>
            <a:xfrm>
              <a:off x="5573137" y="8261373"/>
              <a:ext cx="687362" cy="59579"/>
            </a:xfrm>
            <a:custGeom>
              <a:avLst/>
              <a:gdLst>
                <a:gd name="connsiteX0" fmla="*/ 649775 w 687362"/>
                <a:gd name="connsiteY0" fmla="*/ 36387 h 59579"/>
                <a:gd name="connsiteX1" fmla="*/ 653774 w 687362"/>
                <a:gd name="connsiteY1" fmla="*/ 46384 h 59579"/>
                <a:gd name="connsiteX2" fmla="*/ 663770 w 687362"/>
                <a:gd name="connsiteY2" fmla="*/ 50782 h 59579"/>
                <a:gd name="connsiteX3" fmla="*/ 673767 w 687362"/>
                <a:gd name="connsiteY3" fmla="*/ 46384 h 59579"/>
                <a:gd name="connsiteX4" fmla="*/ 677766 w 687362"/>
                <a:gd name="connsiteY4" fmla="*/ 36387 h 59579"/>
                <a:gd name="connsiteX5" fmla="*/ 673767 w 687362"/>
                <a:gd name="connsiteY5" fmla="*/ 26391 h 59579"/>
                <a:gd name="connsiteX6" fmla="*/ 663770 w 687362"/>
                <a:gd name="connsiteY6" fmla="*/ 22392 h 59579"/>
                <a:gd name="connsiteX7" fmla="*/ 653774 w 687362"/>
                <a:gd name="connsiteY7" fmla="*/ 26391 h 59579"/>
                <a:gd name="connsiteX8" fmla="*/ 649775 w 687362"/>
                <a:gd name="connsiteY8" fmla="*/ 36387 h 59579"/>
                <a:gd name="connsiteX9" fmla="*/ 640179 w 687362"/>
                <a:gd name="connsiteY9" fmla="*/ 36387 h 59579"/>
                <a:gd name="connsiteX10" fmla="*/ 646576 w 687362"/>
                <a:gd name="connsiteY10" fmla="*/ 20393 h 59579"/>
                <a:gd name="connsiteX11" fmla="*/ 663770 w 687362"/>
                <a:gd name="connsiteY11" fmla="*/ 13195 h 59579"/>
                <a:gd name="connsiteX12" fmla="*/ 681364 w 687362"/>
                <a:gd name="connsiteY12" fmla="*/ 20393 h 59579"/>
                <a:gd name="connsiteX13" fmla="*/ 687362 w 687362"/>
                <a:gd name="connsiteY13" fmla="*/ 36387 h 59579"/>
                <a:gd name="connsiteX14" fmla="*/ 681364 w 687362"/>
                <a:gd name="connsiteY14" fmla="*/ 52382 h 59579"/>
                <a:gd name="connsiteX15" fmla="*/ 663770 w 687362"/>
                <a:gd name="connsiteY15" fmla="*/ 59579 h 59579"/>
                <a:gd name="connsiteX16" fmla="*/ 646576 w 687362"/>
                <a:gd name="connsiteY16" fmla="*/ 52382 h 59579"/>
                <a:gd name="connsiteX17" fmla="*/ 640179 w 687362"/>
                <a:gd name="connsiteY17" fmla="*/ 36387 h 59579"/>
                <a:gd name="connsiteX18" fmla="*/ 620186 w 687362"/>
                <a:gd name="connsiteY18" fmla="*/ 23192 h 59579"/>
                <a:gd name="connsiteX19" fmla="*/ 614987 w 687362"/>
                <a:gd name="connsiteY19" fmla="*/ 23192 h 59579"/>
                <a:gd name="connsiteX20" fmla="*/ 614987 w 687362"/>
                <a:gd name="connsiteY20" fmla="*/ 14395 h 59579"/>
                <a:gd name="connsiteX21" fmla="*/ 620186 w 687362"/>
                <a:gd name="connsiteY21" fmla="*/ 14395 h 59579"/>
                <a:gd name="connsiteX22" fmla="*/ 620186 w 687362"/>
                <a:gd name="connsiteY22" fmla="*/ 2799 h 59579"/>
                <a:gd name="connsiteX23" fmla="*/ 629382 w 687362"/>
                <a:gd name="connsiteY23" fmla="*/ 400 h 59579"/>
                <a:gd name="connsiteX24" fmla="*/ 629382 w 687362"/>
                <a:gd name="connsiteY24" fmla="*/ 14795 h 59579"/>
                <a:gd name="connsiteX25" fmla="*/ 635780 w 687362"/>
                <a:gd name="connsiteY25" fmla="*/ 14795 h 59579"/>
                <a:gd name="connsiteX26" fmla="*/ 635780 w 687362"/>
                <a:gd name="connsiteY26" fmla="*/ 23592 h 59579"/>
                <a:gd name="connsiteX27" fmla="*/ 629382 w 687362"/>
                <a:gd name="connsiteY27" fmla="*/ 23592 h 59579"/>
                <a:gd name="connsiteX28" fmla="*/ 629382 w 687362"/>
                <a:gd name="connsiteY28" fmla="*/ 58780 h 59579"/>
                <a:gd name="connsiteX29" fmla="*/ 620186 w 687362"/>
                <a:gd name="connsiteY29" fmla="*/ 58780 h 59579"/>
                <a:gd name="connsiteX30" fmla="*/ 620186 w 687362"/>
                <a:gd name="connsiteY30" fmla="*/ 23192 h 59579"/>
                <a:gd name="connsiteX31" fmla="*/ 596594 w 687362"/>
                <a:gd name="connsiteY31" fmla="*/ 23192 h 59579"/>
                <a:gd name="connsiteX32" fmla="*/ 591395 w 687362"/>
                <a:gd name="connsiteY32" fmla="*/ 23192 h 59579"/>
                <a:gd name="connsiteX33" fmla="*/ 591395 w 687362"/>
                <a:gd name="connsiteY33" fmla="*/ 14395 h 59579"/>
                <a:gd name="connsiteX34" fmla="*/ 596594 w 687362"/>
                <a:gd name="connsiteY34" fmla="*/ 14395 h 59579"/>
                <a:gd name="connsiteX35" fmla="*/ 596594 w 687362"/>
                <a:gd name="connsiteY35" fmla="*/ 2799 h 59579"/>
                <a:gd name="connsiteX36" fmla="*/ 605790 w 687362"/>
                <a:gd name="connsiteY36" fmla="*/ 400 h 59579"/>
                <a:gd name="connsiteX37" fmla="*/ 605790 w 687362"/>
                <a:gd name="connsiteY37" fmla="*/ 14795 h 59579"/>
                <a:gd name="connsiteX38" fmla="*/ 612188 w 687362"/>
                <a:gd name="connsiteY38" fmla="*/ 14795 h 59579"/>
                <a:gd name="connsiteX39" fmla="*/ 612188 w 687362"/>
                <a:gd name="connsiteY39" fmla="*/ 23592 h 59579"/>
                <a:gd name="connsiteX40" fmla="*/ 605790 w 687362"/>
                <a:gd name="connsiteY40" fmla="*/ 23592 h 59579"/>
                <a:gd name="connsiteX41" fmla="*/ 605790 w 687362"/>
                <a:gd name="connsiteY41" fmla="*/ 58780 h 59579"/>
                <a:gd name="connsiteX42" fmla="*/ 596594 w 687362"/>
                <a:gd name="connsiteY42" fmla="*/ 58780 h 59579"/>
                <a:gd name="connsiteX43" fmla="*/ 596594 w 687362"/>
                <a:gd name="connsiteY43" fmla="*/ 23192 h 59579"/>
                <a:gd name="connsiteX44" fmla="*/ 573801 w 687362"/>
                <a:gd name="connsiteY44" fmla="*/ 5598 h 59579"/>
                <a:gd name="connsiteX45" fmla="*/ 575401 w 687362"/>
                <a:gd name="connsiteY45" fmla="*/ 1599 h 59579"/>
                <a:gd name="connsiteX46" fmla="*/ 579000 w 687362"/>
                <a:gd name="connsiteY46" fmla="*/ 0 h 59579"/>
                <a:gd name="connsiteX47" fmla="*/ 582598 w 687362"/>
                <a:gd name="connsiteY47" fmla="*/ 1599 h 59579"/>
                <a:gd name="connsiteX48" fmla="*/ 584198 w 687362"/>
                <a:gd name="connsiteY48" fmla="*/ 5598 h 59579"/>
                <a:gd name="connsiteX49" fmla="*/ 582598 w 687362"/>
                <a:gd name="connsiteY49" fmla="*/ 9197 h 59579"/>
                <a:gd name="connsiteX50" fmla="*/ 579000 w 687362"/>
                <a:gd name="connsiteY50" fmla="*/ 10796 h 59579"/>
                <a:gd name="connsiteX51" fmla="*/ 575401 w 687362"/>
                <a:gd name="connsiteY51" fmla="*/ 9197 h 59579"/>
                <a:gd name="connsiteX52" fmla="*/ 573801 w 687362"/>
                <a:gd name="connsiteY52" fmla="*/ 5598 h 59579"/>
                <a:gd name="connsiteX53" fmla="*/ 574201 w 687362"/>
                <a:gd name="connsiteY53" fmla="*/ 14395 h 59579"/>
                <a:gd name="connsiteX54" fmla="*/ 583398 w 687362"/>
                <a:gd name="connsiteY54" fmla="*/ 14395 h 59579"/>
                <a:gd name="connsiteX55" fmla="*/ 583398 w 687362"/>
                <a:gd name="connsiteY55" fmla="*/ 58380 h 59579"/>
                <a:gd name="connsiteX56" fmla="*/ 574201 w 687362"/>
                <a:gd name="connsiteY56" fmla="*/ 58380 h 59579"/>
                <a:gd name="connsiteX57" fmla="*/ 574201 w 687362"/>
                <a:gd name="connsiteY57" fmla="*/ 14395 h 59579"/>
                <a:gd name="connsiteX58" fmla="*/ 551010 w 687362"/>
                <a:gd name="connsiteY58" fmla="*/ 5598 h 59579"/>
                <a:gd name="connsiteX59" fmla="*/ 552609 w 687362"/>
                <a:gd name="connsiteY59" fmla="*/ 1599 h 59579"/>
                <a:gd name="connsiteX60" fmla="*/ 556208 w 687362"/>
                <a:gd name="connsiteY60" fmla="*/ 0 h 59579"/>
                <a:gd name="connsiteX61" fmla="*/ 559806 w 687362"/>
                <a:gd name="connsiteY61" fmla="*/ 1599 h 59579"/>
                <a:gd name="connsiteX62" fmla="*/ 561406 w 687362"/>
                <a:gd name="connsiteY62" fmla="*/ 5598 h 59579"/>
                <a:gd name="connsiteX63" fmla="*/ 559806 w 687362"/>
                <a:gd name="connsiteY63" fmla="*/ 9197 h 59579"/>
                <a:gd name="connsiteX64" fmla="*/ 556208 w 687362"/>
                <a:gd name="connsiteY64" fmla="*/ 10796 h 59579"/>
                <a:gd name="connsiteX65" fmla="*/ 552609 w 687362"/>
                <a:gd name="connsiteY65" fmla="*/ 9197 h 59579"/>
                <a:gd name="connsiteX66" fmla="*/ 551010 w 687362"/>
                <a:gd name="connsiteY66" fmla="*/ 5598 h 59579"/>
                <a:gd name="connsiteX67" fmla="*/ 551409 w 687362"/>
                <a:gd name="connsiteY67" fmla="*/ 14395 h 59579"/>
                <a:gd name="connsiteX68" fmla="*/ 560606 w 687362"/>
                <a:gd name="connsiteY68" fmla="*/ 14395 h 59579"/>
                <a:gd name="connsiteX69" fmla="*/ 560606 w 687362"/>
                <a:gd name="connsiteY69" fmla="*/ 58380 h 59579"/>
                <a:gd name="connsiteX70" fmla="*/ 551409 w 687362"/>
                <a:gd name="connsiteY70" fmla="*/ 58380 h 59579"/>
                <a:gd name="connsiteX71" fmla="*/ 551409 w 687362"/>
                <a:gd name="connsiteY71" fmla="*/ 14395 h 59579"/>
                <a:gd name="connsiteX72" fmla="*/ 534215 w 687362"/>
                <a:gd name="connsiteY72" fmla="*/ 1599 h 59579"/>
                <a:gd name="connsiteX73" fmla="*/ 534215 w 687362"/>
                <a:gd name="connsiteY73" fmla="*/ 40786 h 59579"/>
                <a:gd name="connsiteX74" fmla="*/ 535015 w 687362"/>
                <a:gd name="connsiteY74" fmla="*/ 46384 h 59579"/>
                <a:gd name="connsiteX75" fmla="*/ 537814 w 687362"/>
                <a:gd name="connsiteY75" fmla="*/ 49183 h 59579"/>
                <a:gd name="connsiteX76" fmla="*/ 542612 w 687362"/>
                <a:gd name="connsiteY76" fmla="*/ 51982 h 59579"/>
                <a:gd name="connsiteX77" fmla="*/ 538614 w 687362"/>
                <a:gd name="connsiteY77" fmla="*/ 59579 h 59579"/>
                <a:gd name="connsiteX78" fmla="*/ 528217 w 687362"/>
                <a:gd name="connsiteY78" fmla="*/ 52782 h 59579"/>
                <a:gd name="connsiteX79" fmla="*/ 524619 w 687362"/>
                <a:gd name="connsiteY79" fmla="*/ 42785 h 59579"/>
                <a:gd name="connsiteX80" fmla="*/ 524619 w 687362"/>
                <a:gd name="connsiteY80" fmla="*/ 1599 h 59579"/>
                <a:gd name="connsiteX81" fmla="*/ 534215 w 687362"/>
                <a:gd name="connsiteY81" fmla="*/ 1599 h 59579"/>
                <a:gd name="connsiteX82" fmla="*/ 448645 w 687362"/>
                <a:gd name="connsiteY82" fmla="*/ 14395 h 59579"/>
                <a:gd name="connsiteX83" fmla="*/ 457842 w 687362"/>
                <a:gd name="connsiteY83" fmla="*/ 14395 h 59579"/>
                <a:gd name="connsiteX84" fmla="*/ 457842 w 687362"/>
                <a:gd name="connsiteY84" fmla="*/ 19993 h 59579"/>
                <a:gd name="connsiteX85" fmla="*/ 457842 w 687362"/>
                <a:gd name="connsiteY85" fmla="*/ 19993 h 59579"/>
                <a:gd name="connsiteX86" fmla="*/ 471037 w 687362"/>
                <a:gd name="connsiteY86" fmla="*/ 13195 h 59579"/>
                <a:gd name="connsiteX87" fmla="*/ 482633 w 687362"/>
                <a:gd name="connsiteY87" fmla="*/ 18394 h 59579"/>
                <a:gd name="connsiteX88" fmla="*/ 487431 w 687362"/>
                <a:gd name="connsiteY88" fmla="*/ 31989 h 59579"/>
                <a:gd name="connsiteX89" fmla="*/ 487431 w 687362"/>
                <a:gd name="connsiteY89" fmla="*/ 58380 h 59579"/>
                <a:gd name="connsiteX90" fmla="*/ 478235 w 687362"/>
                <a:gd name="connsiteY90" fmla="*/ 58380 h 59579"/>
                <a:gd name="connsiteX91" fmla="*/ 478235 w 687362"/>
                <a:gd name="connsiteY91" fmla="*/ 33988 h 59579"/>
                <a:gd name="connsiteX92" fmla="*/ 468238 w 687362"/>
                <a:gd name="connsiteY92" fmla="*/ 22792 h 59579"/>
                <a:gd name="connsiteX93" fmla="*/ 461041 w 687362"/>
                <a:gd name="connsiteY93" fmla="*/ 25591 h 59579"/>
                <a:gd name="connsiteX94" fmla="*/ 457842 w 687362"/>
                <a:gd name="connsiteY94" fmla="*/ 33988 h 59579"/>
                <a:gd name="connsiteX95" fmla="*/ 457842 w 687362"/>
                <a:gd name="connsiteY95" fmla="*/ 58780 h 59579"/>
                <a:gd name="connsiteX96" fmla="*/ 448645 w 687362"/>
                <a:gd name="connsiteY96" fmla="*/ 58780 h 59579"/>
                <a:gd name="connsiteX97" fmla="*/ 448645 w 687362"/>
                <a:gd name="connsiteY97" fmla="*/ 14395 h 59579"/>
                <a:gd name="connsiteX98" fmla="*/ 399462 w 687362"/>
                <a:gd name="connsiteY98" fmla="*/ 36387 h 59579"/>
                <a:gd name="connsiteX99" fmla="*/ 403460 w 687362"/>
                <a:gd name="connsiteY99" fmla="*/ 46384 h 59579"/>
                <a:gd name="connsiteX100" fmla="*/ 413057 w 687362"/>
                <a:gd name="connsiteY100" fmla="*/ 50782 h 59579"/>
                <a:gd name="connsiteX101" fmla="*/ 422654 w 687362"/>
                <a:gd name="connsiteY101" fmla="*/ 46384 h 59579"/>
                <a:gd name="connsiteX102" fmla="*/ 426652 w 687362"/>
                <a:gd name="connsiteY102" fmla="*/ 36387 h 59579"/>
                <a:gd name="connsiteX103" fmla="*/ 422654 w 687362"/>
                <a:gd name="connsiteY103" fmla="*/ 26391 h 59579"/>
                <a:gd name="connsiteX104" fmla="*/ 413057 w 687362"/>
                <a:gd name="connsiteY104" fmla="*/ 22392 h 59579"/>
                <a:gd name="connsiteX105" fmla="*/ 403460 w 687362"/>
                <a:gd name="connsiteY105" fmla="*/ 26391 h 59579"/>
                <a:gd name="connsiteX106" fmla="*/ 399462 w 687362"/>
                <a:gd name="connsiteY106" fmla="*/ 36387 h 59579"/>
                <a:gd name="connsiteX107" fmla="*/ 425853 w 687362"/>
                <a:gd name="connsiteY107" fmla="*/ 53182 h 59579"/>
                <a:gd name="connsiteX108" fmla="*/ 425853 w 687362"/>
                <a:gd name="connsiteY108" fmla="*/ 53182 h 59579"/>
                <a:gd name="connsiteX109" fmla="*/ 411857 w 687362"/>
                <a:gd name="connsiteY109" fmla="*/ 59579 h 59579"/>
                <a:gd name="connsiteX110" fmla="*/ 395463 w 687362"/>
                <a:gd name="connsiteY110" fmla="*/ 52382 h 59579"/>
                <a:gd name="connsiteX111" fmla="*/ 389465 w 687362"/>
                <a:gd name="connsiteY111" fmla="*/ 36387 h 59579"/>
                <a:gd name="connsiteX112" fmla="*/ 395463 w 687362"/>
                <a:gd name="connsiteY112" fmla="*/ 20793 h 59579"/>
                <a:gd name="connsiteX113" fmla="*/ 411857 w 687362"/>
                <a:gd name="connsiteY113" fmla="*/ 13195 h 59579"/>
                <a:gd name="connsiteX114" fmla="*/ 425453 w 687362"/>
                <a:gd name="connsiteY114" fmla="*/ 19593 h 59579"/>
                <a:gd name="connsiteX115" fmla="*/ 425453 w 687362"/>
                <a:gd name="connsiteY115" fmla="*/ 19593 h 59579"/>
                <a:gd name="connsiteX116" fmla="*/ 425453 w 687362"/>
                <a:gd name="connsiteY116" fmla="*/ 14395 h 59579"/>
                <a:gd name="connsiteX117" fmla="*/ 434650 w 687362"/>
                <a:gd name="connsiteY117" fmla="*/ 14395 h 59579"/>
                <a:gd name="connsiteX118" fmla="*/ 434650 w 687362"/>
                <a:gd name="connsiteY118" fmla="*/ 58380 h 59579"/>
                <a:gd name="connsiteX119" fmla="*/ 425453 w 687362"/>
                <a:gd name="connsiteY119" fmla="*/ 58380 h 59579"/>
                <a:gd name="connsiteX120" fmla="*/ 425453 w 687362"/>
                <a:gd name="connsiteY120" fmla="*/ 53182 h 59579"/>
                <a:gd name="connsiteX121" fmla="*/ 343881 w 687362"/>
                <a:gd name="connsiteY121" fmla="*/ 36387 h 59579"/>
                <a:gd name="connsiteX122" fmla="*/ 347880 w 687362"/>
                <a:gd name="connsiteY122" fmla="*/ 46384 h 59579"/>
                <a:gd name="connsiteX123" fmla="*/ 357476 w 687362"/>
                <a:gd name="connsiteY123" fmla="*/ 50782 h 59579"/>
                <a:gd name="connsiteX124" fmla="*/ 367073 w 687362"/>
                <a:gd name="connsiteY124" fmla="*/ 46384 h 59579"/>
                <a:gd name="connsiteX125" fmla="*/ 371072 w 687362"/>
                <a:gd name="connsiteY125" fmla="*/ 36387 h 59579"/>
                <a:gd name="connsiteX126" fmla="*/ 367073 w 687362"/>
                <a:gd name="connsiteY126" fmla="*/ 26391 h 59579"/>
                <a:gd name="connsiteX127" fmla="*/ 357476 w 687362"/>
                <a:gd name="connsiteY127" fmla="*/ 22392 h 59579"/>
                <a:gd name="connsiteX128" fmla="*/ 347880 w 687362"/>
                <a:gd name="connsiteY128" fmla="*/ 26391 h 59579"/>
                <a:gd name="connsiteX129" fmla="*/ 343881 w 687362"/>
                <a:gd name="connsiteY129" fmla="*/ 36387 h 59579"/>
                <a:gd name="connsiteX130" fmla="*/ 370672 w 687362"/>
                <a:gd name="connsiteY130" fmla="*/ 53182 h 59579"/>
                <a:gd name="connsiteX131" fmla="*/ 370672 w 687362"/>
                <a:gd name="connsiteY131" fmla="*/ 53182 h 59579"/>
                <a:gd name="connsiteX132" fmla="*/ 356677 w 687362"/>
                <a:gd name="connsiteY132" fmla="*/ 59579 h 59579"/>
                <a:gd name="connsiteX133" fmla="*/ 340282 w 687362"/>
                <a:gd name="connsiteY133" fmla="*/ 52382 h 59579"/>
                <a:gd name="connsiteX134" fmla="*/ 334284 w 687362"/>
                <a:gd name="connsiteY134" fmla="*/ 36387 h 59579"/>
                <a:gd name="connsiteX135" fmla="*/ 340282 w 687362"/>
                <a:gd name="connsiteY135" fmla="*/ 20793 h 59579"/>
                <a:gd name="connsiteX136" fmla="*/ 356677 w 687362"/>
                <a:gd name="connsiteY136" fmla="*/ 13195 h 59579"/>
                <a:gd name="connsiteX137" fmla="*/ 370272 w 687362"/>
                <a:gd name="connsiteY137" fmla="*/ 19593 h 59579"/>
                <a:gd name="connsiteX138" fmla="*/ 370272 w 687362"/>
                <a:gd name="connsiteY138" fmla="*/ 19593 h 59579"/>
                <a:gd name="connsiteX139" fmla="*/ 370272 w 687362"/>
                <a:gd name="connsiteY139" fmla="*/ 14395 h 59579"/>
                <a:gd name="connsiteX140" fmla="*/ 379469 w 687362"/>
                <a:gd name="connsiteY140" fmla="*/ 14395 h 59579"/>
                <a:gd name="connsiteX141" fmla="*/ 379469 w 687362"/>
                <a:gd name="connsiteY141" fmla="*/ 58380 h 59579"/>
                <a:gd name="connsiteX142" fmla="*/ 370272 w 687362"/>
                <a:gd name="connsiteY142" fmla="*/ 58380 h 59579"/>
                <a:gd name="connsiteX143" fmla="*/ 370272 w 687362"/>
                <a:gd name="connsiteY143" fmla="*/ 53182 h 59579"/>
                <a:gd name="connsiteX144" fmla="*/ 267108 w 687362"/>
                <a:gd name="connsiteY144" fmla="*/ 30789 h 59579"/>
                <a:gd name="connsiteX145" fmla="*/ 271906 w 687362"/>
                <a:gd name="connsiteY145" fmla="*/ 17594 h 59579"/>
                <a:gd name="connsiteX146" fmla="*/ 283102 w 687362"/>
                <a:gd name="connsiteY146" fmla="*/ 13195 h 59579"/>
                <a:gd name="connsiteX147" fmla="*/ 296298 w 687362"/>
                <a:gd name="connsiteY147" fmla="*/ 20793 h 59579"/>
                <a:gd name="connsiteX148" fmla="*/ 296298 w 687362"/>
                <a:gd name="connsiteY148" fmla="*/ 20793 h 59579"/>
                <a:gd name="connsiteX149" fmla="*/ 309493 w 687362"/>
                <a:gd name="connsiteY149" fmla="*/ 13195 h 59579"/>
                <a:gd name="connsiteX150" fmla="*/ 320689 w 687362"/>
                <a:gd name="connsiteY150" fmla="*/ 17594 h 59579"/>
                <a:gd name="connsiteX151" fmla="*/ 325487 w 687362"/>
                <a:gd name="connsiteY151" fmla="*/ 30789 h 59579"/>
                <a:gd name="connsiteX152" fmla="*/ 325487 w 687362"/>
                <a:gd name="connsiteY152" fmla="*/ 58380 h 59579"/>
                <a:gd name="connsiteX153" fmla="*/ 316291 w 687362"/>
                <a:gd name="connsiteY153" fmla="*/ 58380 h 59579"/>
                <a:gd name="connsiteX154" fmla="*/ 316291 w 687362"/>
                <a:gd name="connsiteY154" fmla="*/ 30789 h 59579"/>
                <a:gd name="connsiteX155" fmla="*/ 314291 w 687362"/>
                <a:gd name="connsiteY155" fmla="*/ 24392 h 59579"/>
                <a:gd name="connsiteX156" fmla="*/ 309093 w 687362"/>
                <a:gd name="connsiteY156" fmla="*/ 22392 h 59579"/>
                <a:gd name="connsiteX157" fmla="*/ 303495 w 687362"/>
                <a:gd name="connsiteY157" fmla="*/ 24392 h 59579"/>
                <a:gd name="connsiteX158" fmla="*/ 301096 w 687362"/>
                <a:gd name="connsiteY158" fmla="*/ 31589 h 59579"/>
                <a:gd name="connsiteX159" fmla="*/ 301096 w 687362"/>
                <a:gd name="connsiteY159" fmla="*/ 57580 h 59579"/>
                <a:gd name="connsiteX160" fmla="*/ 291899 w 687362"/>
                <a:gd name="connsiteY160" fmla="*/ 57580 h 59579"/>
                <a:gd name="connsiteX161" fmla="*/ 291899 w 687362"/>
                <a:gd name="connsiteY161" fmla="*/ 31589 h 59579"/>
                <a:gd name="connsiteX162" fmla="*/ 289500 w 687362"/>
                <a:gd name="connsiteY162" fmla="*/ 24392 h 59579"/>
                <a:gd name="connsiteX163" fmla="*/ 283502 w 687362"/>
                <a:gd name="connsiteY163" fmla="*/ 22392 h 59579"/>
                <a:gd name="connsiteX164" fmla="*/ 278304 w 687362"/>
                <a:gd name="connsiteY164" fmla="*/ 24392 h 59579"/>
                <a:gd name="connsiteX165" fmla="*/ 275904 w 687362"/>
                <a:gd name="connsiteY165" fmla="*/ 30789 h 59579"/>
                <a:gd name="connsiteX166" fmla="*/ 275904 w 687362"/>
                <a:gd name="connsiteY166" fmla="*/ 58380 h 59579"/>
                <a:gd name="connsiteX167" fmla="*/ 266708 w 687362"/>
                <a:gd name="connsiteY167" fmla="*/ 58380 h 59579"/>
                <a:gd name="connsiteX168" fmla="*/ 266708 w 687362"/>
                <a:gd name="connsiteY168" fmla="*/ 30789 h 59579"/>
                <a:gd name="connsiteX169" fmla="*/ 218724 w 687362"/>
                <a:gd name="connsiteY169" fmla="*/ 14395 h 59579"/>
                <a:gd name="connsiteX170" fmla="*/ 227921 w 687362"/>
                <a:gd name="connsiteY170" fmla="*/ 14395 h 59579"/>
                <a:gd name="connsiteX171" fmla="*/ 227921 w 687362"/>
                <a:gd name="connsiteY171" fmla="*/ 19993 h 59579"/>
                <a:gd name="connsiteX172" fmla="*/ 227921 w 687362"/>
                <a:gd name="connsiteY172" fmla="*/ 19993 h 59579"/>
                <a:gd name="connsiteX173" fmla="*/ 241117 w 687362"/>
                <a:gd name="connsiteY173" fmla="*/ 13195 h 59579"/>
                <a:gd name="connsiteX174" fmla="*/ 252713 w 687362"/>
                <a:gd name="connsiteY174" fmla="*/ 18394 h 59579"/>
                <a:gd name="connsiteX175" fmla="*/ 257511 w 687362"/>
                <a:gd name="connsiteY175" fmla="*/ 31989 h 59579"/>
                <a:gd name="connsiteX176" fmla="*/ 257511 w 687362"/>
                <a:gd name="connsiteY176" fmla="*/ 58380 h 59579"/>
                <a:gd name="connsiteX177" fmla="*/ 248314 w 687362"/>
                <a:gd name="connsiteY177" fmla="*/ 58380 h 59579"/>
                <a:gd name="connsiteX178" fmla="*/ 248314 w 687362"/>
                <a:gd name="connsiteY178" fmla="*/ 33988 h 59579"/>
                <a:gd name="connsiteX179" fmla="*/ 238318 w 687362"/>
                <a:gd name="connsiteY179" fmla="*/ 22792 h 59579"/>
                <a:gd name="connsiteX180" fmla="*/ 231120 w 687362"/>
                <a:gd name="connsiteY180" fmla="*/ 25591 h 59579"/>
                <a:gd name="connsiteX181" fmla="*/ 227921 w 687362"/>
                <a:gd name="connsiteY181" fmla="*/ 33988 h 59579"/>
                <a:gd name="connsiteX182" fmla="*/ 227921 w 687362"/>
                <a:gd name="connsiteY182" fmla="*/ 58780 h 59579"/>
                <a:gd name="connsiteX183" fmla="*/ 218724 w 687362"/>
                <a:gd name="connsiteY183" fmla="*/ 58780 h 59579"/>
                <a:gd name="connsiteX184" fmla="*/ 218724 w 687362"/>
                <a:gd name="connsiteY184" fmla="*/ 14395 h 59579"/>
                <a:gd name="connsiteX185" fmla="*/ 198731 w 687362"/>
                <a:gd name="connsiteY185" fmla="*/ 31989 h 59579"/>
                <a:gd name="connsiteX186" fmla="*/ 186336 w 687362"/>
                <a:gd name="connsiteY186" fmla="*/ 21593 h 59579"/>
                <a:gd name="connsiteX187" fmla="*/ 178738 w 687362"/>
                <a:gd name="connsiteY187" fmla="*/ 24392 h 59579"/>
                <a:gd name="connsiteX188" fmla="*/ 174340 w 687362"/>
                <a:gd name="connsiteY188" fmla="*/ 31989 h 59579"/>
                <a:gd name="connsiteX189" fmla="*/ 198731 w 687362"/>
                <a:gd name="connsiteY189" fmla="*/ 31989 h 59579"/>
                <a:gd name="connsiteX190" fmla="*/ 207128 w 687362"/>
                <a:gd name="connsiteY190" fmla="*/ 48783 h 59579"/>
                <a:gd name="connsiteX191" fmla="*/ 187535 w 687362"/>
                <a:gd name="connsiteY191" fmla="*/ 59579 h 59579"/>
                <a:gd name="connsiteX192" fmla="*/ 170341 w 687362"/>
                <a:gd name="connsiteY192" fmla="*/ 52382 h 59579"/>
                <a:gd name="connsiteX193" fmla="*/ 163943 w 687362"/>
                <a:gd name="connsiteY193" fmla="*/ 36387 h 59579"/>
                <a:gd name="connsiteX194" fmla="*/ 170341 w 687362"/>
                <a:gd name="connsiteY194" fmla="*/ 20393 h 59579"/>
                <a:gd name="connsiteX195" fmla="*/ 187535 w 687362"/>
                <a:gd name="connsiteY195" fmla="*/ 13195 h 59579"/>
                <a:gd name="connsiteX196" fmla="*/ 201930 w 687362"/>
                <a:gd name="connsiteY196" fmla="*/ 19193 h 59579"/>
                <a:gd name="connsiteX197" fmla="*/ 207528 w 687362"/>
                <a:gd name="connsiteY197" fmla="*/ 26791 h 59579"/>
                <a:gd name="connsiteX198" fmla="*/ 209528 w 687362"/>
                <a:gd name="connsiteY198" fmla="*/ 37987 h 59579"/>
                <a:gd name="connsiteX199" fmla="*/ 209528 w 687362"/>
                <a:gd name="connsiteY199" fmla="*/ 39586 h 59579"/>
                <a:gd name="connsiteX200" fmla="*/ 174340 w 687362"/>
                <a:gd name="connsiteY200" fmla="*/ 39586 h 59579"/>
                <a:gd name="connsiteX201" fmla="*/ 178738 w 687362"/>
                <a:gd name="connsiteY201" fmla="*/ 47584 h 59579"/>
                <a:gd name="connsiteX202" fmla="*/ 187135 w 687362"/>
                <a:gd name="connsiteY202" fmla="*/ 50782 h 59579"/>
                <a:gd name="connsiteX203" fmla="*/ 199531 w 687362"/>
                <a:gd name="connsiteY203" fmla="*/ 43985 h 59579"/>
                <a:gd name="connsiteX204" fmla="*/ 207128 w 687362"/>
                <a:gd name="connsiteY204" fmla="*/ 48783 h 59579"/>
                <a:gd name="connsiteX205" fmla="*/ 117959 w 687362"/>
                <a:gd name="connsiteY205" fmla="*/ 36387 h 59579"/>
                <a:gd name="connsiteX206" fmla="*/ 121958 w 687362"/>
                <a:gd name="connsiteY206" fmla="*/ 46384 h 59579"/>
                <a:gd name="connsiteX207" fmla="*/ 131554 w 687362"/>
                <a:gd name="connsiteY207" fmla="*/ 50782 h 59579"/>
                <a:gd name="connsiteX208" fmla="*/ 140751 w 687362"/>
                <a:gd name="connsiteY208" fmla="*/ 46384 h 59579"/>
                <a:gd name="connsiteX209" fmla="*/ 144750 w 687362"/>
                <a:gd name="connsiteY209" fmla="*/ 36387 h 59579"/>
                <a:gd name="connsiteX210" fmla="*/ 140751 w 687362"/>
                <a:gd name="connsiteY210" fmla="*/ 26391 h 59579"/>
                <a:gd name="connsiteX211" fmla="*/ 131554 w 687362"/>
                <a:gd name="connsiteY211" fmla="*/ 22392 h 59579"/>
                <a:gd name="connsiteX212" fmla="*/ 121958 w 687362"/>
                <a:gd name="connsiteY212" fmla="*/ 26391 h 59579"/>
                <a:gd name="connsiteX213" fmla="*/ 117959 w 687362"/>
                <a:gd name="connsiteY213" fmla="*/ 36387 h 59579"/>
                <a:gd name="connsiteX214" fmla="*/ 144350 w 687362"/>
                <a:gd name="connsiteY214" fmla="*/ 53182 h 59579"/>
                <a:gd name="connsiteX215" fmla="*/ 144350 w 687362"/>
                <a:gd name="connsiteY215" fmla="*/ 53182 h 59579"/>
                <a:gd name="connsiteX216" fmla="*/ 130355 w 687362"/>
                <a:gd name="connsiteY216" fmla="*/ 59579 h 59579"/>
                <a:gd name="connsiteX217" fmla="*/ 113960 w 687362"/>
                <a:gd name="connsiteY217" fmla="*/ 52382 h 59579"/>
                <a:gd name="connsiteX218" fmla="*/ 107963 w 687362"/>
                <a:gd name="connsiteY218" fmla="*/ 36387 h 59579"/>
                <a:gd name="connsiteX219" fmla="*/ 113960 w 687362"/>
                <a:gd name="connsiteY219" fmla="*/ 20793 h 59579"/>
                <a:gd name="connsiteX220" fmla="*/ 130355 w 687362"/>
                <a:gd name="connsiteY220" fmla="*/ 13195 h 59579"/>
                <a:gd name="connsiteX221" fmla="*/ 143950 w 687362"/>
                <a:gd name="connsiteY221" fmla="*/ 19593 h 59579"/>
                <a:gd name="connsiteX222" fmla="*/ 143950 w 687362"/>
                <a:gd name="connsiteY222" fmla="*/ 19593 h 59579"/>
                <a:gd name="connsiteX223" fmla="*/ 143950 w 687362"/>
                <a:gd name="connsiteY223" fmla="*/ 1200 h 59579"/>
                <a:gd name="connsiteX224" fmla="*/ 153147 w 687362"/>
                <a:gd name="connsiteY224" fmla="*/ 1200 h 59579"/>
                <a:gd name="connsiteX225" fmla="*/ 153147 w 687362"/>
                <a:gd name="connsiteY225" fmla="*/ 57980 h 59579"/>
                <a:gd name="connsiteX226" fmla="*/ 143950 w 687362"/>
                <a:gd name="connsiteY226" fmla="*/ 57980 h 59579"/>
                <a:gd name="connsiteX227" fmla="*/ 143950 w 687362"/>
                <a:gd name="connsiteY227" fmla="*/ 53182 h 59579"/>
                <a:gd name="connsiteX228" fmla="*/ 60379 w 687362"/>
                <a:gd name="connsiteY228" fmla="*/ 14395 h 59579"/>
                <a:gd name="connsiteX229" fmla="*/ 69576 w 687362"/>
                <a:gd name="connsiteY229" fmla="*/ 14395 h 59579"/>
                <a:gd name="connsiteX230" fmla="*/ 69576 w 687362"/>
                <a:gd name="connsiteY230" fmla="*/ 39186 h 59579"/>
                <a:gd name="connsiteX231" fmla="*/ 72775 w 687362"/>
                <a:gd name="connsiteY231" fmla="*/ 47184 h 59579"/>
                <a:gd name="connsiteX232" fmla="*/ 79972 w 687362"/>
                <a:gd name="connsiteY232" fmla="*/ 50383 h 59579"/>
                <a:gd name="connsiteX233" fmla="*/ 87170 w 687362"/>
                <a:gd name="connsiteY233" fmla="*/ 47184 h 59579"/>
                <a:gd name="connsiteX234" fmla="*/ 89969 w 687362"/>
                <a:gd name="connsiteY234" fmla="*/ 39186 h 59579"/>
                <a:gd name="connsiteX235" fmla="*/ 89969 w 687362"/>
                <a:gd name="connsiteY235" fmla="*/ 14395 h 59579"/>
                <a:gd name="connsiteX236" fmla="*/ 99166 w 687362"/>
                <a:gd name="connsiteY236" fmla="*/ 14395 h 59579"/>
                <a:gd name="connsiteX237" fmla="*/ 99166 w 687362"/>
                <a:gd name="connsiteY237" fmla="*/ 39586 h 59579"/>
                <a:gd name="connsiteX238" fmla="*/ 93168 w 687362"/>
                <a:gd name="connsiteY238" fmla="*/ 53981 h 59579"/>
                <a:gd name="connsiteX239" fmla="*/ 79572 w 687362"/>
                <a:gd name="connsiteY239" fmla="*/ 59179 h 59579"/>
                <a:gd name="connsiteX240" fmla="*/ 65977 w 687362"/>
                <a:gd name="connsiteY240" fmla="*/ 53981 h 59579"/>
                <a:gd name="connsiteX241" fmla="*/ 59979 w 687362"/>
                <a:gd name="connsiteY241" fmla="*/ 39586 h 59579"/>
                <a:gd name="connsiteX242" fmla="*/ 59979 w 687362"/>
                <a:gd name="connsiteY242" fmla="*/ 14395 h 59579"/>
                <a:gd name="connsiteX243" fmla="*/ 800 w 687362"/>
                <a:gd name="connsiteY243" fmla="*/ 1599 h 59579"/>
                <a:gd name="connsiteX244" fmla="*/ 10796 w 687362"/>
                <a:gd name="connsiteY244" fmla="*/ 1599 h 59579"/>
                <a:gd name="connsiteX245" fmla="*/ 10796 w 687362"/>
                <a:gd name="connsiteY245" fmla="*/ 33188 h 59579"/>
                <a:gd name="connsiteX246" fmla="*/ 15195 w 687362"/>
                <a:gd name="connsiteY246" fmla="*/ 45184 h 59579"/>
                <a:gd name="connsiteX247" fmla="*/ 25191 w 687362"/>
                <a:gd name="connsiteY247" fmla="*/ 49583 h 59579"/>
                <a:gd name="connsiteX248" fmla="*/ 35188 w 687362"/>
                <a:gd name="connsiteY248" fmla="*/ 45184 h 59579"/>
                <a:gd name="connsiteX249" fmla="*/ 39187 w 687362"/>
                <a:gd name="connsiteY249" fmla="*/ 33188 h 59579"/>
                <a:gd name="connsiteX250" fmla="*/ 39187 w 687362"/>
                <a:gd name="connsiteY250" fmla="*/ 1599 h 59579"/>
                <a:gd name="connsiteX251" fmla="*/ 49183 w 687362"/>
                <a:gd name="connsiteY251" fmla="*/ 1599 h 59579"/>
                <a:gd name="connsiteX252" fmla="*/ 49183 w 687362"/>
                <a:gd name="connsiteY252" fmla="*/ 35188 h 59579"/>
                <a:gd name="connsiteX253" fmla="*/ 42385 w 687362"/>
                <a:gd name="connsiteY253" fmla="*/ 52382 h 59579"/>
                <a:gd name="connsiteX254" fmla="*/ 24392 w 687362"/>
                <a:gd name="connsiteY254" fmla="*/ 59579 h 59579"/>
                <a:gd name="connsiteX255" fmla="*/ 6798 w 687362"/>
                <a:gd name="connsiteY255" fmla="*/ 52382 h 59579"/>
                <a:gd name="connsiteX256" fmla="*/ 0 w 687362"/>
                <a:gd name="connsiteY256" fmla="*/ 35188 h 59579"/>
                <a:gd name="connsiteX257" fmla="*/ 0 w 687362"/>
                <a:gd name="connsiteY257" fmla="*/ 1599 h 595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Lst>
              <a:rect l="l" t="t" r="r" b="b"/>
              <a:pathLst>
                <a:path w="687362" h="59579">
                  <a:moveTo>
                    <a:pt x="649775" y="36387"/>
                  </a:moveTo>
                  <a:cubicBezTo>
                    <a:pt x="649775" y="40386"/>
                    <a:pt x="650975" y="43585"/>
                    <a:pt x="653774" y="46384"/>
                  </a:cubicBezTo>
                  <a:cubicBezTo>
                    <a:pt x="656173" y="49183"/>
                    <a:pt x="659372" y="50782"/>
                    <a:pt x="663770" y="50782"/>
                  </a:cubicBezTo>
                  <a:cubicBezTo>
                    <a:pt x="667769" y="50782"/>
                    <a:pt x="671368" y="49183"/>
                    <a:pt x="673767" y="46384"/>
                  </a:cubicBezTo>
                  <a:cubicBezTo>
                    <a:pt x="676166" y="43585"/>
                    <a:pt x="677766" y="40386"/>
                    <a:pt x="677766" y="36387"/>
                  </a:cubicBezTo>
                  <a:cubicBezTo>
                    <a:pt x="677766" y="32389"/>
                    <a:pt x="676566" y="28790"/>
                    <a:pt x="673767" y="26391"/>
                  </a:cubicBezTo>
                  <a:cubicBezTo>
                    <a:pt x="671368" y="23592"/>
                    <a:pt x="667769" y="22392"/>
                    <a:pt x="663770" y="22392"/>
                  </a:cubicBezTo>
                  <a:cubicBezTo>
                    <a:pt x="659772" y="22392"/>
                    <a:pt x="656573" y="23992"/>
                    <a:pt x="653774" y="26391"/>
                  </a:cubicBezTo>
                  <a:cubicBezTo>
                    <a:pt x="650975" y="28790"/>
                    <a:pt x="649775" y="32389"/>
                    <a:pt x="649775" y="36387"/>
                  </a:cubicBezTo>
                  <a:moveTo>
                    <a:pt x="640179" y="36387"/>
                  </a:moveTo>
                  <a:cubicBezTo>
                    <a:pt x="640179" y="30389"/>
                    <a:pt x="642178" y="25191"/>
                    <a:pt x="646576" y="20393"/>
                  </a:cubicBezTo>
                  <a:cubicBezTo>
                    <a:pt x="650575" y="15595"/>
                    <a:pt x="656173" y="13195"/>
                    <a:pt x="663770" y="13195"/>
                  </a:cubicBezTo>
                  <a:cubicBezTo>
                    <a:pt x="671368" y="13195"/>
                    <a:pt x="676966" y="15595"/>
                    <a:pt x="681364" y="20393"/>
                  </a:cubicBezTo>
                  <a:cubicBezTo>
                    <a:pt x="685363" y="25191"/>
                    <a:pt x="687362" y="30389"/>
                    <a:pt x="687362" y="36387"/>
                  </a:cubicBezTo>
                  <a:cubicBezTo>
                    <a:pt x="687362" y="42385"/>
                    <a:pt x="685363" y="47584"/>
                    <a:pt x="681364" y="52382"/>
                  </a:cubicBezTo>
                  <a:cubicBezTo>
                    <a:pt x="677366" y="57180"/>
                    <a:pt x="671368" y="59579"/>
                    <a:pt x="663770" y="59579"/>
                  </a:cubicBezTo>
                  <a:cubicBezTo>
                    <a:pt x="656173" y="59579"/>
                    <a:pt x="650575" y="57180"/>
                    <a:pt x="646576" y="52382"/>
                  </a:cubicBezTo>
                  <a:cubicBezTo>
                    <a:pt x="642178" y="47584"/>
                    <a:pt x="640179" y="42385"/>
                    <a:pt x="640179" y="36387"/>
                  </a:cubicBezTo>
                  <a:moveTo>
                    <a:pt x="620186" y="23192"/>
                  </a:moveTo>
                  <a:lnTo>
                    <a:pt x="614987" y="23192"/>
                  </a:lnTo>
                  <a:lnTo>
                    <a:pt x="614987" y="14395"/>
                  </a:lnTo>
                  <a:lnTo>
                    <a:pt x="620186" y="14395"/>
                  </a:lnTo>
                  <a:lnTo>
                    <a:pt x="620186" y="2799"/>
                  </a:lnTo>
                  <a:lnTo>
                    <a:pt x="629382" y="400"/>
                  </a:lnTo>
                  <a:lnTo>
                    <a:pt x="629382" y="14795"/>
                  </a:lnTo>
                  <a:lnTo>
                    <a:pt x="635780" y="14795"/>
                  </a:lnTo>
                  <a:lnTo>
                    <a:pt x="635780" y="23592"/>
                  </a:lnTo>
                  <a:lnTo>
                    <a:pt x="629382" y="23592"/>
                  </a:lnTo>
                  <a:lnTo>
                    <a:pt x="629382" y="58780"/>
                  </a:lnTo>
                  <a:lnTo>
                    <a:pt x="620186" y="58780"/>
                  </a:lnTo>
                  <a:lnTo>
                    <a:pt x="620186" y="23192"/>
                  </a:lnTo>
                  <a:close/>
                  <a:moveTo>
                    <a:pt x="596594" y="23192"/>
                  </a:moveTo>
                  <a:lnTo>
                    <a:pt x="591395" y="23192"/>
                  </a:lnTo>
                  <a:lnTo>
                    <a:pt x="591395" y="14395"/>
                  </a:lnTo>
                  <a:lnTo>
                    <a:pt x="596594" y="14395"/>
                  </a:lnTo>
                  <a:lnTo>
                    <a:pt x="596594" y="2799"/>
                  </a:lnTo>
                  <a:lnTo>
                    <a:pt x="605790" y="400"/>
                  </a:lnTo>
                  <a:lnTo>
                    <a:pt x="605790" y="14795"/>
                  </a:lnTo>
                  <a:lnTo>
                    <a:pt x="612188" y="14795"/>
                  </a:lnTo>
                  <a:lnTo>
                    <a:pt x="612188" y="23592"/>
                  </a:lnTo>
                  <a:lnTo>
                    <a:pt x="605790" y="23592"/>
                  </a:lnTo>
                  <a:lnTo>
                    <a:pt x="605790" y="58780"/>
                  </a:lnTo>
                  <a:lnTo>
                    <a:pt x="596594" y="58780"/>
                  </a:lnTo>
                  <a:lnTo>
                    <a:pt x="596594" y="23192"/>
                  </a:lnTo>
                  <a:close/>
                  <a:moveTo>
                    <a:pt x="573801" y="5598"/>
                  </a:moveTo>
                  <a:cubicBezTo>
                    <a:pt x="573801" y="3999"/>
                    <a:pt x="574201" y="2799"/>
                    <a:pt x="575401" y="1599"/>
                  </a:cubicBezTo>
                  <a:cubicBezTo>
                    <a:pt x="576201" y="800"/>
                    <a:pt x="577400" y="0"/>
                    <a:pt x="579000" y="0"/>
                  </a:cubicBezTo>
                  <a:cubicBezTo>
                    <a:pt x="580599" y="0"/>
                    <a:pt x="581799" y="400"/>
                    <a:pt x="582598" y="1599"/>
                  </a:cubicBezTo>
                  <a:cubicBezTo>
                    <a:pt x="583398" y="2799"/>
                    <a:pt x="584198" y="3999"/>
                    <a:pt x="584198" y="5598"/>
                  </a:cubicBezTo>
                  <a:cubicBezTo>
                    <a:pt x="584198" y="7198"/>
                    <a:pt x="583798" y="8397"/>
                    <a:pt x="582598" y="9197"/>
                  </a:cubicBezTo>
                  <a:cubicBezTo>
                    <a:pt x="581399" y="10396"/>
                    <a:pt x="580199" y="10796"/>
                    <a:pt x="579000" y="10796"/>
                  </a:cubicBezTo>
                  <a:cubicBezTo>
                    <a:pt x="577400" y="10796"/>
                    <a:pt x="576601" y="10396"/>
                    <a:pt x="575401" y="9197"/>
                  </a:cubicBezTo>
                  <a:cubicBezTo>
                    <a:pt x="574201" y="7997"/>
                    <a:pt x="573801" y="6798"/>
                    <a:pt x="573801" y="5598"/>
                  </a:cubicBezTo>
                  <a:moveTo>
                    <a:pt x="574201" y="14395"/>
                  </a:moveTo>
                  <a:lnTo>
                    <a:pt x="583398" y="14395"/>
                  </a:lnTo>
                  <a:lnTo>
                    <a:pt x="583398" y="58380"/>
                  </a:lnTo>
                  <a:lnTo>
                    <a:pt x="574201" y="58380"/>
                  </a:lnTo>
                  <a:lnTo>
                    <a:pt x="574201" y="14395"/>
                  </a:lnTo>
                  <a:close/>
                  <a:moveTo>
                    <a:pt x="551010" y="5598"/>
                  </a:moveTo>
                  <a:cubicBezTo>
                    <a:pt x="551010" y="3999"/>
                    <a:pt x="551409" y="2799"/>
                    <a:pt x="552609" y="1599"/>
                  </a:cubicBezTo>
                  <a:cubicBezTo>
                    <a:pt x="553409" y="800"/>
                    <a:pt x="554608" y="0"/>
                    <a:pt x="556208" y="0"/>
                  </a:cubicBezTo>
                  <a:cubicBezTo>
                    <a:pt x="557807" y="0"/>
                    <a:pt x="559007" y="400"/>
                    <a:pt x="559806" y="1599"/>
                  </a:cubicBezTo>
                  <a:cubicBezTo>
                    <a:pt x="560606" y="2799"/>
                    <a:pt x="561406" y="3999"/>
                    <a:pt x="561406" y="5598"/>
                  </a:cubicBezTo>
                  <a:cubicBezTo>
                    <a:pt x="561406" y="7198"/>
                    <a:pt x="561006" y="8397"/>
                    <a:pt x="559806" y="9197"/>
                  </a:cubicBezTo>
                  <a:cubicBezTo>
                    <a:pt x="559007" y="10396"/>
                    <a:pt x="557407" y="10796"/>
                    <a:pt x="556208" y="10796"/>
                  </a:cubicBezTo>
                  <a:cubicBezTo>
                    <a:pt x="555008" y="10796"/>
                    <a:pt x="553808" y="10396"/>
                    <a:pt x="552609" y="9197"/>
                  </a:cubicBezTo>
                  <a:cubicBezTo>
                    <a:pt x="551409" y="7997"/>
                    <a:pt x="551010" y="6798"/>
                    <a:pt x="551010" y="5598"/>
                  </a:cubicBezTo>
                  <a:moveTo>
                    <a:pt x="551409" y="14395"/>
                  </a:moveTo>
                  <a:lnTo>
                    <a:pt x="560606" y="14395"/>
                  </a:lnTo>
                  <a:lnTo>
                    <a:pt x="560606" y="58380"/>
                  </a:lnTo>
                  <a:lnTo>
                    <a:pt x="551409" y="58380"/>
                  </a:lnTo>
                  <a:lnTo>
                    <a:pt x="551409" y="14395"/>
                  </a:lnTo>
                  <a:close/>
                  <a:moveTo>
                    <a:pt x="534215" y="1599"/>
                  </a:moveTo>
                  <a:lnTo>
                    <a:pt x="534215" y="40786"/>
                  </a:lnTo>
                  <a:cubicBezTo>
                    <a:pt x="534215" y="43185"/>
                    <a:pt x="534615" y="45184"/>
                    <a:pt x="535015" y="46384"/>
                  </a:cubicBezTo>
                  <a:cubicBezTo>
                    <a:pt x="535815" y="47584"/>
                    <a:pt x="536614" y="48383"/>
                    <a:pt x="537814" y="49183"/>
                  </a:cubicBezTo>
                  <a:lnTo>
                    <a:pt x="542612" y="51982"/>
                  </a:lnTo>
                  <a:lnTo>
                    <a:pt x="538614" y="59579"/>
                  </a:lnTo>
                  <a:cubicBezTo>
                    <a:pt x="533815" y="57580"/>
                    <a:pt x="530616" y="55181"/>
                    <a:pt x="528217" y="52782"/>
                  </a:cubicBezTo>
                  <a:cubicBezTo>
                    <a:pt x="525818" y="50383"/>
                    <a:pt x="524619" y="46784"/>
                    <a:pt x="524619" y="42785"/>
                  </a:cubicBezTo>
                  <a:lnTo>
                    <a:pt x="524619" y="1599"/>
                  </a:lnTo>
                  <a:lnTo>
                    <a:pt x="534215" y="1599"/>
                  </a:lnTo>
                  <a:close/>
                  <a:moveTo>
                    <a:pt x="448645" y="14395"/>
                  </a:moveTo>
                  <a:lnTo>
                    <a:pt x="457842" y="14395"/>
                  </a:lnTo>
                  <a:lnTo>
                    <a:pt x="457842" y="19993"/>
                  </a:lnTo>
                  <a:lnTo>
                    <a:pt x="457842" y="19993"/>
                  </a:lnTo>
                  <a:cubicBezTo>
                    <a:pt x="460641" y="15595"/>
                    <a:pt x="465039" y="13195"/>
                    <a:pt x="471037" y="13195"/>
                  </a:cubicBezTo>
                  <a:cubicBezTo>
                    <a:pt x="475835" y="13195"/>
                    <a:pt x="479434" y="14795"/>
                    <a:pt x="482633" y="18394"/>
                  </a:cubicBezTo>
                  <a:cubicBezTo>
                    <a:pt x="485832" y="21593"/>
                    <a:pt x="487431" y="26391"/>
                    <a:pt x="487431" y="31989"/>
                  </a:cubicBezTo>
                  <a:lnTo>
                    <a:pt x="487431" y="58380"/>
                  </a:lnTo>
                  <a:lnTo>
                    <a:pt x="478235" y="58380"/>
                  </a:lnTo>
                  <a:lnTo>
                    <a:pt x="478235" y="33988"/>
                  </a:lnTo>
                  <a:cubicBezTo>
                    <a:pt x="478235" y="26391"/>
                    <a:pt x="474636" y="22792"/>
                    <a:pt x="468238" y="22792"/>
                  </a:cubicBezTo>
                  <a:cubicBezTo>
                    <a:pt x="465039" y="22792"/>
                    <a:pt x="462640" y="23592"/>
                    <a:pt x="461041" y="25591"/>
                  </a:cubicBezTo>
                  <a:cubicBezTo>
                    <a:pt x="459041" y="27590"/>
                    <a:pt x="457842" y="30389"/>
                    <a:pt x="457842" y="33988"/>
                  </a:cubicBezTo>
                  <a:lnTo>
                    <a:pt x="457842" y="58780"/>
                  </a:lnTo>
                  <a:lnTo>
                    <a:pt x="448645" y="58780"/>
                  </a:lnTo>
                  <a:lnTo>
                    <a:pt x="448645" y="14395"/>
                  </a:lnTo>
                  <a:close/>
                  <a:moveTo>
                    <a:pt x="399462" y="36387"/>
                  </a:moveTo>
                  <a:cubicBezTo>
                    <a:pt x="399462" y="40386"/>
                    <a:pt x="401061" y="43585"/>
                    <a:pt x="403460" y="46384"/>
                  </a:cubicBezTo>
                  <a:cubicBezTo>
                    <a:pt x="405860" y="49183"/>
                    <a:pt x="409059" y="50782"/>
                    <a:pt x="413057" y="50782"/>
                  </a:cubicBezTo>
                  <a:cubicBezTo>
                    <a:pt x="416656" y="50782"/>
                    <a:pt x="419855" y="49183"/>
                    <a:pt x="422654" y="46384"/>
                  </a:cubicBezTo>
                  <a:cubicBezTo>
                    <a:pt x="425053" y="43585"/>
                    <a:pt x="426652" y="40386"/>
                    <a:pt x="426652" y="36387"/>
                  </a:cubicBezTo>
                  <a:cubicBezTo>
                    <a:pt x="426652" y="32389"/>
                    <a:pt x="425453" y="28790"/>
                    <a:pt x="422654" y="26391"/>
                  </a:cubicBezTo>
                  <a:cubicBezTo>
                    <a:pt x="420255" y="23592"/>
                    <a:pt x="417056" y="22392"/>
                    <a:pt x="413057" y="22392"/>
                  </a:cubicBezTo>
                  <a:cubicBezTo>
                    <a:pt x="409458" y="22392"/>
                    <a:pt x="406260" y="23992"/>
                    <a:pt x="403460" y="26391"/>
                  </a:cubicBezTo>
                  <a:cubicBezTo>
                    <a:pt x="401061" y="28790"/>
                    <a:pt x="399462" y="32389"/>
                    <a:pt x="399462" y="36387"/>
                  </a:cubicBezTo>
                  <a:moveTo>
                    <a:pt x="425853" y="53182"/>
                  </a:moveTo>
                  <a:lnTo>
                    <a:pt x="425853" y="53182"/>
                  </a:lnTo>
                  <a:cubicBezTo>
                    <a:pt x="422254" y="57580"/>
                    <a:pt x="417855" y="59579"/>
                    <a:pt x="411857" y="59579"/>
                  </a:cubicBezTo>
                  <a:cubicBezTo>
                    <a:pt x="405060" y="59179"/>
                    <a:pt x="399462" y="56780"/>
                    <a:pt x="395463" y="52382"/>
                  </a:cubicBezTo>
                  <a:cubicBezTo>
                    <a:pt x="391465" y="47584"/>
                    <a:pt x="389465" y="42385"/>
                    <a:pt x="389465" y="36387"/>
                  </a:cubicBezTo>
                  <a:cubicBezTo>
                    <a:pt x="389465" y="30789"/>
                    <a:pt x="391465" y="25591"/>
                    <a:pt x="395463" y="20793"/>
                  </a:cubicBezTo>
                  <a:cubicBezTo>
                    <a:pt x="399462" y="15994"/>
                    <a:pt x="405060" y="13595"/>
                    <a:pt x="411857" y="13195"/>
                  </a:cubicBezTo>
                  <a:cubicBezTo>
                    <a:pt x="418255" y="13195"/>
                    <a:pt x="422654" y="15595"/>
                    <a:pt x="425453" y="19593"/>
                  </a:cubicBezTo>
                  <a:lnTo>
                    <a:pt x="425453" y="19593"/>
                  </a:lnTo>
                  <a:lnTo>
                    <a:pt x="425453" y="14395"/>
                  </a:lnTo>
                  <a:lnTo>
                    <a:pt x="434650" y="14395"/>
                  </a:lnTo>
                  <a:lnTo>
                    <a:pt x="434650" y="58380"/>
                  </a:lnTo>
                  <a:lnTo>
                    <a:pt x="425453" y="58380"/>
                  </a:lnTo>
                  <a:lnTo>
                    <a:pt x="425453" y="53182"/>
                  </a:lnTo>
                  <a:close/>
                  <a:moveTo>
                    <a:pt x="343881" y="36387"/>
                  </a:moveTo>
                  <a:cubicBezTo>
                    <a:pt x="343881" y="40386"/>
                    <a:pt x="345481" y="43585"/>
                    <a:pt x="347880" y="46384"/>
                  </a:cubicBezTo>
                  <a:cubicBezTo>
                    <a:pt x="350279" y="49183"/>
                    <a:pt x="353478" y="50782"/>
                    <a:pt x="357476" y="50782"/>
                  </a:cubicBezTo>
                  <a:cubicBezTo>
                    <a:pt x="361075" y="50782"/>
                    <a:pt x="364274" y="49183"/>
                    <a:pt x="367073" y="46384"/>
                  </a:cubicBezTo>
                  <a:cubicBezTo>
                    <a:pt x="369472" y="43585"/>
                    <a:pt x="371072" y="40386"/>
                    <a:pt x="371072" y="36387"/>
                  </a:cubicBezTo>
                  <a:cubicBezTo>
                    <a:pt x="371072" y="32389"/>
                    <a:pt x="369872" y="28790"/>
                    <a:pt x="367073" y="26391"/>
                  </a:cubicBezTo>
                  <a:cubicBezTo>
                    <a:pt x="364674" y="23592"/>
                    <a:pt x="361475" y="22392"/>
                    <a:pt x="357476" y="22392"/>
                  </a:cubicBezTo>
                  <a:cubicBezTo>
                    <a:pt x="353878" y="22392"/>
                    <a:pt x="350679" y="23992"/>
                    <a:pt x="347880" y="26391"/>
                  </a:cubicBezTo>
                  <a:cubicBezTo>
                    <a:pt x="345481" y="28790"/>
                    <a:pt x="343881" y="32389"/>
                    <a:pt x="343881" y="36387"/>
                  </a:cubicBezTo>
                  <a:moveTo>
                    <a:pt x="370672" y="53182"/>
                  </a:moveTo>
                  <a:lnTo>
                    <a:pt x="370672" y="53182"/>
                  </a:lnTo>
                  <a:cubicBezTo>
                    <a:pt x="367073" y="57580"/>
                    <a:pt x="362675" y="59579"/>
                    <a:pt x="356677" y="59579"/>
                  </a:cubicBezTo>
                  <a:cubicBezTo>
                    <a:pt x="349879" y="59179"/>
                    <a:pt x="344281" y="56780"/>
                    <a:pt x="340282" y="52382"/>
                  </a:cubicBezTo>
                  <a:cubicBezTo>
                    <a:pt x="336284" y="47584"/>
                    <a:pt x="334284" y="42385"/>
                    <a:pt x="334284" y="36387"/>
                  </a:cubicBezTo>
                  <a:cubicBezTo>
                    <a:pt x="334284" y="30789"/>
                    <a:pt x="336284" y="25591"/>
                    <a:pt x="340282" y="20793"/>
                  </a:cubicBezTo>
                  <a:cubicBezTo>
                    <a:pt x="344281" y="15994"/>
                    <a:pt x="349879" y="13595"/>
                    <a:pt x="356677" y="13195"/>
                  </a:cubicBezTo>
                  <a:cubicBezTo>
                    <a:pt x="363075" y="13195"/>
                    <a:pt x="367473" y="15595"/>
                    <a:pt x="370272" y="19593"/>
                  </a:cubicBezTo>
                  <a:lnTo>
                    <a:pt x="370272" y="19593"/>
                  </a:lnTo>
                  <a:lnTo>
                    <a:pt x="370272" y="14395"/>
                  </a:lnTo>
                  <a:lnTo>
                    <a:pt x="379469" y="14395"/>
                  </a:lnTo>
                  <a:lnTo>
                    <a:pt x="379469" y="58380"/>
                  </a:lnTo>
                  <a:lnTo>
                    <a:pt x="370272" y="58380"/>
                  </a:lnTo>
                  <a:lnTo>
                    <a:pt x="370272" y="53182"/>
                  </a:lnTo>
                  <a:close/>
                  <a:moveTo>
                    <a:pt x="267108" y="30789"/>
                  </a:moveTo>
                  <a:cubicBezTo>
                    <a:pt x="267108" y="25191"/>
                    <a:pt x="268707" y="20793"/>
                    <a:pt x="271906" y="17594"/>
                  </a:cubicBezTo>
                  <a:cubicBezTo>
                    <a:pt x="274705" y="14395"/>
                    <a:pt x="278704" y="13195"/>
                    <a:pt x="283102" y="13195"/>
                  </a:cubicBezTo>
                  <a:cubicBezTo>
                    <a:pt x="289900" y="13195"/>
                    <a:pt x="294298" y="15994"/>
                    <a:pt x="296298" y="20793"/>
                  </a:cubicBezTo>
                  <a:lnTo>
                    <a:pt x="296298" y="20793"/>
                  </a:lnTo>
                  <a:cubicBezTo>
                    <a:pt x="298297" y="15595"/>
                    <a:pt x="302695" y="13195"/>
                    <a:pt x="309493" y="13195"/>
                  </a:cubicBezTo>
                  <a:cubicBezTo>
                    <a:pt x="313891" y="13195"/>
                    <a:pt x="317890" y="14795"/>
                    <a:pt x="320689" y="17594"/>
                  </a:cubicBezTo>
                  <a:cubicBezTo>
                    <a:pt x="323888" y="20793"/>
                    <a:pt x="325487" y="24791"/>
                    <a:pt x="325487" y="30789"/>
                  </a:cubicBezTo>
                  <a:lnTo>
                    <a:pt x="325487" y="58380"/>
                  </a:lnTo>
                  <a:lnTo>
                    <a:pt x="316291" y="58380"/>
                  </a:lnTo>
                  <a:lnTo>
                    <a:pt x="316291" y="30789"/>
                  </a:lnTo>
                  <a:cubicBezTo>
                    <a:pt x="316291" y="27990"/>
                    <a:pt x="315491" y="25991"/>
                    <a:pt x="314291" y="24392"/>
                  </a:cubicBezTo>
                  <a:cubicBezTo>
                    <a:pt x="312692" y="23192"/>
                    <a:pt x="311093" y="22392"/>
                    <a:pt x="309093" y="22392"/>
                  </a:cubicBezTo>
                  <a:cubicBezTo>
                    <a:pt x="306694" y="22392"/>
                    <a:pt x="304695" y="23192"/>
                    <a:pt x="303495" y="24392"/>
                  </a:cubicBezTo>
                  <a:cubicBezTo>
                    <a:pt x="301895" y="25991"/>
                    <a:pt x="301096" y="28390"/>
                    <a:pt x="301096" y="31589"/>
                  </a:cubicBezTo>
                  <a:lnTo>
                    <a:pt x="301096" y="57580"/>
                  </a:lnTo>
                  <a:lnTo>
                    <a:pt x="291899" y="57580"/>
                  </a:lnTo>
                  <a:lnTo>
                    <a:pt x="291899" y="31589"/>
                  </a:lnTo>
                  <a:cubicBezTo>
                    <a:pt x="291899" y="28390"/>
                    <a:pt x="291099" y="25591"/>
                    <a:pt x="289500" y="24392"/>
                  </a:cubicBezTo>
                  <a:cubicBezTo>
                    <a:pt x="287900" y="22792"/>
                    <a:pt x="285901" y="22392"/>
                    <a:pt x="283502" y="22392"/>
                  </a:cubicBezTo>
                  <a:cubicBezTo>
                    <a:pt x="281503" y="22392"/>
                    <a:pt x="279903" y="23192"/>
                    <a:pt x="278304" y="24392"/>
                  </a:cubicBezTo>
                  <a:cubicBezTo>
                    <a:pt x="276704" y="25991"/>
                    <a:pt x="275904" y="27990"/>
                    <a:pt x="275904" y="30789"/>
                  </a:cubicBezTo>
                  <a:lnTo>
                    <a:pt x="275904" y="58380"/>
                  </a:lnTo>
                  <a:lnTo>
                    <a:pt x="266708" y="58380"/>
                  </a:lnTo>
                  <a:lnTo>
                    <a:pt x="266708" y="30789"/>
                  </a:lnTo>
                  <a:close/>
                  <a:moveTo>
                    <a:pt x="218724" y="14395"/>
                  </a:moveTo>
                  <a:lnTo>
                    <a:pt x="227921" y="14395"/>
                  </a:lnTo>
                  <a:lnTo>
                    <a:pt x="227921" y="19993"/>
                  </a:lnTo>
                  <a:lnTo>
                    <a:pt x="227921" y="19993"/>
                  </a:lnTo>
                  <a:cubicBezTo>
                    <a:pt x="230720" y="15595"/>
                    <a:pt x="235119" y="13195"/>
                    <a:pt x="241117" y="13195"/>
                  </a:cubicBezTo>
                  <a:cubicBezTo>
                    <a:pt x="245915" y="13195"/>
                    <a:pt x="249514" y="14795"/>
                    <a:pt x="252713" y="18394"/>
                  </a:cubicBezTo>
                  <a:cubicBezTo>
                    <a:pt x="255911" y="21593"/>
                    <a:pt x="257511" y="26391"/>
                    <a:pt x="257511" y="31989"/>
                  </a:cubicBezTo>
                  <a:lnTo>
                    <a:pt x="257511" y="58380"/>
                  </a:lnTo>
                  <a:lnTo>
                    <a:pt x="248314" y="58380"/>
                  </a:lnTo>
                  <a:lnTo>
                    <a:pt x="248314" y="33988"/>
                  </a:lnTo>
                  <a:cubicBezTo>
                    <a:pt x="248314" y="26391"/>
                    <a:pt x="244715" y="22792"/>
                    <a:pt x="238318" y="22792"/>
                  </a:cubicBezTo>
                  <a:cubicBezTo>
                    <a:pt x="235119" y="22792"/>
                    <a:pt x="232719" y="23592"/>
                    <a:pt x="231120" y="25591"/>
                  </a:cubicBezTo>
                  <a:cubicBezTo>
                    <a:pt x="229121" y="27590"/>
                    <a:pt x="227921" y="30389"/>
                    <a:pt x="227921" y="33988"/>
                  </a:cubicBezTo>
                  <a:lnTo>
                    <a:pt x="227921" y="58780"/>
                  </a:lnTo>
                  <a:lnTo>
                    <a:pt x="218724" y="58780"/>
                  </a:lnTo>
                  <a:lnTo>
                    <a:pt x="218724" y="14395"/>
                  </a:lnTo>
                  <a:close/>
                  <a:moveTo>
                    <a:pt x="198731" y="31989"/>
                  </a:moveTo>
                  <a:cubicBezTo>
                    <a:pt x="196332" y="25191"/>
                    <a:pt x="192334" y="21593"/>
                    <a:pt x="186336" y="21593"/>
                  </a:cubicBezTo>
                  <a:cubicBezTo>
                    <a:pt x="183537" y="21593"/>
                    <a:pt x="180737" y="22392"/>
                    <a:pt x="178738" y="24392"/>
                  </a:cubicBezTo>
                  <a:cubicBezTo>
                    <a:pt x="176739" y="25991"/>
                    <a:pt x="175140" y="28790"/>
                    <a:pt x="174340" y="31989"/>
                  </a:cubicBezTo>
                  <a:lnTo>
                    <a:pt x="198731" y="31989"/>
                  </a:lnTo>
                  <a:close/>
                  <a:moveTo>
                    <a:pt x="207128" y="48783"/>
                  </a:moveTo>
                  <a:cubicBezTo>
                    <a:pt x="201930" y="55581"/>
                    <a:pt x="195133" y="59179"/>
                    <a:pt x="187535" y="59579"/>
                  </a:cubicBezTo>
                  <a:cubicBezTo>
                    <a:pt x="179938" y="59579"/>
                    <a:pt x="174340" y="57180"/>
                    <a:pt x="170341" y="52382"/>
                  </a:cubicBezTo>
                  <a:cubicBezTo>
                    <a:pt x="166343" y="47584"/>
                    <a:pt x="163943" y="42385"/>
                    <a:pt x="163943" y="36387"/>
                  </a:cubicBezTo>
                  <a:cubicBezTo>
                    <a:pt x="163943" y="30389"/>
                    <a:pt x="165943" y="25191"/>
                    <a:pt x="170341" y="20393"/>
                  </a:cubicBezTo>
                  <a:cubicBezTo>
                    <a:pt x="174340" y="15595"/>
                    <a:pt x="180338" y="13195"/>
                    <a:pt x="187535" y="13195"/>
                  </a:cubicBezTo>
                  <a:cubicBezTo>
                    <a:pt x="192334" y="13195"/>
                    <a:pt x="197132" y="15195"/>
                    <a:pt x="201930" y="19193"/>
                  </a:cubicBezTo>
                  <a:cubicBezTo>
                    <a:pt x="204329" y="21193"/>
                    <a:pt x="205929" y="23592"/>
                    <a:pt x="207528" y="26791"/>
                  </a:cubicBezTo>
                  <a:cubicBezTo>
                    <a:pt x="208728" y="29990"/>
                    <a:pt x="209528" y="33588"/>
                    <a:pt x="209528" y="37987"/>
                  </a:cubicBezTo>
                  <a:lnTo>
                    <a:pt x="209528" y="39586"/>
                  </a:lnTo>
                  <a:lnTo>
                    <a:pt x="174340" y="39586"/>
                  </a:lnTo>
                  <a:cubicBezTo>
                    <a:pt x="174740" y="43185"/>
                    <a:pt x="176339" y="45584"/>
                    <a:pt x="178738" y="47584"/>
                  </a:cubicBezTo>
                  <a:cubicBezTo>
                    <a:pt x="181137" y="49983"/>
                    <a:pt x="183936" y="50782"/>
                    <a:pt x="187135" y="50782"/>
                  </a:cubicBezTo>
                  <a:cubicBezTo>
                    <a:pt x="191934" y="50782"/>
                    <a:pt x="196332" y="48383"/>
                    <a:pt x="199531" y="43985"/>
                  </a:cubicBezTo>
                  <a:lnTo>
                    <a:pt x="207128" y="48783"/>
                  </a:lnTo>
                  <a:close/>
                  <a:moveTo>
                    <a:pt x="117959" y="36387"/>
                  </a:moveTo>
                  <a:cubicBezTo>
                    <a:pt x="117959" y="40386"/>
                    <a:pt x="119559" y="43585"/>
                    <a:pt x="121958" y="46384"/>
                  </a:cubicBezTo>
                  <a:cubicBezTo>
                    <a:pt x="124357" y="49183"/>
                    <a:pt x="127556" y="50782"/>
                    <a:pt x="131554" y="50782"/>
                  </a:cubicBezTo>
                  <a:cubicBezTo>
                    <a:pt x="135153" y="50782"/>
                    <a:pt x="138352" y="49183"/>
                    <a:pt x="140751" y="46384"/>
                  </a:cubicBezTo>
                  <a:cubicBezTo>
                    <a:pt x="143151" y="43585"/>
                    <a:pt x="144750" y="40386"/>
                    <a:pt x="144750" y="36387"/>
                  </a:cubicBezTo>
                  <a:cubicBezTo>
                    <a:pt x="144750" y="32389"/>
                    <a:pt x="143550" y="28790"/>
                    <a:pt x="140751" y="26391"/>
                  </a:cubicBezTo>
                  <a:cubicBezTo>
                    <a:pt x="138352" y="23592"/>
                    <a:pt x="135153" y="22392"/>
                    <a:pt x="131554" y="22392"/>
                  </a:cubicBezTo>
                  <a:cubicBezTo>
                    <a:pt x="127956" y="22392"/>
                    <a:pt x="124757" y="23992"/>
                    <a:pt x="121958" y="26391"/>
                  </a:cubicBezTo>
                  <a:cubicBezTo>
                    <a:pt x="119559" y="28790"/>
                    <a:pt x="117959" y="32389"/>
                    <a:pt x="117959" y="36387"/>
                  </a:cubicBezTo>
                  <a:moveTo>
                    <a:pt x="144350" y="53182"/>
                  </a:moveTo>
                  <a:lnTo>
                    <a:pt x="144350" y="53182"/>
                  </a:lnTo>
                  <a:cubicBezTo>
                    <a:pt x="141151" y="57580"/>
                    <a:pt x="136353" y="59579"/>
                    <a:pt x="130355" y="59579"/>
                  </a:cubicBezTo>
                  <a:cubicBezTo>
                    <a:pt x="123557" y="59179"/>
                    <a:pt x="117959" y="56780"/>
                    <a:pt x="113960" y="52382"/>
                  </a:cubicBezTo>
                  <a:cubicBezTo>
                    <a:pt x="109962" y="47584"/>
                    <a:pt x="107963" y="42385"/>
                    <a:pt x="107963" y="36387"/>
                  </a:cubicBezTo>
                  <a:cubicBezTo>
                    <a:pt x="107963" y="30789"/>
                    <a:pt x="109962" y="25591"/>
                    <a:pt x="113960" y="20793"/>
                  </a:cubicBezTo>
                  <a:cubicBezTo>
                    <a:pt x="117959" y="15994"/>
                    <a:pt x="123557" y="13595"/>
                    <a:pt x="130355" y="13195"/>
                  </a:cubicBezTo>
                  <a:cubicBezTo>
                    <a:pt x="136753" y="13195"/>
                    <a:pt x="141151" y="15595"/>
                    <a:pt x="143950" y="19593"/>
                  </a:cubicBezTo>
                  <a:lnTo>
                    <a:pt x="143950" y="19593"/>
                  </a:lnTo>
                  <a:lnTo>
                    <a:pt x="143950" y="1200"/>
                  </a:lnTo>
                  <a:lnTo>
                    <a:pt x="153147" y="1200"/>
                  </a:lnTo>
                  <a:lnTo>
                    <a:pt x="153147" y="57980"/>
                  </a:lnTo>
                  <a:lnTo>
                    <a:pt x="143950" y="57980"/>
                  </a:lnTo>
                  <a:lnTo>
                    <a:pt x="143950" y="53182"/>
                  </a:lnTo>
                  <a:close/>
                  <a:moveTo>
                    <a:pt x="60379" y="14395"/>
                  </a:moveTo>
                  <a:lnTo>
                    <a:pt x="69576" y="14395"/>
                  </a:lnTo>
                  <a:lnTo>
                    <a:pt x="69576" y="39186"/>
                  </a:lnTo>
                  <a:cubicBezTo>
                    <a:pt x="69576" y="42385"/>
                    <a:pt x="70775" y="45184"/>
                    <a:pt x="72775" y="47184"/>
                  </a:cubicBezTo>
                  <a:cubicBezTo>
                    <a:pt x="74774" y="49183"/>
                    <a:pt x="77173" y="50383"/>
                    <a:pt x="79972" y="50383"/>
                  </a:cubicBezTo>
                  <a:cubicBezTo>
                    <a:pt x="82771" y="50383"/>
                    <a:pt x="85570" y="49183"/>
                    <a:pt x="87170" y="47184"/>
                  </a:cubicBezTo>
                  <a:cubicBezTo>
                    <a:pt x="89169" y="45184"/>
                    <a:pt x="89969" y="42385"/>
                    <a:pt x="89969" y="39186"/>
                  </a:cubicBezTo>
                  <a:lnTo>
                    <a:pt x="89969" y="14395"/>
                  </a:lnTo>
                  <a:lnTo>
                    <a:pt x="99166" y="14395"/>
                  </a:lnTo>
                  <a:lnTo>
                    <a:pt x="99166" y="39586"/>
                  </a:lnTo>
                  <a:cubicBezTo>
                    <a:pt x="99166" y="45984"/>
                    <a:pt x="97166" y="50782"/>
                    <a:pt x="93168" y="53981"/>
                  </a:cubicBezTo>
                  <a:cubicBezTo>
                    <a:pt x="89569" y="57580"/>
                    <a:pt x="84771" y="59179"/>
                    <a:pt x="79572" y="59179"/>
                  </a:cubicBezTo>
                  <a:cubicBezTo>
                    <a:pt x="74374" y="59179"/>
                    <a:pt x="69976" y="57180"/>
                    <a:pt x="65977" y="53981"/>
                  </a:cubicBezTo>
                  <a:cubicBezTo>
                    <a:pt x="61978" y="50782"/>
                    <a:pt x="59979" y="45584"/>
                    <a:pt x="59979" y="39586"/>
                  </a:cubicBezTo>
                  <a:lnTo>
                    <a:pt x="59979" y="14395"/>
                  </a:lnTo>
                  <a:close/>
                  <a:moveTo>
                    <a:pt x="800" y="1599"/>
                  </a:moveTo>
                  <a:lnTo>
                    <a:pt x="10796" y="1599"/>
                  </a:lnTo>
                  <a:lnTo>
                    <a:pt x="10796" y="33188"/>
                  </a:lnTo>
                  <a:cubicBezTo>
                    <a:pt x="10796" y="38387"/>
                    <a:pt x="12396" y="42385"/>
                    <a:pt x="15195" y="45184"/>
                  </a:cubicBezTo>
                  <a:cubicBezTo>
                    <a:pt x="17994" y="48383"/>
                    <a:pt x="21193" y="49583"/>
                    <a:pt x="25191" y="49583"/>
                  </a:cubicBezTo>
                  <a:cubicBezTo>
                    <a:pt x="29190" y="49583"/>
                    <a:pt x="32789" y="47983"/>
                    <a:pt x="35188" y="45184"/>
                  </a:cubicBezTo>
                  <a:cubicBezTo>
                    <a:pt x="37987" y="42385"/>
                    <a:pt x="39187" y="38387"/>
                    <a:pt x="39187" y="33188"/>
                  </a:cubicBezTo>
                  <a:lnTo>
                    <a:pt x="39187" y="1599"/>
                  </a:lnTo>
                  <a:lnTo>
                    <a:pt x="49183" y="1599"/>
                  </a:lnTo>
                  <a:lnTo>
                    <a:pt x="49183" y="35188"/>
                  </a:lnTo>
                  <a:cubicBezTo>
                    <a:pt x="49183" y="41985"/>
                    <a:pt x="46784" y="47584"/>
                    <a:pt x="42385" y="52382"/>
                  </a:cubicBezTo>
                  <a:cubicBezTo>
                    <a:pt x="37987" y="57180"/>
                    <a:pt x="31989" y="59579"/>
                    <a:pt x="24392" y="59579"/>
                  </a:cubicBezTo>
                  <a:cubicBezTo>
                    <a:pt x="16794" y="59579"/>
                    <a:pt x="11196" y="57180"/>
                    <a:pt x="6798" y="52382"/>
                  </a:cubicBezTo>
                  <a:cubicBezTo>
                    <a:pt x="2399" y="47584"/>
                    <a:pt x="0" y="41985"/>
                    <a:pt x="0" y="35188"/>
                  </a:cubicBezTo>
                  <a:lnTo>
                    <a:pt x="0" y="1599"/>
                  </a:lnTo>
                  <a:close/>
                </a:path>
              </a:pathLst>
            </a:custGeom>
            <a:solidFill>
              <a:srgbClr val="868686"/>
            </a:solidFill>
            <a:ln w="3996" cap="flat">
              <a:noFill/>
              <a:prstDash val="solid"/>
              <a:miter/>
            </a:ln>
          </p:spPr>
          <p:txBody>
            <a:bodyPr rtlCol="0" anchor="ctr"/>
            <a:lstStyle/>
            <a:p>
              <a:endParaRPr lang="fi-FI"/>
            </a:p>
          </p:txBody>
        </p:sp>
        <p:sp>
          <p:nvSpPr>
            <p:cNvPr id="354" name="Freeform: Shape 540">
              <a:extLst>
                <a:ext uri="{FF2B5EF4-FFF2-40B4-BE49-F238E27FC236}">
                  <a16:creationId xmlns:a16="http://schemas.microsoft.com/office/drawing/2014/main" id="{808A3ECC-DA06-4D39-96AE-1972C0F2877D}"/>
                </a:ext>
              </a:extLst>
            </p:cNvPr>
            <p:cNvSpPr/>
            <p:nvPr/>
          </p:nvSpPr>
          <p:spPr>
            <a:xfrm>
              <a:off x="5576336" y="8368536"/>
              <a:ext cx="677765" cy="76373"/>
            </a:xfrm>
            <a:custGeom>
              <a:avLst/>
              <a:gdLst>
                <a:gd name="connsiteX0" fmla="*/ 642578 w 677765"/>
                <a:gd name="connsiteY0" fmla="*/ 36387 h 76373"/>
                <a:gd name="connsiteX1" fmla="*/ 646576 w 677765"/>
                <a:gd name="connsiteY1" fmla="*/ 46384 h 76373"/>
                <a:gd name="connsiteX2" fmla="*/ 656173 w 677765"/>
                <a:gd name="connsiteY2" fmla="*/ 50782 h 76373"/>
                <a:gd name="connsiteX3" fmla="*/ 665770 w 677765"/>
                <a:gd name="connsiteY3" fmla="*/ 46384 h 76373"/>
                <a:gd name="connsiteX4" fmla="*/ 669769 w 677765"/>
                <a:gd name="connsiteY4" fmla="*/ 36387 h 76373"/>
                <a:gd name="connsiteX5" fmla="*/ 665770 w 677765"/>
                <a:gd name="connsiteY5" fmla="*/ 26391 h 76373"/>
                <a:gd name="connsiteX6" fmla="*/ 656173 w 677765"/>
                <a:gd name="connsiteY6" fmla="*/ 22392 h 76373"/>
                <a:gd name="connsiteX7" fmla="*/ 646576 w 677765"/>
                <a:gd name="connsiteY7" fmla="*/ 26391 h 76373"/>
                <a:gd name="connsiteX8" fmla="*/ 642578 w 677765"/>
                <a:gd name="connsiteY8" fmla="*/ 36387 h 76373"/>
                <a:gd name="connsiteX9" fmla="*/ 668969 w 677765"/>
                <a:gd name="connsiteY9" fmla="*/ 53182 h 76373"/>
                <a:gd name="connsiteX10" fmla="*/ 668969 w 677765"/>
                <a:gd name="connsiteY10" fmla="*/ 53182 h 76373"/>
                <a:gd name="connsiteX11" fmla="*/ 654974 w 677765"/>
                <a:gd name="connsiteY11" fmla="*/ 59579 h 76373"/>
                <a:gd name="connsiteX12" fmla="*/ 638579 w 677765"/>
                <a:gd name="connsiteY12" fmla="*/ 52382 h 76373"/>
                <a:gd name="connsiteX13" fmla="*/ 632581 w 677765"/>
                <a:gd name="connsiteY13" fmla="*/ 36387 h 76373"/>
                <a:gd name="connsiteX14" fmla="*/ 638579 w 677765"/>
                <a:gd name="connsiteY14" fmla="*/ 20793 h 76373"/>
                <a:gd name="connsiteX15" fmla="*/ 654974 w 677765"/>
                <a:gd name="connsiteY15" fmla="*/ 13195 h 76373"/>
                <a:gd name="connsiteX16" fmla="*/ 668569 w 677765"/>
                <a:gd name="connsiteY16" fmla="*/ 19593 h 76373"/>
                <a:gd name="connsiteX17" fmla="*/ 668569 w 677765"/>
                <a:gd name="connsiteY17" fmla="*/ 19593 h 76373"/>
                <a:gd name="connsiteX18" fmla="*/ 668569 w 677765"/>
                <a:gd name="connsiteY18" fmla="*/ 1200 h 76373"/>
                <a:gd name="connsiteX19" fmla="*/ 677766 w 677765"/>
                <a:gd name="connsiteY19" fmla="*/ 1200 h 76373"/>
                <a:gd name="connsiteX20" fmla="*/ 677766 w 677765"/>
                <a:gd name="connsiteY20" fmla="*/ 57980 h 76373"/>
                <a:gd name="connsiteX21" fmla="*/ 668569 w 677765"/>
                <a:gd name="connsiteY21" fmla="*/ 57980 h 76373"/>
                <a:gd name="connsiteX22" fmla="*/ 668569 w 677765"/>
                <a:gd name="connsiteY22" fmla="*/ 53182 h 76373"/>
                <a:gd name="connsiteX23" fmla="*/ 583798 w 677765"/>
                <a:gd name="connsiteY23" fmla="*/ 14395 h 76373"/>
                <a:gd name="connsiteX24" fmla="*/ 592995 w 677765"/>
                <a:gd name="connsiteY24" fmla="*/ 14395 h 76373"/>
                <a:gd name="connsiteX25" fmla="*/ 592995 w 677765"/>
                <a:gd name="connsiteY25" fmla="*/ 19993 h 76373"/>
                <a:gd name="connsiteX26" fmla="*/ 592995 w 677765"/>
                <a:gd name="connsiteY26" fmla="*/ 19993 h 76373"/>
                <a:gd name="connsiteX27" fmla="*/ 606190 w 677765"/>
                <a:gd name="connsiteY27" fmla="*/ 13195 h 76373"/>
                <a:gd name="connsiteX28" fmla="*/ 617787 w 677765"/>
                <a:gd name="connsiteY28" fmla="*/ 18394 h 76373"/>
                <a:gd name="connsiteX29" fmla="*/ 622585 w 677765"/>
                <a:gd name="connsiteY29" fmla="*/ 31989 h 76373"/>
                <a:gd name="connsiteX30" fmla="*/ 622585 w 677765"/>
                <a:gd name="connsiteY30" fmla="*/ 58380 h 76373"/>
                <a:gd name="connsiteX31" fmla="*/ 613388 w 677765"/>
                <a:gd name="connsiteY31" fmla="*/ 58380 h 76373"/>
                <a:gd name="connsiteX32" fmla="*/ 613388 w 677765"/>
                <a:gd name="connsiteY32" fmla="*/ 33988 h 76373"/>
                <a:gd name="connsiteX33" fmla="*/ 603391 w 677765"/>
                <a:gd name="connsiteY33" fmla="*/ 22792 h 76373"/>
                <a:gd name="connsiteX34" fmla="*/ 595794 w 677765"/>
                <a:gd name="connsiteY34" fmla="*/ 25591 h 76373"/>
                <a:gd name="connsiteX35" fmla="*/ 592595 w 677765"/>
                <a:gd name="connsiteY35" fmla="*/ 33988 h 76373"/>
                <a:gd name="connsiteX36" fmla="*/ 592595 w 677765"/>
                <a:gd name="connsiteY36" fmla="*/ 58780 h 76373"/>
                <a:gd name="connsiteX37" fmla="*/ 583398 w 677765"/>
                <a:gd name="connsiteY37" fmla="*/ 58780 h 76373"/>
                <a:gd name="connsiteX38" fmla="*/ 583398 w 677765"/>
                <a:gd name="connsiteY38" fmla="*/ 14395 h 76373"/>
                <a:gd name="connsiteX39" fmla="*/ 533816 w 677765"/>
                <a:gd name="connsiteY39" fmla="*/ 14395 h 76373"/>
                <a:gd name="connsiteX40" fmla="*/ 543012 w 677765"/>
                <a:gd name="connsiteY40" fmla="*/ 14395 h 76373"/>
                <a:gd name="connsiteX41" fmla="*/ 543012 w 677765"/>
                <a:gd name="connsiteY41" fmla="*/ 39186 h 76373"/>
                <a:gd name="connsiteX42" fmla="*/ 546211 w 677765"/>
                <a:gd name="connsiteY42" fmla="*/ 47184 h 76373"/>
                <a:gd name="connsiteX43" fmla="*/ 553409 w 677765"/>
                <a:gd name="connsiteY43" fmla="*/ 50383 h 76373"/>
                <a:gd name="connsiteX44" fmla="*/ 560606 w 677765"/>
                <a:gd name="connsiteY44" fmla="*/ 47184 h 76373"/>
                <a:gd name="connsiteX45" fmla="*/ 563405 w 677765"/>
                <a:gd name="connsiteY45" fmla="*/ 39186 h 76373"/>
                <a:gd name="connsiteX46" fmla="*/ 563405 w 677765"/>
                <a:gd name="connsiteY46" fmla="*/ 14395 h 76373"/>
                <a:gd name="connsiteX47" fmla="*/ 572602 w 677765"/>
                <a:gd name="connsiteY47" fmla="*/ 14395 h 76373"/>
                <a:gd name="connsiteX48" fmla="*/ 572602 w 677765"/>
                <a:gd name="connsiteY48" fmla="*/ 39586 h 76373"/>
                <a:gd name="connsiteX49" fmla="*/ 566604 w 677765"/>
                <a:gd name="connsiteY49" fmla="*/ 53981 h 76373"/>
                <a:gd name="connsiteX50" fmla="*/ 553009 w 677765"/>
                <a:gd name="connsiteY50" fmla="*/ 59179 h 76373"/>
                <a:gd name="connsiteX51" fmla="*/ 539413 w 677765"/>
                <a:gd name="connsiteY51" fmla="*/ 53981 h 76373"/>
                <a:gd name="connsiteX52" fmla="*/ 533416 w 677765"/>
                <a:gd name="connsiteY52" fmla="*/ 39586 h 76373"/>
                <a:gd name="connsiteX53" fmla="*/ 533416 w 677765"/>
                <a:gd name="connsiteY53" fmla="*/ 14395 h 76373"/>
                <a:gd name="connsiteX54" fmla="*/ 514222 w 677765"/>
                <a:gd name="connsiteY54" fmla="*/ 36387 h 76373"/>
                <a:gd name="connsiteX55" fmla="*/ 510623 w 677765"/>
                <a:gd name="connsiteY55" fmla="*/ 25991 h 76373"/>
                <a:gd name="connsiteX56" fmla="*/ 501027 w 677765"/>
                <a:gd name="connsiteY56" fmla="*/ 21992 h 76373"/>
                <a:gd name="connsiteX57" fmla="*/ 491430 w 677765"/>
                <a:gd name="connsiteY57" fmla="*/ 25991 h 76373"/>
                <a:gd name="connsiteX58" fmla="*/ 487831 w 677765"/>
                <a:gd name="connsiteY58" fmla="*/ 36387 h 76373"/>
                <a:gd name="connsiteX59" fmla="*/ 491430 w 677765"/>
                <a:gd name="connsiteY59" fmla="*/ 46784 h 76373"/>
                <a:gd name="connsiteX60" fmla="*/ 501027 w 677765"/>
                <a:gd name="connsiteY60" fmla="*/ 50782 h 76373"/>
                <a:gd name="connsiteX61" fmla="*/ 510623 w 677765"/>
                <a:gd name="connsiteY61" fmla="*/ 46784 h 76373"/>
                <a:gd name="connsiteX62" fmla="*/ 514222 w 677765"/>
                <a:gd name="connsiteY62" fmla="*/ 36387 h 76373"/>
                <a:gd name="connsiteX63" fmla="*/ 478634 w 677765"/>
                <a:gd name="connsiteY63" fmla="*/ 1200 h 76373"/>
                <a:gd name="connsiteX64" fmla="*/ 487831 w 677765"/>
                <a:gd name="connsiteY64" fmla="*/ 1200 h 76373"/>
                <a:gd name="connsiteX65" fmla="*/ 487831 w 677765"/>
                <a:gd name="connsiteY65" fmla="*/ 19593 h 76373"/>
                <a:gd name="connsiteX66" fmla="*/ 487831 w 677765"/>
                <a:gd name="connsiteY66" fmla="*/ 19593 h 76373"/>
                <a:gd name="connsiteX67" fmla="*/ 493429 w 677765"/>
                <a:gd name="connsiteY67" fmla="*/ 14795 h 76373"/>
                <a:gd name="connsiteX68" fmla="*/ 501827 w 677765"/>
                <a:gd name="connsiteY68" fmla="*/ 12796 h 76373"/>
                <a:gd name="connsiteX69" fmla="*/ 517021 w 677765"/>
                <a:gd name="connsiteY69" fmla="*/ 18794 h 76373"/>
                <a:gd name="connsiteX70" fmla="*/ 523819 w 677765"/>
                <a:gd name="connsiteY70" fmla="*/ 35988 h 76373"/>
                <a:gd name="connsiteX71" fmla="*/ 517021 w 677765"/>
                <a:gd name="connsiteY71" fmla="*/ 52782 h 76373"/>
                <a:gd name="connsiteX72" fmla="*/ 501827 w 677765"/>
                <a:gd name="connsiteY72" fmla="*/ 58780 h 76373"/>
                <a:gd name="connsiteX73" fmla="*/ 493429 w 677765"/>
                <a:gd name="connsiteY73" fmla="*/ 56780 h 76373"/>
                <a:gd name="connsiteX74" fmla="*/ 487831 w 677765"/>
                <a:gd name="connsiteY74" fmla="*/ 51982 h 76373"/>
                <a:gd name="connsiteX75" fmla="*/ 487831 w 677765"/>
                <a:gd name="connsiteY75" fmla="*/ 51982 h 76373"/>
                <a:gd name="connsiteX76" fmla="*/ 487831 w 677765"/>
                <a:gd name="connsiteY76" fmla="*/ 57180 h 76373"/>
                <a:gd name="connsiteX77" fmla="*/ 478634 w 677765"/>
                <a:gd name="connsiteY77" fmla="*/ 57180 h 76373"/>
                <a:gd name="connsiteX78" fmla="*/ 478634 w 677765"/>
                <a:gd name="connsiteY78" fmla="*/ 1200 h 76373"/>
                <a:gd name="connsiteX79" fmla="*/ 449845 w 677765"/>
                <a:gd name="connsiteY79" fmla="*/ 14395 h 76373"/>
                <a:gd name="connsiteX80" fmla="*/ 458641 w 677765"/>
                <a:gd name="connsiteY80" fmla="*/ 14395 h 76373"/>
                <a:gd name="connsiteX81" fmla="*/ 458641 w 677765"/>
                <a:gd name="connsiteY81" fmla="*/ 19193 h 76373"/>
                <a:gd name="connsiteX82" fmla="*/ 458641 w 677765"/>
                <a:gd name="connsiteY82" fmla="*/ 19193 h 76373"/>
                <a:gd name="connsiteX83" fmla="*/ 467039 w 677765"/>
                <a:gd name="connsiteY83" fmla="*/ 13195 h 76373"/>
                <a:gd name="connsiteX84" fmla="*/ 472237 w 677765"/>
                <a:gd name="connsiteY84" fmla="*/ 14395 h 76373"/>
                <a:gd name="connsiteX85" fmla="*/ 469038 w 677765"/>
                <a:gd name="connsiteY85" fmla="*/ 23592 h 76373"/>
                <a:gd name="connsiteX86" fmla="*/ 465839 w 677765"/>
                <a:gd name="connsiteY86" fmla="*/ 22392 h 76373"/>
                <a:gd name="connsiteX87" fmla="*/ 461440 w 677765"/>
                <a:gd name="connsiteY87" fmla="*/ 23992 h 76373"/>
                <a:gd name="connsiteX88" fmla="*/ 459441 w 677765"/>
                <a:gd name="connsiteY88" fmla="*/ 28790 h 76373"/>
                <a:gd name="connsiteX89" fmla="*/ 459441 w 677765"/>
                <a:gd name="connsiteY89" fmla="*/ 57980 h 76373"/>
                <a:gd name="connsiteX90" fmla="*/ 450244 w 677765"/>
                <a:gd name="connsiteY90" fmla="*/ 57980 h 76373"/>
                <a:gd name="connsiteX91" fmla="*/ 450244 w 677765"/>
                <a:gd name="connsiteY91" fmla="*/ 14395 h 76373"/>
                <a:gd name="connsiteX92" fmla="*/ 419055 w 677765"/>
                <a:gd name="connsiteY92" fmla="*/ 4798 h 76373"/>
                <a:gd name="connsiteX93" fmla="*/ 420255 w 677765"/>
                <a:gd name="connsiteY93" fmla="*/ 1200 h 76373"/>
                <a:gd name="connsiteX94" fmla="*/ 423454 w 677765"/>
                <a:gd name="connsiteY94" fmla="*/ 0 h 76373"/>
                <a:gd name="connsiteX95" fmla="*/ 426652 w 677765"/>
                <a:gd name="connsiteY95" fmla="*/ 1200 h 76373"/>
                <a:gd name="connsiteX96" fmla="*/ 427852 w 677765"/>
                <a:gd name="connsiteY96" fmla="*/ 4798 h 76373"/>
                <a:gd name="connsiteX97" fmla="*/ 426652 w 677765"/>
                <a:gd name="connsiteY97" fmla="*/ 7997 h 76373"/>
                <a:gd name="connsiteX98" fmla="*/ 423454 w 677765"/>
                <a:gd name="connsiteY98" fmla="*/ 9597 h 76373"/>
                <a:gd name="connsiteX99" fmla="*/ 420255 w 677765"/>
                <a:gd name="connsiteY99" fmla="*/ 7997 h 76373"/>
                <a:gd name="connsiteX100" fmla="*/ 419055 w 677765"/>
                <a:gd name="connsiteY100" fmla="*/ 4798 h 76373"/>
                <a:gd name="connsiteX101" fmla="*/ 406260 w 677765"/>
                <a:gd name="connsiteY101" fmla="*/ 4798 h 76373"/>
                <a:gd name="connsiteX102" fmla="*/ 407859 w 677765"/>
                <a:gd name="connsiteY102" fmla="*/ 1200 h 76373"/>
                <a:gd name="connsiteX103" fmla="*/ 411058 w 677765"/>
                <a:gd name="connsiteY103" fmla="*/ 0 h 76373"/>
                <a:gd name="connsiteX104" fmla="*/ 414257 w 677765"/>
                <a:gd name="connsiteY104" fmla="*/ 1200 h 76373"/>
                <a:gd name="connsiteX105" fmla="*/ 415456 w 677765"/>
                <a:gd name="connsiteY105" fmla="*/ 4798 h 76373"/>
                <a:gd name="connsiteX106" fmla="*/ 414257 w 677765"/>
                <a:gd name="connsiteY106" fmla="*/ 7997 h 76373"/>
                <a:gd name="connsiteX107" fmla="*/ 411058 w 677765"/>
                <a:gd name="connsiteY107" fmla="*/ 9597 h 76373"/>
                <a:gd name="connsiteX108" fmla="*/ 407859 w 677765"/>
                <a:gd name="connsiteY108" fmla="*/ 7997 h 76373"/>
                <a:gd name="connsiteX109" fmla="*/ 406260 w 677765"/>
                <a:gd name="connsiteY109" fmla="*/ 4798 h 76373"/>
                <a:gd name="connsiteX110" fmla="*/ 402661 w 677765"/>
                <a:gd name="connsiteY110" fmla="*/ 36387 h 76373"/>
                <a:gd name="connsiteX111" fmla="*/ 406659 w 677765"/>
                <a:gd name="connsiteY111" fmla="*/ 46384 h 76373"/>
                <a:gd name="connsiteX112" fmla="*/ 416656 w 677765"/>
                <a:gd name="connsiteY112" fmla="*/ 50782 h 76373"/>
                <a:gd name="connsiteX113" fmla="*/ 426652 w 677765"/>
                <a:gd name="connsiteY113" fmla="*/ 46384 h 76373"/>
                <a:gd name="connsiteX114" fmla="*/ 430651 w 677765"/>
                <a:gd name="connsiteY114" fmla="*/ 36387 h 76373"/>
                <a:gd name="connsiteX115" fmla="*/ 426652 w 677765"/>
                <a:gd name="connsiteY115" fmla="*/ 26391 h 76373"/>
                <a:gd name="connsiteX116" fmla="*/ 416656 w 677765"/>
                <a:gd name="connsiteY116" fmla="*/ 22392 h 76373"/>
                <a:gd name="connsiteX117" fmla="*/ 406659 w 677765"/>
                <a:gd name="connsiteY117" fmla="*/ 26391 h 76373"/>
                <a:gd name="connsiteX118" fmla="*/ 402661 w 677765"/>
                <a:gd name="connsiteY118" fmla="*/ 36387 h 76373"/>
                <a:gd name="connsiteX119" fmla="*/ 393064 w 677765"/>
                <a:gd name="connsiteY119" fmla="*/ 36387 h 76373"/>
                <a:gd name="connsiteX120" fmla="*/ 399462 w 677765"/>
                <a:gd name="connsiteY120" fmla="*/ 20393 h 76373"/>
                <a:gd name="connsiteX121" fmla="*/ 416656 w 677765"/>
                <a:gd name="connsiteY121" fmla="*/ 13195 h 76373"/>
                <a:gd name="connsiteX122" fmla="*/ 434250 w 677765"/>
                <a:gd name="connsiteY122" fmla="*/ 20393 h 76373"/>
                <a:gd name="connsiteX123" fmla="*/ 440248 w 677765"/>
                <a:gd name="connsiteY123" fmla="*/ 36387 h 76373"/>
                <a:gd name="connsiteX124" fmla="*/ 434250 w 677765"/>
                <a:gd name="connsiteY124" fmla="*/ 52382 h 76373"/>
                <a:gd name="connsiteX125" fmla="*/ 416656 w 677765"/>
                <a:gd name="connsiteY125" fmla="*/ 59579 h 76373"/>
                <a:gd name="connsiteX126" fmla="*/ 399462 w 677765"/>
                <a:gd name="connsiteY126" fmla="*/ 52382 h 76373"/>
                <a:gd name="connsiteX127" fmla="*/ 393064 w 677765"/>
                <a:gd name="connsiteY127" fmla="*/ 36387 h 76373"/>
                <a:gd name="connsiteX128" fmla="*/ 369472 w 677765"/>
                <a:gd name="connsiteY128" fmla="*/ 32389 h 76373"/>
                <a:gd name="connsiteX129" fmla="*/ 363474 w 677765"/>
                <a:gd name="connsiteY129" fmla="*/ 32389 h 76373"/>
                <a:gd name="connsiteX130" fmla="*/ 363474 w 677765"/>
                <a:gd name="connsiteY130" fmla="*/ 23592 h 76373"/>
                <a:gd name="connsiteX131" fmla="*/ 369472 w 677765"/>
                <a:gd name="connsiteY131" fmla="*/ 23592 h 76373"/>
                <a:gd name="connsiteX132" fmla="*/ 369472 w 677765"/>
                <a:gd name="connsiteY132" fmla="*/ 15994 h 76373"/>
                <a:gd name="connsiteX133" fmla="*/ 373471 w 677765"/>
                <a:gd name="connsiteY133" fmla="*/ 4798 h 76373"/>
                <a:gd name="connsiteX134" fmla="*/ 385467 w 677765"/>
                <a:gd name="connsiteY134" fmla="*/ 0 h 76373"/>
                <a:gd name="connsiteX135" fmla="*/ 389066 w 677765"/>
                <a:gd name="connsiteY135" fmla="*/ 400 h 76373"/>
                <a:gd name="connsiteX136" fmla="*/ 392264 w 677765"/>
                <a:gd name="connsiteY136" fmla="*/ 1200 h 76373"/>
                <a:gd name="connsiteX137" fmla="*/ 388666 w 677765"/>
                <a:gd name="connsiteY137" fmla="*/ 9597 h 76373"/>
                <a:gd name="connsiteX138" fmla="*/ 384667 w 677765"/>
                <a:gd name="connsiteY138" fmla="*/ 8797 h 76373"/>
                <a:gd name="connsiteX139" fmla="*/ 380269 w 677765"/>
                <a:gd name="connsiteY139" fmla="*/ 10796 h 76373"/>
                <a:gd name="connsiteX140" fmla="*/ 378669 w 677765"/>
                <a:gd name="connsiteY140" fmla="*/ 15195 h 76373"/>
                <a:gd name="connsiteX141" fmla="*/ 378669 w 677765"/>
                <a:gd name="connsiteY141" fmla="*/ 23192 h 76373"/>
                <a:gd name="connsiteX142" fmla="*/ 387866 w 677765"/>
                <a:gd name="connsiteY142" fmla="*/ 23192 h 76373"/>
                <a:gd name="connsiteX143" fmla="*/ 387866 w 677765"/>
                <a:gd name="connsiteY143" fmla="*/ 31989 h 76373"/>
                <a:gd name="connsiteX144" fmla="*/ 378669 w 677765"/>
                <a:gd name="connsiteY144" fmla="*/ 31989 h 76373"/>
                <a:gd name="connsiteX145" fmla="*/ 378669 w 677765"/>
                <a:gd name="connsiteY145" fmla="*/ 73175 h 76373"/>
                <a:gd name="connsiteX146" fmla="*/ 369472 w 677765"/>
                <a:gd name="connsiteY146" fmla="*/ 73175 h 76373"/>
                <a:gd name="connsiteX147" fmla="*/ 369472 w 677765"/>
                <a:gd name="connsiteY147" fmla="*/ 32389 h 76373"/>
                <a:gd name="connsiteX148" fmla="*/ 295098 w 677765"/>
                <a:gd name="connsiteY148" fmla="*/ 51582 h 76373"/>
                <a:gd name="connsiteX149" fmla="*/ 304695 w 677765"/>
                <a:gd name="connsiteY149" fmla="*/ 57580 h 76373"/>
                <a:gd name="connsiteX150" fmla="*/ 315491 w 677765"/>
                <a:gd name="connsiteY150" fmla="*/ 59579 h 76373"/>
                <a:gd name="connsiteX151" fmla="*/ 324288 w 677765"/>
                <a:gd name="connsiteY151" fmla="*/ 57980 h 76373"/>
                <a:gd name="connsiteX152" fmla="*/ 330286 w 677765"/>
                <a:gd name="connsiteY152" fmla="*/ 54381 h 76373"/>
                <a:gd name="connsiteX153" fmla="*/ 333485 w 677765"/>
                <a:gd name="connsiteY153" fmla="*/ 49583 h 76373"/>
                <a:gd name="connsiteX154" fmla="*/ 334684 w 677765"/>
                <a:gd name="connsiteY154" fmla="*/ 44385 h 76373"/>
                <a:gd name="connsiteX155" fmla="*/ 331885 w 677765"/>
                <a:gd name="connsiteY155" fmla="*/ 36387 h 76373"/>
                <a:gd name="connsiteX156" fmla="*/ 323088 w 677765"/>
                <a:gd name="connsiteY156" fmla="*/ 32389 h 76373"/>
                <a:gd name="connsiteX157" fmla="*/ 313492 w 677765"/>
                <a:gd name="connsiteY157" fmla="*/ 30389 h 76373"/>
                <a:gd name="connsiteX158" fmla="*/ 309093 w 677765"/>
                <a:gd name="connsiteY158" fmla="*/ 28790 h 76373"/>
                <a:gd name="connsiteX159" fmla="*/ 307494 w 677765"/>
                <a:gd name="connsiteY159" fmla="*/ 25591 h 76373"/>
                <a:gd name="connsiteX160" fmla="*/ 308293 w 677765"/>
                <a:gd name="connsiteY160" fmla="*/ 23192 h 76373"/>
                <a:gd name="connsiteX161" fmla="*/ 310293 w 677765"/>
                <a:gd name="connsiteY161" fmla="*/ 21593 h 76373"/>
                <a:gd name="connsiteX162" fmla="*/ 313092 w 677765"/>
                <a:gd name="connsiteY162" fmla="*/ 20393 h 76373"/>
                <a:gd name="connsiteX163" fmla="*/ 316291 w 677765"/>
                <a:gd name="connsiteY163" fmla="*/ 19993 h 76373"/>
                <a:gd name="connsiteX164" fmla="*/ 321889 w 677765"/>
                <a:gd name="connsiteY164" fmla="*/ 21193 h 76373"/>
                <a:gd name="connsiteX165" fmla="*/ 328287 w 677765"/>
                <a:gd name="connsiteY165" fmla="*/ 25191 h 76373"/>
                <a:gd name="connsiteX166" fmla="*/ 333885 w 677765"/>
                <a:gd name="connsiteY166" fmla="*/ 18394 h 76373"/>
                <a:gd name="connsiteX167" fmla="*/ 325088 w 677765"/>
                <a:gd name="connsiteY167" fmla="*/ 13595 h 76373"/>
                <a:gd name="connsiteX168" fmla="*/ 316291 w 677765"/>
                <a:gd name="connsiteY168" fmla="*/ 11996 h 76373"/>
                <a:gd name="connsiteX169" fmla="*/ 308693 w 677765"/>
                <a:gd name="connsiteY169" fmla="*/ 13195 h 76373"/>
                <a:gd name="connsiteX170" fmla="*/ 303095 w 677765"/>
                <a:gd name="connsiteY170" fmla="*/ 16394 h 76373"/>
                <a:gd name="connsiteX171" fmla="*/ 299496 w 677765"/>
                <a:gd name="connsiteY171" fmla="*/ 21193 h 76373"/>
                <a:gd name="connsiteX172" fmla="*/ 298297 w 677765"/>
                <a:gd name="connsiteY172" fmla="*/ 26791 h 76373"/>
                <a:gd name="connsiteX173" fmla="*/ 299097 w 677765"/>
                <a:gd name="connsiteY173" fmla="*/ 31189 h 76373"/>
                <a:gd name="connsiteX174" fmla="*/ 301496 w 677765"/>
                <a:gd name="connsiteY174" fmla="*/ 34788 h 76373"/>
                <a:gd name="connsiteX175" fmla="*/ 306294 w 677765"/>
                <a:gd name="connsiteY175" fmla="*/ 37587 h 76373"/>
                <a:gd name="connsiteX176" fmla="*/ 314291 w 677765"/>
                <a:gd name="connsiteY176" fmla="*/ 39586 h 76373"/>
                <a:gd name="connsiteX177" fmla="*/ 319890 w 677765"/>
                <a:gd name="connsiteY177" fmla="*/ 40786 h 76373"/>
                <a:gd name="connsiteX178" fmla="*/ 324288 w 677765"/>
                <a:gd name="connsiteY178" fmla="*/ 42385 h 76373"/>
                <a:gd name="connsiteX179" fmla="*/ 325887 w 677765"/>
                <a:gd name="connsiteY179" fmla="*/ 45984 h 76373"/>
                <a:gd name="connsiteX180" fmla="*/ 325088 w 677765"/>
                <a:gd name="connsiteY180" fmla="*/ 47983 h 76373"/>
                <a:gd name="connsiteX181" fmla="*/ 323488 w 677765"/>
                <a:gd name="connsiteY181" fmla="*/ 49983 h 76373"/>
                <a:gd name="connsiteX182" fmla="*/ 320689 w 677765"/>
                <a:gd name="connsiteY182" fmla="*/ 51182 h 76373"/>
                <a:gd name="connsiteX183" fmla="*/ 317090 w 677765"/>
                <a:gd name="connsiteY183" fmla="*/ 51582 h 76373"/>
                <a:gd name="connsiteX184" fmla="*/ 309493 w 677765"/>
                <a:gd name="connsiteY184" fmla="*/ 49583 h 76373"/>
                <a:gd name="connsiteX185" fmla="*/ 303095 w 677765"/>
                <a:gd name="connsiteY185" fmla="*/ 44784 h 76373"/>
                <a:gd name="connsiteX186" fmla="*/ 295098 w 677765"/>
                <a:gd name="connsiteY186" fmla="*/ 51582 h 76373"/>
                <a:gd name="connsiteX187" fmla="*/ 250313 w 677765"/>
                <a:gd name="connsiteY187" fmla="*/ 36387 h 76373"/>
                <a:gd name="connsiteX188" fmla="*/ 254312 w 677765"/>
                <a:gd name="connsiteY188" fmla="*/ 46384 h 76373"/>
                <a:gd name="connsiteX189" fmla="*/ 263909 w 677765"/>
                <a:gd name="connsiteY189" fmla="*/ 50782 h 76373"/>
                <a:gd name="connsiteX190" fmla="*/ 273505 w 677765"/>
                <a:gd name="connsiteY190" fmla="*/ 46384 h 76373"/>
                <a:gd name="connsiteX191" fmla="*/ 277504 w 677765"/>
                <a:gd name="connsiteY191" fmla="*/ 36387 h 76373"/>
                <a:gd name="connsiteX192" fmla="*/ 273505 w 677765"/>
                <a:gd name="connsiteY192" fmla="*/ 26391 h 76373"/>
                <a:gd name="connsiteX193" fmla="*/ 263909 w 677765"/>
                <a:gd name="connsiteY193" fmla="*/ 22392 h 76373"/>
                <a:gd name="connsiteX194" fmla="*/ 254312 w 677765"/>
                <a:gd name="connsiteY194" fmla="*/ 26391 h 76373"/>
                <a:gd name="connsiteX195" fmla="*/ 250313 w 677765"/>
                <a:gd name="connsiteY195" fmla="*/ 36387 h 76373"/>
                <a:gd name="connsiteX196" fmla="*/ 276704 w 677765"/>
                <a:gd name="connsiteY196" fmla="*/ 53182 h 76373"/>
                <a:gd name="connsiteX197" fmla="*/ 276704 w 677765"/>
                <a:gd name="connsiteY197" fmla="*/ 53182 h 76373"/>
                <a:gd name="connsiteX198" fmla="*/ 262709 w 677765"/>
                <a:gd name="connsiteY198" fmla="*/ 59579 h 76373"/>
                <a:gd name="connsiteX199" fmla="*/ 246315 w 677765"/>
                <a:gd name="connsiteY199" fmla="*/ 52382 h 76373"/>
                <a:gd name="connsiteX200" fmla="*/ 240317 w 677765"/>
                <a:gd name="connsiteY200" fmla="*/ 36387 h 76373"/>
                <a:gd name="connsiteX201" fmla="*/ 246315 w 677765"/>
                <a:gd name="connsiteY201" fmla="*/ 20793 h 76373"/>
                <a:gd name="connsiteX202" fmla="*/ 262709 w 677765"/>
                <a:gd name="connsiteY202" fmla="*/ 13195 h 76373"/>
                <a:gd name="connsiteX203" fmla="*/ 276304 w 677765"/>
                <a:gd name="connsiteY203" fmla="*/ 19593 h 76373"/>
                <a:gd name="connsiteX204" fmla="*/ 276304 w 677765"/>
                <a:gd name="connsiteY204" fmla="*/ 19593 h 76373"/>
                <a:gd name="connsiteX205" fmla="*/ 276304 w 677765"/>
                <a:gd name="connsiteY205" fmla="*/ 1200 h 76373"/>
                <a:gd name="connsiteX206" fmla="*/ 285501 w 677765"/>
                <a:gd name="connsiteY206" fmla="*/ 1200 h 76373"/>
                <a:gd name="connsiteX207" fmla="*/ 285501 w 677765"/>
                <a:gd name="connsiteY207" fmla="*/ 57980 h 76373"/>
                <a:gd name="connsiteX208" fmla="*/ 276304 w 677765"/>
                <a:gd name="connsiteY208" fmla="*/ 57980 h 76373"/>
                <a:gd name="connsiteX209" fmla="*/ 276304 w 677765"/>
                <a:gd name="connsiteY209" fmla="*/ 53182 h 76373"/>
                <a:gd name="connsiteX210" fmla="*/ 191534 w 677765"/>
                <a:gd name="connsiteY210" fmla="*/ 14395 h 76373"/>
                <a:gd name="connsiteX211" fmla="*/ 200731 w 677765"/>
                <a:gd name="connsiteY211" fmla="*/ 14395 h 76373"/>
                <a:gd name="connsiteX212" fmla="*/ 200731 w 677765"/>
                <a:gd name="connsiteY212" fmla="*/ 19993 h 76373"/>
                <a:gd name="connsiteX213" fmla="*/ 200731 w 677765"/>
                <a:gd name="connsiteY213" fmla="*/ 19993 h 76373"/>
                <a:gd name="connsiteX214" fmla="*/ 213926 w 677765"/>
                <a:gd name="connsiteY214" fmla="*/ 13195 h 76373"/>
                <a:gd name="connsiteX215" fmla="*/ 225522 w 677765"/>
                <a:gd name="connsiteY215" fmla="*/ 18394 h 76373"/>
                <a:gd name="connsiteX216" fmla="*/ 230320 w 677765"/>
                <a:gd name="connsiteY216" fmla="*/ 31989 h 76373"/>
                <a:gd name="connsiteX217" fmla="*/ 230320 w 677765"/>
                <a:gd name="connsiteY217" fmla="*/ 58380 h 76373"/>
                <a:gd name="connsiteX218" fmla="*/ 221124 w 677765"/>
                <a:gd name="connsiteY218" fmla="*/ 58380 h 76373"/>
                <a:gd name="connsiteX219" fmla="*/ 221124 w 677765"/>
                <a:gd name="connsiteY219" fmla="*/ 33988 h 76373"/>
                <a:gd name="connsiteX220" fmla="*/ 211127 w 677765"/>
                <a:gd name="connsiteY220" fmla="*/ 22792 h 76373"/>
                <a:gd name="connsiteX221" fmla="*/ 203930 w 677765"/>
                <a:gd name="connsiteY221" fmla="*/ 25591 h 76373"/>
                <a:gd name="connsiteX222" fmla="*/ 200731 w 677765"/>
                <a:gd name="connsiteY222" fmla="*/ 33988 h 76373"/>
                <a:gd name="connsiteX223" fmla="*/ 200731 w 677765"/>
                <a:gd name="connsiteY223" fmla="*/ 58780 h 76373"/>
                <a:gd name="connsiteX224" fmla="*/ 191534 w 677765"/>
                <a:gd name="connsiteY224" fmla="*/ 58780 h 76373"/>
                <a:gd name="connsiteX225" fmla="*/ 191534 w 677765"/>
                <a:gd name="connsiteY225" fmla="*/ 14395 h 76373"/>
                <a:gd name="connsiteX226" fmla="*/ 142751 w 677765"/>
                <a:gd name="connsiteY226" fmla="*/ 36387 h 76373"/>
                <a:gd name="connsiteX227" fmla="*/ 146749 w 677765"/>
                <a:gd name="connsiteY227" fmla="*/ 46384 h 76373"/>
                <a:gd name="connsiteX228" fmla="*/ 156346 w 677765"/>
                <a:gd name="connsiteY228" fmla="*/ 50782 h 76373"/>
                <a:gd name="connsiteX229" fmla="*/ 165943 w 677765"/>
                <a:gd name="connsiteY229" fmla="*/ 46384 h 76373"/>
                <a:gd name="connsiteX230" fmla="*/ 169941 w 677765"/>
                <a:gd name="connsiteY230" fmla="*/ 36387 h 76373"/>
                <a:gd name="connsiteX231" fmla="*/ 165943 w 677765"/>
                <a:gd name="connsiteY231" fmla="*/ 26391 h 76373"/>
                <a:gd name="connsiteX232" fmla="*/ 156346 w 677765"/>
                <a:gd name="connsiteY232" fmla="*/ 22392 h 76373"/>
                <a:gd name="connsiteX233" fmla="*/ 146749 w 677765"/>
                <a:gd name="connsiteY233" fmla="*/ 26391 h 76373"/>
                <a:gd name="connsiteX234" fmla="*/ 142751 w 677765"/>
                <a:gd name="connsiteY234" fmla="*/ 36387 h 76373"/>
                <a:gd name="connsiteX235" fmla="*/ 169142 w 677765"/>
                <a:gd name="connsiteY235" fmla="*/ 53182 h 76373"/>
                <a:gd name="connsiteX236" fmla="*/ 169142 w 677765"/>
                <a:gd name="connsiteY236" fmla="*/ 53182 h 76373"/>
                <a:gd name="connsiteX237" fmla="*/ 155146 w 677765"/>
                <a:gd name="connsiteY237" fmla="*/ 59579 h 76373"/>
                <a:gd name="connsiteX238" fmla="*/ 138752 w 677765"/>
                <a:gd name="connsiteY238" fmla="*/ 52382 h 76373"/>
                <a:gd name="connsiteX239" fmla="*/ 132754 w 677765"/>
                <a:gd name="connsiteY239" fmla="*/ 36387 h 76373"/>
                <a:gd name="connsiteX240" fmla="*/ 138752 w 677765"/>
                <a:gd name="connsiteY240" fmla="*/ 20793 h 76373"/>
                <a:gd name="connsiteX241" fmla="*/ 155146 w 677765"/>
                <a:gd name="connsiteY241" fmla="*/ 13195 h 76373"/>
                <a:gd name="connsiteX242" fmla="*/ 168742 w 677765"/>
                <a:gd name="connsiteY242" fmla="*/ 19593 h 76373"/>
                <a:gd name="connsiteX243" fmla="*/ 168742 w 677765"/>
                <a:gd name="connsiteY243" fmla="*/ 19593 h 76373"/>
                <a:gd name="connsiteX244" fmla="*/ 168742 w 677765"/>
                <a:gd name="connsiteY244" fmla="*/ 14395 h 76373"/>
                <a:gd name="connsiteX245" fmla="*/ 177939 w 677765"/>
                <a:gd name="connsiteY245" fmla="*/ 14395 h 76373"/>
                <a:gd name="connsiteX246" fmla="*/ 177939 w 677765"/>
                <a:gd name="connsiteY246" fmla="*/ 58380 h 76373"/>
                <a:gd name="connsiteX247" fmla="*/ 168742 w 677765"/>
                <a:gd name="connsiteY247" fmla="*/ 58380 h 76373"/>
                <a:gd name="connsiteX248" fmla="*/ 168742 w 677765"/>
                <a:gd name="connsiteY248" fmla="*/ 53182 h 76373"/>
                <a:gd name="connsiteX249" fmla="*/ 121158 w 677765"/>
                <a:gd name="connsiteY249" fmla="*/ 1200 h 76373"/>
                <a:gd name="connsiteX250" fmla="*/ 121158 w 677765"/>
                <a:gd name="connsiteY250" fmla="*/ 40386 h 76373"/>
                <a:gd name="connsiteX251" fmla="*/ 121958 w 677765"/>
                <a:gd name="connsiteY251" fmla="*/ 45984 h 76373"/>
                <a:gd name="connsiteX252" fmla="*/ 124757 w 677765"/>
                <a:gd name="connsiteY252" fmla="*/ 48783 h 76373"/>
                <a:gd name="connsiteX253" fmla="*/ 129555 w 677765"/>
                <a:gd name="connsiteY253" fmla="*/ 51582 h 76373"/>
                <a:gd name="connsiteX254" fmla="*/ 125557 w 677765"/>
                <a:gd name="connsiteY254" fmla="*/ 59179 h 76373"/>
                <a:gd name="connsiteX255" fmla="*/ 115160 w 677765"/>
                <a:gd name="connsiteY255" fmla="*/ 51982 h 76373"/>
                <a:gd name="connsiteX256" fmla="*/ 111561 w 677765"/>
                <a:gd name="connsiteY256" fmla="*/ 41985 h 76373"/>
                <a:gd name="connsiteX257" fmla="*/ 111561 w 677765"/>
                <a:gd name="connsiteY257" fmla="*/ 1200 h 76373"/>
                <a:gd name="connsiteX258" fmla="*/ 121158 w 677765"/>
                <a:gd name="connsiteY258" fmla="*/ 1200 h 76373"/>
                <a:gd name="connsiteX259" fmla="*/ 59579 w 677765"/>
                <a:gd name="connsiteY259" fmla="*/ 14395 h 76373"/>
                <a:gd name="connsiteX260" fmla="*/ 68776 w 677765"/>
                <a:gd name="connsiteY260" fmla="*/ 14395 h 76373"/>
                <a:gd name="connsiteX261" fmla="*/ 68776 w 677765"/>
                <a:gd name="connsiteY261" fmla="*/ 39986 h 76373"/>
                <a:gd name="connsiteX262" fmla="*/ 71975 w 677765"/>
                <a:gd name="connsiteY262" fmla="*/ 47983 h 76373"/>
                <a:gd name="connsiteX263" fmla="*/ 79173 w 677765"/>
                <a:gd name="connsiteY263" fmla="*/ 50383 h 76373"/>
                <a:gd name="connsiteX264" fmla="*/ 89569 w 677765"/>
                <a:gd name="connsiteY264" fmla="*/ 39186 h 76373"/>
                <a:gd name="connsiteX265" fmla="*/ 89569 w 677765"/>
                <a:gd name="connsiteY265" fmla="*/ 14395 h 76373"/>
                <a:gd name="connsiteX266" fmla="*/ 98766 w 677765"/>
                <a:gd name="connsiteY266" fmla="*/ 14395 h 76373"/>
                <a:gd name="connsiteX267" fmla="*/ 98766 w 677765"/>
                <a:gd name="connsiteY267" fmla="*/ 56780 h 76373"/>
                <a:gd name="connsiteX268" fmla="*/ 91968 w 677765"/>
                <a:gd name="connsiteY268" fmla="*/ 71575 h 76373"/>
                <a:gd name="connsiteX269" fmla="*/ 85570 w 677765"/>
                <a:gd name="connsiteY269" fmla="*/ 75174 h 76373"/>
                <a:gd name="connsiteX270" fmla="*/ 79173 w 677765"/>
                <a:gd name="connsiteY270" fmla="*/ 76374 h 76373"/>
                <a:gd name="connsiteX271" fmla="*/ 67977 w 677765"/>
                <a:gd name="connsiteY271" fmla="*/ 73974 h 76373"/>
                <a:gd name="connsiteX272" fmla="*/ 60779 w 677765"/>
                <a:gd name="connsiteY272" fmla="*/ 67976 h 76373"/>
                <a:gd name="connsiteX273" fmla="*/ 68776 w 677765"/>
                <a:gd name="connsiteY273" fmla="*/ 63178 h 76373"/>
                <a:gd name="connsiteX274" fmla="*/ 78373 w 677765"/>
                <a:gd name="connsiteY274" fmla="*/ 67976 h 76373"/>
                <a:gd name="connsiteX275" fmla="*/ 86370 w 677765"/>
                <a:gd name="connsiteY275" fmla="*/ 65177 h 76373"/>
                <a:gd name="connsiteX276" fmla="*/ 89569 w 677765"/>
                <a:gd name="connsiteY276" fmla="*/ 56380 h 76373"/>
                <a:gd name="connsiteX277" fmla="*/ 89569 w 677765"/>
                <a:gd name="connsiteY277" fmla="*/ 53981 h 76373"/>
                <a:gd name="connsiteX278" fmla="*/ 89569 w 677765"/>
                <a:gd name="connsiteY278" fmla="*/ 53981 h 76373"/>
                <a:gd name="connsiteX279" fmla="*/ 83971 w 677765"/>
                <a:gd name="connsiteY279" fmla="*/ 58380 h 76373"/>
                <a:gd name="connsiteX280" fmla="*/ 76773 w 677765"/>
                <a:gd name="connsiteY280" fmla="*/ 59979 h 76373"/>
                <a:gd name="connsiteX281" fmla="*/ 64778 w 677765"/>
                <a:gd name="connsiteY281" fmla="*/ 54781 h 76373"/>
                <a:gd name="connsiteX282" fmla="*/ 59579 w 677765"/>
                <a:gd name="connsiteY282" fmla="*/ 40386 h 76373"/>
                <a:gd name="connsiteX283" fmla="*/ 59579 w 677765"/>
                <a:gd name="connsiteY283" fmla="*/ 14395 h 76373"/>
                <a:gd name="connsiteX284" fmla="*/ 9997 w 677765"/>
                <a:gd name="connsiteY284" fmla="*/ 23592 h 76373"/>
                <a:gd name="connsiteX285" fmla="*/ 9997 w 677765"/>
                <a:gd name="connsiteY285" fmla="*/ 58380 h 76373"/>
                <a:gd name="connsiteX286" fmla="*/ 0 w 677765"/>
                <a:gd name="connsiteY286" fmla="*/ 58380 h 76373"/>
                <a:gd name="connsiteX287" fmla="*/ 0 w 677765"/>
                <a:gd name="connsiteY287" fmla="*/ 0 h 76373"/>
                <a:gd name="connsiteX288" fmla="*/ 35588 w 677765"/>
                <a:gd name="connsiteY288" fmla="*/ 35988 h 76373"/>
                <a:gd name="connsiteX289" fmla="*/ 35588 w 677765"/>
                <a:gd name="connsiteY289" fmla="*/ 1200 h 76373"/>
                <a:gd name="connsiteX290" fmla="*/ 45584 w 677765"/>
                <a:gd name="connsiteY290" fmla="*/ 1200 h 76373"/>
                <a:gd name="connsiteX291" fmla="*/ 45584 w 677765"/>
                <a:gd name="connsiteY291" fmla="*/ 59579 h 76373"/>
                <a:gd name="connsiteX292" fmla="*/ 9997 w 677765"/>
                <a:gd name="connsiteY292" fmla="*/ 23592 h 76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Lst>
              <a:rect l="l" t="t" r="r" b="b"/>
              <a:pathLst>
                <a:path w="677765" h="76373">
                  <a:moveTo>
                    <a:pt x="642578" y="36387"/>
                  </a:moveTo>
                  <a:cubicBezTo>
                    <a:pt x="642578" y="40386"/>
                    <a:pt x="644177" y="43585"/>
                    <a:pt x="646576" y="46384"/>
                  </a:cubicBezTo>
                  <a:cubicBezTo>
                    <a:pt x="648976" y="49183"/>
                    <a:pt x="652175" y="50782"/>
                    <a:pt x="656173" y="50782"/>
                  </a:cubicBezTo>
                  <a:cubicBezTo>
                    <a:pt x="659772" y="50782"/>
                    <a:pt x="662971" y="49183"/>
                    <a:pt x="665770" y="46384"/>
                  </a:cubicBezTo>
                  <a:cubicBezTo>
                    <a:pt x="668169" y="43585"/>
                    <a:pt x="669769" y="40386"/>
                    <a:pt x="669769" y="36387"/>
                  </a:cubicBezTo>
                  <a:cubicBezTo>
                    <a:pt x="669769" y="32389"/>
                    <a:pt x="668569" y="28790"/>
                    <a:pt x="665770" y="26391"/>
                  </a:cubicBezTo>
                  <a:cubicBezTo>
                    <a:pt x="663371" y="23592"/>
                    <a:pt x="660172" y="22392"/>
                    <a:pt x="656173" y="22392"/>
                  </a:cubicBezTo>
                  <a:cubicBezTo>
                    <a:pt x="652574" y="22392"/>
                    <a:pt x="649375" y="23992"/>
                    <a:pt x="646576" y="26391"/>
                  </a:cubicBezTo>
                  <a:cubicBezTo>
                    <a:pt x="643778" y="28790"/>
                    <a:pt x="642578" y="32389"/>
                    <a:pt x="642578" y="36387"/>
                  </a:cubicBezTo>
                  <a:moveTo>
                    <a:pt x="668969" y="53182"/>
                  </a:moveTo>
                  <a:lnTo>
                    <a:pt x="668969" y="53182"/>
                  </a:lnTo>
                  <a:cubicBezTo>
                    <a:pt x="665370" y="57580"/>
                    <a:pt x="660972" y="59579"/>
                    <a:pt x="654974" y="59579"/>
                  </a:cubicBezTo>
                  <a:cubicBezTo>
                    <a:pt x="648176" y="59179"/>
                    <a:pt x="642578" y="56780"/>
                    <a:pt x="638579" y="52382"/>
                  </a:cubicBezTo>
                  <a:cubicBezTo>
                    <a:pt x="634581" y="47584"/>
                    <a:pt x="632581" y="42385"/>
                    <a:pt x="632581" y="36387"/>
                  </a:cubicBezTo>
                  <a:cubicBezTo>
                    <a:pt x="632581" y="30789"/>
                    <a:pt x="634581" y="25591"/>
                    <a:pt x="638579" y="20793"/>
                  </a:cubicBezTo>
                  <a:cubicBezTo>
                    <a:pt x="642578" y="15994"/>
                    <a:pt x="648176" y="13595"/>
                    <a:pt x="654974" y="13195"/>
                  </a:cubicBezTo>
                  <a:cubicBezTo>
                    <a:pt x="661371" y="13195"/>
                    <a:pt x="665770" y="15595"/>
                    <a:pt x="668569" y="19593"/>
                  </a:cubicBezTo>
                  <a:lnTo>
                    <a:pt x="668569" y="19593"/>
                  </a:lnTo>
                  <a:lnTo>
                    <a:pt x="668569" y="1200"/>
                  </a:lnTo>
                  <a:lnTo>
                    <a:pt x="677766" y="1200"/>
                  </a:lnTo>
                  <a:lnTo>
                    <a:pt x="677766" y="57980"/>
                  </a:lnTo>
                  <a:lnTo>
                    <a:pt x="668569" y="57980"/>
                  </a:lnTo>
                  <a:lnTo>
                    <a:pt x="668569" y="53182"/>
                  </a:lnTo>
                  <a:close/>
                  <a:moveTo>
                    <a:pt x="583798" y="14395"/>
                  </a:moveTo>
                  <a:lnTo>
                    <a:pt x="592995" y="14395"/>
                  </a:lnTo>
                  <a:lnTo>
                    <a:pt x="592995" y="19993"/>
                  </a:lnTo>
                  <a:lnTo>
                    <a:pt x="592995" y="19993"/>
                  </a:lnTo>
                  <a:cubicBezTo>
                    <a:pt x="595794" y="15595"/>
                    <a:pt x="600193" y="13195"/>
                    <a:pt x="606190" y="13195"/>
                  </a:cubicBezTo>
                  <a:cubicBezTo>
                    <a:pt x="610989" y="13195"/>
                    <a:pt x="614587" y="14795"/>
                    <a:pt x="617787" y="18394"/>
                  </a:cubicBezTo>
                  <a:cubicBezTo>
                    <a:pt x="620985" y="21593"/>
                    <a:pt x="622585" y="26391"/>
                    <a:pt x="622585" y="31989"/>
                  </a:cubicBezTo>
                  <a:lnTo>
                    <a:pt x="622585" y="58380"/>
                  </a:lnTo>
                  <a:lnTo>
                    <a:pt x="613388" y="58380"/>
                  </a:lnTo>
                  <a:lnTo>
                    <a:pt x="613388" y="33988"/>
                  </a:lnTo>
                  <a:cubicBezTo>
                    <a:pt x="613388" y="26391"/>
                    <a:pt x="609789" y="22792"/>
                    <a:pt x="603391" y="22792"/>
                  </a:cubicBezTo>
                  <a:cubicBezTo>
                    <a:pt x="600193" y="22792"/>
                    <a:pt x="597793" y="23592"/>
                    <a:pt x="595794" y="25591"/>
                  </a:cubicBezTo>
                  <a:cubicBezTo>
                    <a:pt x="593795" y="27590"/>
                    <a:pt x="592595" y="30389"/>
                    <a:pt x="592595" y="33988"/>
                  </a:cubicBezTo>
                  <a:lnTo>
                    <a:pt x="592595" y="58780"/>
                  </a:lnTo>
                  <a:lnTo>
                    <a:pt x="583398" y="58780"/>
                  </a:lnTo>
                  <a:lnTo>
                    <a:pt x="583398" y="14395"/>
                  </a:lnTo>
                  <a:close/>
                  <a:moveTo>
                    <a:pt x="533816" y="14395"/>
                  </a:moveTo>
                  <a:lnTo>
                    <a:pt x="543012" y="14395"/>
                  </a:lnTo>
                  <a:lnTo>
                    <a:pt x="543012" y="39186"/>
                  </a:lnTo>
                  <a:cubicBezTo>
                    <a:pt x="543012" y="42385"/>
                    <a:pt x="544212" y="45184"/>
                    <a:pt x="546211" y="47184"/>
                  </a:cubicBezTo>
                  <a:cubicBezTo>
                    <a:pt x="548210" y="49183"/>
                    <a:pt x="550610" y="50383"/>
                    <a:pt x="553409" y="50383"/>
                  </a:cubicBezTo>
                  <a:cubicBezTo>
                    <a:pt x="556208" y="50383"/>
                    <a:pt x="559007" y="49183"/>
                    <a:pt x="560606" y="47184"/>
                  </a:cubicBezTo>
                  <a:cubicBezTo>
                    <a:pt x="562605" y="45184"/>
                    <a:pt x="563405" y="42385"/>
                    <a:pt x="563405" y="39186"/>
                  </a:cubicBezTo>
                  <a:lnTo>
                    <a:pt x="563405" y="14395"/>
                  </a:lnTo>
                  <a:lnTo>
                    <a:pt x="572602" y="14395"/>
                  </a:lnTo>
                  <a:lnTo>
                    <a:pt x="572602" y="39586"/>
                  </a:lnTo>
                  <a:cubicBezTo>
                    <a:pt x="572602" y="45984"/>
                    <a:pt x="570603" y="50782"/>
                    <a:pt x="566604" y="53981"/>
                  </a:cubicBezTo>
                  <a:cubicBezTo>
                    <a:pt x="563005" y="57580"/>
                    <a:pt x="558207" y="59179"/>
                    <a:pt x="553009" y="59179"/>
                  </a:cubicBezTo>
                  <a:cubicBezTo>
                    <a:pt x="547811" y="59179"/>
                    <a:pt x="543412" y="57180"/>
                    <a:pt x="539413" y="53981"/>
                  </a:cubicBezTo>
                  <a:cubicBezTo>
                    <a:pt x="535415" y="50782"/>
                    <a:pt x="533416" y="45584"/>
                    <a:pt x="533416" y="39586"/>
                  </a:cubicBezTo>
                  <a:lnTo>
                    <a:pt x="533416" y="14395"/>
                  </a:lnTo>
                  <a:close/>
                  <a:moveTo>
                    <a:pt x="514222" y="36387"/>
                  </a:moveTo>
                  <a:cubicBezTo>
                    <a:pt x="514222" y="32389"/>
                    <a:pt x="513023" y="28790"/>
                    <a:pt x="510623" y="25991"/>
                  </a:cubicBezTo>
                  <a:cubicBezTo>
                    <a:pt x="508224" y="23192"/>
                    <a:pt x="505025" y="21992"/>
                    <a:pt x="501027" y="21992"/>
                  </a:cubicBezTo>
                  <a:cubicBezTo>
                    <a:pt x="497028" y="21992"/>
                    <a:pt x="493829" y="23192"/>
                    <a:pt x="491430" y="25991"/>
                  </a:cubicBezTo>
                  <a:cubicBezTo>
                    <a:pt x="489031" y="28790"/>
                    <a:pt x="487831" y="31989"/>
                    <a:pt x="487831" y="36387"/>
                  </a:cubicBezTo>
                  <a:cubicBezTo>
                    <a:pt x="487831" y="40786"/>
                    <a:pt x="489031" y="43985"/>
                    <a:pt x="491430" y="46784"/>
                  </a:cubicBezTo>
                  <a:cubicBezTo>
                    <a:pt x="493829" y="49583"/>
                    <a:pt x="497028" y="50782"/>
                    <a:pt x="501027" y="50782"/>
                  </a:cubicBezTo>
                  <a:cubicBezTo>
                    <a:pt x="505025" y="50782"/>
                    <a:pt x="508224" y="49183"/>
                    <a:pt x="510623" y="46784"/>
                  </a:cubicBezTo>
                  <a:cubicBezTo>
                    <a:pt x="513023" y="43985"/>
                    <a:pt x="514222" y="40786"/>
                    <a:pt x="514222" y="36387"/>
                  </a:cubicBezTo>
                  <a:moveTo>
                    <a:pt x="478634" y="1200"/>
                  </a:moveTo>
                  <a:lnTo>
                    <a:pt x="487831" y="1200"/>
                  </a:lnTo>
                  <a:lnTo>
                    <a:pt x="487831" y="19593"/>
                  </a:lnTo>
                  <a:lnTo>
                    <a:pt x="487831" y="19593"/>
                  </a:lnTo>
                  <a:cubicBezTo>
                    <a:pt x="489031" y="17594"/>
                    <a:pt x="491030" y="15994"/>
                    <a:pt x="493429" y="14795"/>
                  </a:cubicBezTo>
                  <a:cubicBezTo>
                    <a:pt x="495829" y="13595"/>
                    <a:pt x="498628" y="12796"/>
                    <a:pt x="501827" y="12796"/>
                  </a:cubicBezTo>
                  <a:cubicBezTo>
                    <a:pt x="507425" y="12796"/>
                    <a:pt x="512623" y="14795"/>
                    <a:pt x="517021" y="18794"/>
                  </a:cubicBezTo>
                  <a:cubicBezTo>
                    <a:pt x="521420" y="22792"/>
                    <a:pt x="523819" y="28390"/>
                    <a:pt x="523819" y="35988"/>
                  </a:cubicBezTo>
                  <a:cubicBezTo>
                    <a:pt x="523819" y="43185"/>
                    <a:pt x="521420" y="49183"/>
                    <a:pt x="517021" y="52782"/>
                  </a:cubicBezTo>
                  <a:cubicBezTo>
                    <a:pt x="512623" y="56780"/>
                    <a:pt x="507425" y="58780"/>
                    <a:pt x="501827" y="58780"/>
                  </a:cubicBezTo>
                  <a:cubicBezTo>
                    <a:pt x="498628" y="58780"/>
                    <a:pt x="495829" y="57980"/>
                    <a:pt x="493429" y="56780"/>
                  </a:cubicBezTo>
                  <a:cubicBezTo>
                    <a:pt x="491030" y="55581"/>
                    <a:pt x="489031" y="53981"/>
                    <a:pt x="487831" y="51982"/>
                  </a:cubicBezTo>
                  <a:lnTo>
                    <a:pt x="487831" y="51982"/>
                  </a:lnTo>
                  <a:lnTo>
                    <a:pt x="487831" y="57180"/>
                  </a:lnTo>
                  <a:lnTo>
                    <a:pt x="478634" y="57180"/>
                  </a:lnTo>
                  <a:lnTo>
                    <a:pt x="478634" y="1200"/>
                  </a:lnTo>
                  <a:close/>
                  <a:moveTo>
                    <a:pt x="449845" y="14395"/>
                  </a:moveTo>
                  <a:lnTo>
                    <a:pt x="458641" y="14395"/>
                  </a:lnTo>
                  <a:lnTo>
                    <a:pt x="458641" y="19193"/>
                  </a:lnTo>
                  <a:lnTo>
                    <a:pt x="458641" y="19193"/>
                  </a:lnTo>
                  <a:cubicBezTo>
                    <a:pt x="460241" y="15195"/>
                    <a:pt x="463040" y="13195"/>
                    <a:pt x="467039" y="13195"/>
                  </a:cubicBezTo>
                  <a:cubicBezTo>
                    <a:pt x="469038" y="13195"/>
                    <a:pt x="470637" y="13595"/>
                    <a:pt x="472237" y="14395"/>
                  </a:cubicBezTo>
                  <a:lnTo>
                    <a:pt x="469038" y="23592"/>
                  </a:lnTo>
                  <a:cubicBezTo>
                    <a:pt x="467838" y="22792"/>
                    <a:pt x="466639" y="22392"/>
                    <a:pt x="465839" y="22392"/>
                  </a:cubicBezTo>
                  <a:cubicBezTo>
                    <a:pt x="464240" y="22392"/>
                    <a:pt x="462640" y="22792"/>
                    <a:pt x="461440" y="23992"/>
                  </a:cubicBezTo>
                  <a:cubicBezTo>
                    <a:pt x="460241" y="25191"/>
                    <a:pt x="459441" y="26791"/>
                    <a:pt x="459441" y="28790"/>
                  </a:cubicBezTo>
                  <a:lnTo>
                    <a:pt x="459441" y="57980"/>
                  </a:lnTo>
                  <a:lnTo>
                    <a:pt x="450244" y="57980"/>
                  </a:lnTo>
                  <a:lnTo>
                    <a:pt x="450244" y="14395"/>
                  </a:lnTo>
                  <a:close/>
                  <a:moveTo>
                    <a:pt x="419055" y="4798"/>
                  </a:moveTo>
                  <a:cubicBezTo>
                    <a:pt x="419055" y="3599"/>
                    <a:pt x="419455" y="2399"/>
                    <a:pt x="420255" y="1200"/>
                  </a:cubicBezTo>
                  <a:cubicBezTo>
                    <a:pt x="421054" y="400"/>
                    <a:pt x="422254" y="0"/>
                    <a:pt x="423454" y="0"/>
                  </a:cubicBezTo>
                  <a:cubicBezTo>
                    <a:pt x="424653" y="0"/>
                    <a:pt x="425853" y="400"/>
                    <a:pt x="426652" y="1200"/>
                  </a:cubicBezTo>
                  <a:cubicBezTo>
                    <a:pt x="427452" y="1999"/>
                    <a:pt x="427852" y="3199"/>
                    <a:pt x="427852" y="4798"/>
                  </a:cubicBezTo>
                  <a:cubicBezTo>
                    <a:pt x="427852" y="5998"/>
                    <a:pt x="427452" y="7198"/>
                    <a:pt x="426652" y="7997"/>
                  </a:cubicBezTo>
                  <a:cubicBezTo>
                    <a:pt x="425853" y="8797"/>
                    <a:pt x="424653" y="9597"/>
                    <a:pt x="423454" y="9597"/>
                  </a:cubicBezTo>
                  <a:cubicBezTo>
                    <a:pt x="422254" y="9597"/>
                    <a:pt x="421054" y="9197"/>
                    <a:pt x="420255" y="7997"/>
                  </a:cubicBezTo>
                  <a:cubicBezTo>
                    <a:pt x="419455" y="7198"/>
                    <a:pt x="419055" y="6398"/>
                    <a:pt x="419055" y="4798"/>
                  </a:cubicBezTo>
                  <a:moveTo>
                    <a:pt x="406260" y="4798"/>
                  </a:moveTo>
                  <a:cubicBezTo>
                    <a:pt x="406260" y="3599"/>
                    <a:pt x="406659" y="2399"/>
                    <a:pt x="407859" y="1200"/>
                  </a:cubicBezTo>
                  <a:cubicBezTo>
                    <a:pt x="408659" y="400"/>
                    <a:pt x="409858" y="0"/>
                    <a:pt x="411058" y="0"/>
                  </a:cubicBezTo>
                  <a:cubicBezTo>
                    <a:pt x="412257" y="0"/>
                    <a:pt x="413457" y="400"/>
                    <a:pt x="414257" y="1200"/>
                  </a:cubicBezTo>
                  <a:cubicBezTo>
                    <a:pt x="415057" y="1999"/>
                    <a:pt x="415456" y="3199"/>
                    <a:pt x="415456" y="4798"/>
                  </a:cubicBezTo>
                  <a:cubicBezTo>
                    <a:pt x="415456" y="5998"/>
                    <a:pt x="415057" y="7198"/>
                    <a:pt x="414257" y="7997"/>
                  </a:cubicBezTo>
                  <a:cubicBezTo>
                    <a:pt x="413457" y="8797"/>
                    <a:pt x="412257" y="9597"/>
                    <a:pt x="411058" y="9597"/>
                  </a:cubicBezTo>
                  <a:cubicBezTo>
                    <a:pt x="409858" y="9597"/>
                    <a:pt x="408659" y="9197"/>
                    <a:pt x="407859" y="7997"/>
                  </a:cubicBezTo>
                  <a:cubicBezTo>
                    <a:pt x="407059" y="7198"/>
                    <a:pt x="406260" y="6398"/>
                    <a:pt x="406260" y="4798"/>
                  </a:cubicBezTo>
                  <a:moveTo>
                    <a:pt x="402661" y="36387"/>
                  </a:moveTo>
                  <a:cubicBezTo>
                    <a:pt x="402661" y="40386"/>
                    <a:pt x="403860" y="43585"/>
                    <a:pt x="406659" y="46384"/>
                  </a:cubicBezTo>
                  <a:cubicBezTo>
                    <a:pt x="409059" y="49183"/>
                    <a:pt x="412257" y="50782"/>
                    <a:pt x="416656" y="50782"/>
                  </a:cubicBezTo>
                  <a:cubicBezTo>
                    <a:pt x="420654" y="50782"/>
                    <a:pt x="424253" y="49183"/>
                    <a:pt x="426652" y="46384"/>
                  </a:cubicBezTo>
                  <a:cubicBezTo>
                    <a:pt x="429052" y="43585"/>
                    <a:pt x="430651" y="40386"/>
                    <a:pt x="430651" y="36387"/>
                  </a:cubicBezTo>
                  <a:cubicBezTo>
                    <a:pt x="430651" y="32389"/>
                    <a:pt x="429451" y="28790"/>
                    <a:pt x="426652" y="26391"/>
                  </a:cubicBezTo>
                  <a:cubicBezTo>
                    <a:pt x="424253" y="23592"/>
                    <a:pt x="420654" y="22392"/>
                    <a:pt x="416656" y="22392"/>
                  </a:cubicBezTo>
                  <a:cubicBezTo>
                    <a:pt x="412657" y="22392"/>
                    <a:pt x="409458" y="23992"/>
                    <a:pt x="406659" y="26391"/>
                  </a:cubicBezTo>
                  <a:cubicBezTo>
                    <a:pt x="403860" y="28790"/>
                    <a:pt x="402661" y="32389"/>
                    <a:pt x="402661" y="36387"/>
                  </a:cubicBezTo>
                  <a:moveTo>
                    <a:pt x="393064" y="36387"/>
                  </a:moveTo>
                  <a:cubicBezTo>
                    <a:pt x="393064" y="30389"/>
                    <a:pt x="395063" y="25191"/>
                    <a:pt x="399462" y="20393"/>
                  </a:cubicBezTo>
                  <a:cubicBezTo>
                    <a:pt x="403460" y="15595"/>
                    <a:pt x="409059" y="13195"/>
                    <a:pt x="416656" y="13195"/>
                  </a:cubicBezTo>
                  <a:cubicBezTo>
                    <a:pt x="424253" y="13195"/>
                    <a:pt x="429851" y="15595"/>
                    <a:pt x="434250" y="20393"/>
                  </a:cubicBezTo>
                  <a:cubicBezTo>
                    <a:pt x="438248" y="25191"/>
                    <a:pt x="440248" y="30389"/>
                    <a:pt x="440248" y="36387"/>
                  </a:cubicBezTo>
                  <a:cubicBezTo>
                    <a:pt x="440248" y="42385"/>
                    <a:pt x="438248" y="47584"/>
                    <a:pt x="434250" y="52382"/>
                  </a:cubicBezTo>
                  <a:cubicBezTo>
                    <a:pt x="430251" y="57180"/>
                    <a:pt x="424253" y="59579"/>
                    <a:pt x="416656" y="59579"/>
                  </a:cubicBezTo>
                  <a:cubicBezTo>
                    <a:pt x="409059" y="59579"/>
                    <a:pt x="403460" y="57180"/>
                    <a:pt x="399462" y="52382"/>
                  </a:cubicBezTo>
                  <a:cubicBezTo>
                    <a:pt x="395063" y="47584"/>
                    <a:pt x="393064" y="42385"/>
                    <a:pt x="393064" y="36387"/>
                  </a:cubicBezTo>
                  <a:moveTo>
                    <a:pt x="369472" y="32389"/>
                  </a:moveTo>
                  <a:lnTo>
                    <a:pt x="363474" y="32389"/>
                  </a:lnTo>
                  <a:lnTo>
                    <a:pt x="363474" y="23592"/>
                  </a:lnTo>
                  <a:lnTo>
                    <a:pt x="369472" y="23592"/>
                  </a:lnTo>
                  <a:lnTo>
                    <a:pt x="369472" y="15994"/>
                  </a:lnTo>
                  <a:cubicBezTo>
                    <a:pt x="369472" y="11596"/>
                    <a:pt x="370672" y="7997"/>
                    <a:pt x="373471" y="4798"/>
                  </a:cubicBezTo>
                  <a:cubicBezTo>
                    <a:pt x="375870" y="1599"/>
                    <a:pt x="379869" y="0"/>
                    <a:pt x="385467" y="0"/>
                  </a:cubicBezTo>
                  <a:cubicBezTo>
                    <a:pt x="386666" y="0"/>
                    <a:pt x="387866" y="0"/>
                    <a:pt x="389066" y="400"/>
                  </a:cubicBezTo>
                  <a:cubicBezTo>
                    <a:pt x="390265" y="800"/>
                    <a:pt x="391465" y="800"/>
                    <a:pt x="392264" y="1200"/>
                  </a:cubicBezTo>
                  <a:lnTo>
                    <a:pt x="388666" y="9597"/>
                  </a:lnTo>
                  <a:cubicBezTo>
                    <a:pt x="387466" y="9197"/>
                    <a:pt x="386266" y="8797"/>
                    <a:pt x="384667" y="8797"/>
                  </a:cubicBezTo>
                  <a:cubicBezTo>
                    <a:pt x="382668" y="8797"/>
                    <a:pt x="381468" y="9597"/>
                    <a:pt x="380269" y="10796"/>
                  </a:cubicBezTo>
                  <a:cubicBezTo>
                    <a:pt x="379069" y="11996"/>
                    <a:pt x="378669" y="13595"/>
                    <a:pt x="378669" y="15195"/>
                  </a:cubicBezTo>
                  <a:lnTo>
                    <a:pt x="378669" y="23192"/>
                  </a:lnTo>
                  <a:lnTo>
                    <a:pt x="387866" y="23192"/>
                  </a:lnTo>
                  <a:lnTo>
                    <a:pt x="387866" y="31989"/>
                  </a:lnTo>
                  <a:lnTo>
                    <a:pt x="378669" y="31989"/>
                  </a:lnTo>
                  <a:lnTo>
                    <a:pt x="378669" y="73175"/>
                  </a:lnTo>
                  <a:lnTo>
                    <a:pt x="369472" y="73175"/>
                  </a:lnTo>
                  <a:lnTo>
                    <a:pt x="369472" y="32389"/>
                  </a:lnTo>
                  <a:close/>
                  <a:moveTo>
                    <a:pt x="295098" y="51582"/>
                  </a:moveTo>
                  <a:cubicBezTo>
                    <a:pt x="298297" y="53981"/>
                    <a:pt x="301496" y="55981"/>
                    <a:pt x="304695" y="57580"/>
                  </a:cubicBezTo>
                  <a:cubicBezTo>
                    <a:pt x="307894" y="58780"/>
                    <a:pt x="311492" y="59579"/>
                    <a:pt x="315491" y="59579"/>
                  </a:cubicBezTo>
                  <a:cubicBezTo>
                    <a:pt x="318690" y="59579"/>
                    <a:pt x="321889" y="59179"/>
                    <a:pt x="324288" y="57980"/>
                  </a:cubicBezTo>
                  <a:cubicBezTo>
                    <a:pt x="326687" y="57180"/>
                    <a:pt x="328686" y="55981"/>
                    <a:pt x="330286" y="54381"/>
                  </a:cubicBezTo>
                  <a:cubicBezTo>
                    <a:pt x="331885" y="52782"/>
                    <a:pt x="333085" y="51182"/>
                    <a:pt x="333485" y="49583"/>
                  </a:cubicBezTo>
                  <a:cubicBezTo>
                    <a:pt x="334284" y="47983"/>
                    <a:pt x="334684" y="45984"/>
                    <a:pt x="334684" y="44385"/>
                  </a:cubicBezTo>
                  <a:cubicBezTo>
                    <a:pt x="334684" y="41186"/>
                    <a:pt x="333885" y="38387"/>
                    <a:pt x="331885" y="36387"/>
                  </a:cubicBezTo>
                  <a:cubicBezTo>
                    <a:pt x="329886" y="34388"/>
                    <a:pt x="327087" y="33189"/>
                    <a:pt x="323088" y="32389"/>
                  </a:cubicBezTo>
                  <a:lnTo>
                    <a:pt x="313492" y="30389"/>
                  </a:lnTo>
                  <a:cubicBezTo>
                    <a:pt x="311492" y="29990"/>
                    <a:pt x="310293" y="29590"/>
                    <a:pt x="309093" y="28790"/>
                  </a:cubicBezTo>
                  <a:cubicBezTo>
                    <a:pt x="307894" y="27990"/>
                    <a:pt x="307494" y="27191"/>
                    <a:pt x="307494" y="25591"/>
                  </a:cubicBezTo>
                  <a:cubicBezTo>
                    <a:pt x="307494" y="24791"/>
                    <a:pt x="307894" y="23992"/>
                    <a:pt x="308293" y="23192"/>
                  </a:cubicBezTo>
                  <a:cubicBezTo>
                    <a:pt x="308693" y="22392"/>
                    <a:pt x="309493" y="21992"/>
                    <a:pt x="310293" y="21593"/>
                  </a:cubicBezTo>
                  <a:cubicBezTo>
                    <a:pt x="311093" y="21193"/>
                    <a:pt x="311892" y="20793"/>
                    <a:pt x="313092" y="20393"/>
                  </a:cubicBezTo>
                  <a:cubicBezTo>
                    <a:pt x="313892" y="19993"/>
                    <a:pt x="315091" y="19993"/>
                    <a:pt x="316291" y="19993"/>
                  </a:cubicBezTo>
                  <a:cubicBezTo>
                    <a:pt x="317890" y="19993"/>
                    <a:pt x="319890" y="20393"/>
                    <a:pt x="321889" y="21193"/>
                  </a:cubicBezTo>
                  <a:cubicBezTo>
                    <a:pt x="323888" y="21992"/>
                    <a:pt x="326287" y="23192"/>
                    <a:pt x="328287" y="25191"/>
                  </a:cubicBezTo>
                  <a:lnTo>
                    <a:pt x="333885" y="18394"/>
                  </a:lnTo>
                  <a:cubicBezTo>
                    <a:pt x="330686" y="16394"/>
                    <a:pt x="327887" y="14795"/>
                    <a:pt x="325088" y="13595"/>
                  </a:cubicBezTo>
                  <a:cubicBezTo>
                    <a:pt x="322289" y="12796"/>
                    <a:pt x="319490" y="11996"/>
                    <a:pt x="316291" y="11996"/>
                  </a:cubicBezTo>
                  <a:cubicBezTo>
                    <a:pt x="313492" y="11996"/>
                    <a:pt x="311093" y="12396"/>
                    <a:pt x="308693" y="13195"/>
                  </a:cubicBezTo>
                  <a:cubicBezTo>
                    <a:pt x="306694" y="13995"/>
                    <a:pt x="304695" y="15195"/>
                    <a:pt x="303095" y="16394"/>
                  </a:cubicBezTo>
                  <a:cubicBezTo>
                    <a:pt x="301496" y="17594"/>
                    <a:pt x="300296" y="19193"/>
                    <a:pt x="299496" y="21193"/>
                  </a:cubicBezTo>
                  <a:cubicBezTo>
                    <a:pt x="298697" y="22792"/>
                    <a:pt x="298297" y="24791"/>
                    <a:pt x="298297" y="26791"/>
                  </a:cubicBezTo>
                  <a:cubicBezTo>
                    <a:pt x="298297" y="28390"/>
                    <a:pt x="298697" y="29990"/>
                    <a:pt x="299097" y="31189"/>
                  </a:cubicBezTo>
                  <a:cubicBezTo>
                    <a:pt x="299496" y="32389"/>
                    <a:pt x="300296" y="33588"/>
                    <a:pt x="301496" y="34788"/>
                  </a:cubicBezTo>
                  <a:cubicBezTo>
                    <a:pt x="302695" y="35988"/>
                    <a:pt x="304295" y="36787"/>
                    <a:pt x="306294" y="37587"/>
                  </a:cubicBezTo>
                  <a:cubicBezTo>
                    <a:pt x="308293" y="38387"/>
                    <a:pt x="311093" y="39186"/>
                    <a:pt x="314291" y="39586"/>
                  </a:cubicBezTo>
                  <a:lnTo>
                    <a:pt x="319890" y="40786"/>
                  </a:lnTo>
                  <a:cubicBezTo>
                    <a:pt x="321489" y="41186"/>
                    <a:pt x="323088" y="41586"/>
                    <a:pt x="324288" y="42385"/>
                  </a:cubicBezTo>
                  <a:cubicBezTo>
                    <a:pt x="325487" y="43185"/>
                    <a:pt x="325887" y="44385"/>
                    <a:pt x="325887" y="45984"/>
                  </a:cubicBezTo>
                  <a:cubicBezTo>
                    <a:pt x="325887" y="46784"/>
                    <a:pt x="325887" y="47184"/>
                    <a:pt x="325088" y="47983"/>
                  </a:cubicBezTo>
                  <a:cubicBezTo>
                    <a:pt x="324688" y="48783"/>
                    <a:pt x="324288" y="49183"/>
                    <a:pt x="323488" y="49983"/>
                  </a:cubicBezTo>
                  <a:cubicBezTo>
                    <a:pt x="322688" y="50383"/>
                    <a:pt x="321889" y="51182"/>
                    <a:pt x="320689" y="51182"/>
                  </a:cubicBezTo>
                  <a:cubicBezTo>
                    <a:pt x="319490" y="51582"/>
                    <a:pt x="318290" y="51582"/>
                    <a:pt x="317090" y="51582"/>
                  </a:cubicBezTo>
                  <a:cubicBezTo>
                    <a:pt x="314691" y="51582"/>
                    <a:pt x="311892" y="50782"/>
                    <a:pt x="309493" y="49583"/>
                  </a:cubicBezTo>
                  <a:cubicBezTo>
                    <a:pt x="307094" y="48383"/>
                    <a:pt x="304695" y="46784"/>
                    <a:pt x="303095" y="44784"/>
                  </a:cubicBezTo>
                  <a:lnTo>
                    <a:pt x="295098" y="51582"/>
                  </a:lnTo>
                  <a:close/>
                  <a:moveTo>
                    <a:pt x="250313" y="36387"/>
                  </a:moveTo>
                  <a:cubicBezTo>
                    <a:pt x="250313" y="40386"/>
                    <a:pt x="251913" y="43585"/>
                    <a:pt x="254312" y="46384"/>
                  </a:cubicBezTo>
                  <a:cubicBezTo>
                    <a:pt x="256711" y="49183"/>
                    <a:pt x="259910" y="50782"/>
                    <a:pt x="263909" y="50782"/>
                  </a:cubicBezTo>
                  <a:cubicBezTo>
                    <a:pt x="267507" y="50782"/>
                    <a:pt x="270706" y="49183"/>
                    <a:pt x="273505" y="46384"/>
                  </a:cubicBezTo>
                  <a:cubicBezTo>
                    <a:pt x="275905" y="43585"/>
                    <a:pt x="277504" y="40386"/>
                    <a:pt x="277504" y="36387"/>
                  </a:cubicBezTo>
                  <a:cubicBezTo>
                    <a:pt x="277504" y="32389"/>
                    <a:pt x="276304" y="28790"/>
                    <a:pt x="273505" y="26391"/>
                  </a:cubicBezTo>
                  <a:cubicBezTo>
                    <a:pt x="271106" y="23592"/>
                    <a:pt x="267907" y="22392"/>
                    <a:pt x="263909" y="22392"/>
                  </a:cubicBezTo>
                  <a:cubicBezTo>
                    <a:pt x="260310" y="22392"/>
                    <a:pt x="257111" y="23992"/>
                    <a:pt x="254312" y="26391"/>
                  </a:cubicBezTo>
                  <a:cubicBezTo>
                    <a:pt x="251513" y="28790"/>
                    <a:pt x="250313" y="32389"/>
                    <a:pt x="250313" y="36387"/>
                  </a:cubicBezTo>
                  <a:moveTo>
                    <a:pt x="276704" y="53182"/>
                  </a:moveTo>
                  <a:lnTo>
                    <a:pt x="276704" y="53182"/>
                  </a:lnTo>
                  <a:cubicBezTo>
                    <a:pt x="273106" y="57580"/>
                    <a:pt x="268707" y="59579"/>
                    <a:pt x="262709" y="59579"/>
                  </a:cubicBezTo>
                  <a:cubicBezTo>
                    <a:pt x="255912" y="59179"/>
                    <a:pt x="250313" y="56780"/>
                    <a:pt x="246315" y="52382"/>
                  </a:cubicBezTo>
                  <a:cubicBezTo>
                    <a:pt x="242316" y="47584"/>
                    <a:pt x="240317" y="42385"/>
                    <a:pt x="240317" y="36387"/>
                  </a:cubicBezTo>
                  <a:cubicBezTo>
                    <a:pt x="240317" y="30789"/>
                    <a:pt x="242316" y="25591"/>
                    <a:pt x="246315" y="20793"/>
                  </a:cubicBezTo>
                  <a:cubicBezTo>
                    <a:pt x="250313" y="15994"/>
                    <a:pt x="255912" y="13595"/>
                    <a:pt x="262709" y="13195"/>
                  </a:cubicBezTo>
                  <a:cubicBezTo>
                    <a:pt x="269107" y="13195"/>
                    <a:pt x="273505" y="15595"/>
                    <a:pt x="276304" y="19593"/>
                  </a:cubicBezTo>
                  <a:lnTo>
                    <a:pt x="276304" y="19593"/>
                  </a:lnTo>
                  <a:lnTo>
                    <a:pt x="276304" y="1200"/>
                  </a:lnTo>
                  <a:lnTo>
                    <a:pt x="285501" y="1200"/>
                  </a:lnTo>
                  <a:lnTo>
                    <a:pt x="285501" y="57980"/>
                  </a:lnTo>
                  <a:lnTo>
                    <a:pt x="276304" y="57980"/>
                  </a:lnTo>
                  <a:lnTo>
                    <a:pt x="276304" y="53182"/>
                  </a:lnTo>
                  <a:close/>
                  <a:moveTo>
                    <a:pt x="191534" y="14395"/>
                  </a:moveTo>
                  <a:lnTo>
                    <a:pt x="200731" y="14395"/>
                  </a:lnTo>
                  <a:lnTo>
                    <a:pt x="200731" y="19993"/>
                  </a:lnTo>
                  <a:lnTo>
                    <a:pt x="200731" y="19993"/>
                  </a:lnTo>
                  <a:cubicBezTo>
                    <a:pt x="203530" y="15595"/>
                    <a:pt x="207928" y="13195"/>
                    <a:pt x="213926" y="13195"/>
                  </a:cubicBezTo>
                  <a:cubicBezTo>
                    <a:pt x="218724" y="13195"/>
                    <a:pt x="222323" y="14795"/>
                    <a:pt x="225522" y="18394"/>
                  </a:cubicBezTo>
                  <a:cubicBezTo>
                    <a:pt x="228721" y="21593"/>
                    <a:pt x="230320" y="26391"/>
                    <a:pt x="230320" y="31989"/>
                  </a:cubicBezTo>
                  <a:lnTo>
                    <a:pt x="230320" y="58380"/>
                  </a:lnTo>
                  <a:lnTo>
                    <a:pt x="221124" y="58380"/>
                  </a:lnTo>
                  <a:lnTo>
                    <a:pt x="221124" y="33988"/>
                  </a:lnTo>
                  <a:cubicBezTo>
                    <a:pt x="221124" y="26391"/>
                    <a:pt x="217525" y="22792"/>
                    <a:pt x="211127" y="22792"/>
                  </a:cubicBezTo>
                  <a:cubicBezTo>
                    <a:pt x="207928" y="22792"/>
                    <a:pt x="205529" y="23592"/>
                    <a:pt x="203930" y="25591"/>
                  </a:cubicBezTo>
                  <a:cubicBezTo>
                    <a:pt x="201930" y="27590"/>
                    <a:pt x="200731" y="30389"/>
                    <a:pt x="200731" y="33988"/>
                  </a:cubicBezTo>
                  <a:lnTo>
                    <a:pt x="200731" y="58780"/>
                  </a:lnTo>
                  <a:lnTo>
                    <a:pt x="191534" y="58780"/>
                  </a:lnTo>
                  <a:lnTo>
                    <a:pt x="191534" y="14395"/>
                  </a:lnTo>
                  <a:close/>
                  <a:moveTo>
                    <a:pt x="142751" y="36387"/>
                  </a:moveTo>
                  <a:cubicBezTo>
                    <a:pt x="142751" y="40386"/>
                    <a:pt x="144350" y="43585"/>
                    <a:pt x="146749" y="46384"/>
                  </a:cubicBezTo>
                  <a:cubicBezTo>
                    <a:pt x="149149" y="49183"/>
                    <a:pt x="152347" y="50782"/>
                    <a:pt x="156346" y="50782"/>
                  </a:cubicBezTo>
                  <a:cubicBezTo>
                    <a:pt x="159945" y="50782"/>
                    <a:pt x="163144" y="49183"/>
                    <a:pt x="165943" y="46384"/>
                  </a:cubicBezTo>
                  <a:cubicBezTo>
                    <a:pt x="168342" y="43585"/>
                    <a:pt x="169941" y="40386"/>
                    <a:pt x="169941" y="36387"/>
                  </a:cubicBezTo>
                  <a:cubicBezTo>
                    <a:pt x="169941" y="32389"/>
                    <a:pt x="168742" y="28790"/>
                    <a:pt x="165943" y="26391"/>
                  </a:cubicBezTo>
                  <a:cubicBezTo>
                    <a:pt x="163543" y="23592"/>
                    <a:pt x="160345" y="22392"/>
                    <a:pt x="156346" y="22392"/>
                  </a:cubicBezTo>
                  <a:cubicBezTo>
                    <a:pt x="152747" y="22392"/>
                    <a:pt x="149548" y="23992"/>
                    <a:pt x="146749" y="26391"/>
                  </a:cubicBezTo>
                  <a:cubicBezTo>
                    <a:pt x="143950" y="28790"/>
                    <a:pt x="142751" y="32389"/>
                    <a:pt x="142751" y="36387"/>
                  </a:cubicBezTo>
                  <a:moveTo>
                    <a:pt x="169142" y="53182"/>
                  </a:moveTo>
                  <a:lnTo>
                    <a:pt x="169142" y="53182"/>
                  </a:lnTo>
                  <a:cubicBezTo>
                    <a:pt x="165543" y="57580"/>
                    <a:pt x="161144" y="59579"/>
                    <a:pt x="155146" y="59579"/>
                  </a:cubicBezTo>
                  <a:cubicBezTo>
                    <a:pt x="148349" y="59179"/>
                    <a:pt x="142751" y="56780"/>
                    <a:pt x="138752" y="52382"/>
                  </a:cubicBezTo>
                  <a:cubicBezTo>
                    <a:pt x="134753" y="47584"/>
                    <a:pt x="132754" y="42385"/>
                    <a:pt x="132754" y="36387"/>
                  </a:cubicBezTo>
                  <a:cubicBezTo>
                    <a:pt x="132754" y="30789"/>
                    <a:pt x="134753" y="25591"/>
                    <a:pt x="138752" y="20793"/>
                  </a:cubicBezTo>
                  <a:cubicBezTo>
                    <a:pt x="142751" y="15994"/>
                    <a:pt x="148349" y="13595"/>
                    <a:pt x="155146" y="13195"/>
                  </a:cubicBezTo>
                  <a:cubicBezTo>
                    <a:pt x="161544" y="13195"/>
                    <a:pt x="165943" y="15595"/>
                    <a:pt x="168742" y="19593"/>
                  </a:cubicBezTo>
                  <a:lnTo>
                    <a:pt x="168742" y="19593"/>
                  </a:lnTo>
                  <a:lnTo>
                    <a:pt x="168742" y="14395"/>
                  </a:lnTo>
                  <a:lnTo>
                    <a:pt x="177939" y="14395"/>
                  </a:lnTo>
                  <a:lnTo>
                    <a:pt x="177939" y="58380"/>
                  </a:lnTo>
                  <a:lnTo>
                    <a:pt x="168742" y="58380"/>
                  </a:lnTo>
                  <a:lnTo>
                    <a:pt x="168742" y="53182"/>
                  </a:lnTo>
                  <a:close/>
                  <a:moveTo>
                    <a:pt x="121158" y="1200"/>
                  </a:moveTo>
                  <a:lnTo>
                    <a:pt x="121158" y="40386"/>
                  </a:lnTo>
                  <a:cubicBezTo>
                    <a:pt x="121158" y="42785"/>
                    <a:pt x="121558" y="44784"/>
                    <a:pt x="121958" y="45984"/>
                  </a:cubicBezTo>
                  <a:cubicBezTo>
                    <a:pt x="122757" y="47184"/>
                    <a:pt x="123557" y="48383"/>
                    <a:pt x="124757" y="48783"/>
                  </a:cubicBezTo>
                  <a:lnTo>
                    <a:pt x="129555" y="51582"/>
                  </a:lnTo>
                  <a:lnTo>
                    <a:pt x="125557" y="59179"/>
                  </a:lnTo>
                  <a:cubicBezTo>
                    <a:pt x="120758" y="57180"/>
                    <a:pt x="117559" y="54781"/>
                    <a:pt x="115160" y="51982"/>
                  </a:cubicBezTo>
                  <a:cubicBezTo>
                    <a:pt x="112761" y="49583"/>
                    <a:pt x="111561" y="45984"/>
                    <a:pt x="111561" y="41985"/>
                  </a:cubicBezTo>
                  <a:lnTo>
                    <a:pt x="111561" y="1200"/>
                  </a:lnTo>
                  <a:lnTo>
                    <a:pt x="121158" y="1200"/>
                  </a:lnTo>
                  <a:close/>
                  <a:moveTo>
                    <a:pt x="59579" y="14395"/>
                  </a:moveTo>
                  <a:lnTo>
                    <a:pt x="68776" y="14395"/>
                  </a:lnTo>
                  <a:lnTo>
                    <a:pt x="68776" y="39986"/>
                  </a:lnTo>
                  <a:cubicBezTo>
                    <a:pt x="68776" y="43585"/>
                    <a:pt x="69976" y="46384"/>
                    <a:pt x="71975" y="47983"/>
                  </a:cubicBezTo>
                  <a:cubicBezTo>
                    <a:pt x="73575" y="49583"/>
                    <a:pt x="75974" y="50383"/>
                    <a:pt x="79173" y="50383"/>
                  </a:cubicBezTo>
                  <a:cubicBezTo>
                    <a:pt x="86370" y="50383"/>
                    <a:pt x="89569" y="46384"/>
                    <a:pt x="89569" y="39186"/>
                  </a:cubicBezTo>
                  <a:lnTo>
                    <a:pt x="89569" y="14395"/>
                  </a:lnTo>
                  <a:lnTo>
                    <a:pt x="98766" y="14395"/>
                  </a:lnTo>
                  <a:lnTo>
                    <a:pt x="98766" y="56780"/>
                  </a:lnTo>
                  <a:cubicBezTo>
                    <a:pt x="98766" y="63578"/>
                    <a:pt x="96367" y="68376"/>
                    <a:pt x="91968" y="71575"/>
                  </a:cubicBezTo>
                  <a:cubicBezTo>
                    <a:pt x="89969" y="73175"/>
                    <a:pt x="87970" y="74374"/>
                    <a:pt x="85570" y="75174"/>
                  </a:cubicBezTo>
                  <a:cubicBezTo>
                    <a:pt x="83171" y="75974"/>
                    <a:pt x="81172" y="76374"/>
                    <a:pt x="79173" y="76374"/>
                  </a:cubicBezTo>
                  <a:cubicBezTo>
                    <a:pt x="74374" y="76374"/>
                    <a:pt x="70775" y="75574"/>
                    <a:pt x="67977" y="73974"/>
                  </a:cubicBezTo>
                  <a:cubicBezTo>
                    <a:pt x="65178" y="72375"/>
                    <a:pt x="62778" y="70376"/>
                    <a:pt x="60779" y="67976"/>
                  </a:cubicBezTo>
                  <a:lnTo>
                    <a:pt x="68776" y="63178"/>
                  </a:lnTo>
                  <a:cubicBezTo>
                    <a:pt x="71575" y="66377"/>
                    <a:pt x="74774" y="67577"/>
                    <a:pt x="78373" y="67976"/>
                  </a:cubicBezTo>
                  <a:cubicBezTo>
                    <a:pt x="81572" y="67976"/>
                    <a:pt x="84371" y="67177"/>
                    <a:pt x="86370" y="65177"/>
                  </a:cubicBezTo>
                  <a:cubicBezTo>
                    <a:pt x="88369" y="63178"/>
                    <a:pt x="89569" y="60379"/>
                    <a:pt x="89569" y="56380"/>
                  </a:cubicBezTo>
                  <a:lnTo>
                    <a:pt x="89569" y="53981"/>
                  </a:lnTo>
                  <a:lnTo>
                    <a:pt x="89569" y="53981"/>
                  </a:lnTo>
                  <a:cubicBezTo>
                    <a:pt x="87970" y="55981"/>
                    <a:pt x="85970" y="57580"/>
                    <a:pt x="83971" y="58380"/>
                  </a:cubicBezTo>
                  <a:cubicBezTo>
                    <a:pt x="81972" y="59179"/>
                    <a:pt x="79572" y="59979"/>
                    <a:pt x="76773" y="59979"/>
                  </a:cubicBezTo>
                  <a:cubicBezTo>
                    <a:pt x="71975" y="59979"/>
                    <a:pt x="67977" y="57980"/>
                    <a:pt x="64778" y="54781"/>
                  </a:cubicBezTo>
                  <a:cubicBezTo>
                    <a:pt x="61579" y="51582"/>
                    <a:pt x="59579" y="46384"/>
                    <a:pt x="59579" y="40386"/>
                  </a:cubicBezTo>
                  <a:lnTo>
                    <a:pt x="59579" y="14395"/>
                  </a:lnTo>
                  <a:close/>
                  <a:moveTo>
                    <a:pt x="9997" y="23592"/>
                  </a:moveTo>
                  <a:lnTo>
                    <a:pt x="9997" y="58380"/>
                  </a:lnTo>
                  <a:lnTo>
                    <a:pt x="0" y="58380"/>
                  </a:lnTo>
                  <a:lnTo>
                    <a:pt x="0" y="0"/>
                  </a:lnTo>
                  <a:lnTo>
                    <a:pt x="35588" y="35988"/>
                  </a:lnTo>
                  <a:lnTo>
                    <a:pt x="35588" y="1200"/>
                  </a:lnTo>
                  <a:lnTo>
                    <a:pt x="45584" y="1200"/>
                  </a:lnTo>
                  <a:lnTo>
                    <a:pt x="45584" y="59579"/>
                  </a:lnTo>
                  <a:lnTo>
                    <a:pt x="9997" y="23592"/>
                  </a:lnTo>
                  <a:close/>
                </a:path>
              </a:pathLst>
            </a:custGeom>
            <a:solidFill>
              <a:srgbClr val="868686"/>
            </a:solidFill>
            <a:ln w="3996" cap="flat">
              <a:noFill/>
              <a:prstDash val="solid"/>
              <a:miter/>
            </a:ln>
          </p:spPr>
          <p:txBody>
            <a:bodyPr rtlCol="0" anchor="ctr"/>
            <a:lstStyle/>
            <a:p>
              <a:endParaRPr lang="fi-FI"/>
            </a:p>
          </p:txBody>
        </p:sp>
      </p:grpSp>
      <p:pic>
        <p:nvPicPr>
          <p:cNvPr id="5" name="Graphic 4">
            <a:extLst>
              <a:ext uri="{FF2B5EF4-FFF2-40B4-BE49-F238E27FC236}">
                <a16:creationId xmlns:a16="http://schemas.microsoft.com/office/drawing/2014/main" id="{54E88D59-C0BD-495C-A743-A83B0F622AA1}"/>
              </a:ext>
              <a:ext uri="{C183D7F6-B498-43B3-948B-1728B52AA6E4}">
                <adec:decorative xmlns:adec="http://schemas.microsoft.com/office/drawing/2017/decorative" val="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318429" y="815169"/>
            <a:ext cx="1581682" cy="4164429"/>
          </a:xfrm>
          <a:prstGeom prst="rect">
            <a:avLst/>
          </a:prstGeom>
        </p:spPr>
      </p:pic>
      <p:pic>
        <p:nvPicPr>
          <p:cNvPr id="4" name="Kuva 3">
            <a:extLst>
              <a:ext uri="{FF2B5EF4-FFF2-40B4-BE49-F238E27FC236}">
                <a16:creationId xmlns:a16="http://schemas.microsoft.com/office/drawing/2014/main" id="{B577DE6B-D429-413D-BBA8-46793A34EA7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251908" y="5824135"/>
            <a:ext cx="1232895" cy="810663"/>
          </a:xfrm>
          <a:prstGeom prst="rect">
            <a:avLst/>
          </a:prstGeom>
        </p:spPr>
      </p:pic>
      <p:sp>
        <p:nvSpPr>
          <p:cNvPr id="3" name="Tekstiruutu 2">
            <a:extLst>
              <a:ext uri="{FF2B5EF4-FFF2-40B4-BE49-F238E27FC236}">
                <a16:creationId xmlns:a16="http://schemas.microsoft.com/office/drawing/2014/main" id="{392016D8-52AC-4E6C-B9C1-0047FE599976}"/>
              </a:ext>
            </a:extLst>
          </p:cNvPr>
          <p:cNvSpPr txBox="1"/>
          <p:nvPr/>
        </p:nvSpPr>
        <p:spPr>
          <a:xfrm>
            <a:off x="1102245" y="5342695"/>
            <a:ext cx="5713937" cy="369332"/>
          </a:xfrm>
          <a:prstGeom prst="rect">
            <a:avLst/>
          </a:prstGeom>
          <a:noFill/>
        </p:spPr>
        <p:txBody>
          <a:bodyPr wrap="none" rtlCol="0">
            <a:spAutoFit/>
          </a:bodyPr>
          <a:lstStyle/>
          <a:p>
            <a:r>
              <a:rPr lang="fi-FI" dirty="0"/>
              <a:t>Katja Hagman, Veera </a:t>
            </a:r>
            <a:r>
              <a:rPr lang="fi-FI"/>
              <a:t>Vihula, Marianne </a:t>
            </a:r>
            <a:r>
              <a:rPr lang="fi-FI" dirty="0"/>
              <a:t>Julkunen, Heli </a:t>
            </a:r>
            <a:r>
              <a:rPr lang="fi-FI" dirty="0" err="1"/>
              <a:t>Hidén</a:t>
            </a:r>
            <a:endParaRPr lang="fi-FI" dirty="0"/>
          </a:p>
        </p:txBody>
      </p:sp>
      <p:pic>
        <p:nvPicPr>
          <p:cNvPr id="7" name="Kuva 6">
            <a:extLst>
              <a:ext uri="{FF2B5EF4-FFF2-40B4-BE49-F238E27FC236}">
                <a16:creationId xmlns:a16="http://schemas.microsoft.com/office/drawing/2014/main" id="{54F723A0-63F3-4A88-9CE1-C9DC7B31F0F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241842" y="5691954"/>
            <a:ext cx="1166046" cy="1166046"/>
          </a:xfrm>
          <a:prstGeom prst="rect">
            <a:avLst/>
          </a:prstGeom>
        </p:spPr>
      </p:pic>
    </p:spTree>
    <p:extLst>
      <p:ext uri="{BB962C8B-B14F-4D97-AF65-F5344CB8AC3E}">
        <p14:creationId xmlns:p14="http://schemas.microsoft.com/office/powerpoint/2010/main" val="26219564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0B97D9FA-2A7A-4AD9-9DC3-4D1F16AE6DE1}"/>
              </a:ext>
            </a:extLst>
          </p:cNvPr>
          <p:cNvSpPr>
            <a:spLocks noGrp="1"/>
          </p:cNvSpPr>
          <p:nvPr>
            <p:ph type="title"/>
          </p:nvPr>
        </p:nvSpPr>
        <p:spPr/>
        <p:txBody>
          <a:bodyPr/>
          <a:lstStyle/>
          <a:p>
            <a:r>
              <a:rPr lang="fi-FI"/>
              <a:t>Sisällys</a:t>
            </a:r>
          </a:p>
        </p:txBody>
      </p:sp>
      <p:sp>
        <p:nvSpPr>
          <p:cNvPr id="3" name="Sisällön paikkamerkki 2">
            <a:extLst>
              <a:ext uri="{FF2B5EF4-FFF2-40B4-BE49-F238E27FC236}">
                <a16:creationId xmlns:a16="http://schemas.microsoft.com/office/drawing/2014/main" id="{541CE210-7277-4F6B-9E07-4CC394425240}"/>
              </a:ext>
            </a:extLst>
          </p:cNvPr>
          <p:cNvSpPr>
            <a:spLocks noGrp="1"/>
          </p:cNvSpPr>
          <p:nvPr>
            <p:ph idx="1"/>
          </p:nvPr>
        </p:nvSpPr>
        <p:spPr>
          <a:xfrm>
            <a:off x="757173" y="1853625"/>
            <a:ext cx="9280907" cy="4261684"/>
          </a:xfrm>
        </p:spPr>
        <p:txBody>
          <a:bodyPr/>
          <a:lstStyle/>
          <a:p>
            <a:r>
              <a:rPr lang="fi-FI" sz="2000" dirty="0">
                <a:latin typeface="Work Sans Regular" pitchFamily="2" charset="0"/>
                <a:hlinkClick r:id="rId2" action="ppaction://hlinksldjump"/>
              </a:rPr>
              <a:t>Johdanto</a:t>
            </a:r>
            <a:r>
              <a:rPr lang="fi-FI" sz="2000" dirty="0">
                <a:latin typeface="Work Sans Regular" pitchFamily="2" charset="0"/>
              </a:rPr>
              <a:t> 							s. 3</a:t>
            </a:r>
          </a:p>
          <a:p>
            <a:r>
              <a:rPr lang="fi-FI" sz="2000" dirty="0">
                <a:latin typeface="Work Sans Regular" pitchFamily="2" charset="0"/>
                <a:hlinkClick r:id="rId3" action="ppaction://hlinksldjump"/>
              </a:rPr>
              <a:t>Kaupunki innovaatioalustana ja innovaatiotoiminnan eri muodot</a:t>
            </a:r>
            <a:r>
              <a:rPr lang="fi-FI" sz="2000" dirty="0">
                <a:latin typeface="Work Sans Regular" pitchFamily="2" charset="0"/>
              </a:rPr>
              <a:t> 	s. 4-12</a:t>
            </a:r>
          </a:p>
          <a:p>
            <a:r>
              <a:rPr lang="fi-FI" sz="2000" dirty="0">
                <a:latin typeface="Work Sans Regular" pitchFamily="2" charset="0"/>
                <a:hlinkClick r:id="rId4" action="ppaction://hlinksldjump"/>
              </a:rPr>
              <a:t>Mitä tapahtuu innovaatiotoiminnan jälkeen?</a:t>
            </a:r>
            <a:r>
              <a:rPr lang="fi-FI" sz="2000" dirty="0">
                <a:latin typeface="Work Sans Regular" pitchFamily="2" charset="0"/>
              </a:rPr>
              <a:t> 			s. 13-19</a:t>
            </a:r>
          </a:p>
          <a:p>
            <a:r>
              <a:rPr lang="fi-FI" sz="2000" dirty="0">
                <a:latin typeface="Work Sans Regular" pitchFamily="2" charset="0"/>
                <a:hlinkClick r:id="rId5" action="ppaction://hlinksldjump"/>
              </a:rPr>
              <a:t>Innovaatiotoiminta jatkuu kaupungin kanssa</a:t>
            </a:r>
            <a:r>
              <a:rPr lang="fi-FI" sz="2000" dirty="0">
                <a:latin typeface="Work Sans Regular" pitchFamily="2" charset="0"/>
              </a:rPr>
              <a:t> 			s. 20-24</a:t>
            </a:r>
          </a:p>
          <a:p>
            <a:r>
              <a:rPr lang="fi-FI" sz="2000" dirty="0">
                <a:latin typeface="Work Sans Regular" pitchFamily="2" charset="0"/>
                <a:hlinkClick r:id="rId6" action="ppaction://hlinksldjump"/>
              </a:rPr>
              <a:t>Kehittäjä jatkaa ratkaisun kehittämistä itsenäisesti</a:t>
            </a:r>
            <a:r>
              <a:rPr lang="fi-FI" sz="2000" dirty="0">
                <a:latin typeface="Work Sans Regular" pitchFamily="2" charset="0"/>
              </a:rPr>
              <a:t> 			s. 25-30</a:t>
            </a:r>
          </a:p>
          <a:p>
            <a:r>
              <a:rPr lang="fi-FI" sz="2000" dirty="0">
                <a:latin typeface="Work Sans Regular" pitchFamily="2" charset="0"/>
                <a:hlinkClick r:id="rId7" action="ppaction://hlinksldjump"/>
              </a:rPr>
              <a:t>Innovaatiokilpailut</a:t>
            </a:r>
            <a:r>
              <a:rPr lang="fi-FI" sz="2000" dirty="0">
                <a:latin typeface="Work Sans Regular" pitchFamily="2" charset="0"/>
              </a:rPr>
              <a:t> 						s. 31-35</a:t>
            </a:r>
          </a:p>
          <a:p>
            <a:r>
              <a:rPr lang="fi-FI" sz="2000" dirty="0">
                <a:latin typeface="Work Sans Regular" pitchFamily="2" charset="0"/>
                <a:hlinkClick r:id="rId8" action="ppaction://hlinksldjump"/>
              </a:rPr>
              <a:t>Lopuksi </a:t>
            </a:r>
            <a:r>
              <a:rPr lang="fi-FI" sz="2000" dirty="0">
                <a:latin typeface="Work Sans Regular" pitchFamily="2" charset="0"/>
              </a:rPr>
              <a:t>							s.36</a:t>
            </a:r>
          </a:p>
          <a:p>
            <a:pPr marL="0" indent="0">
              <a:buNone/>
            </a:pPr>
            <a:endParaRPr lang="fi-FI" dirty="0"/>
          </a:p>
        </p:txBody>
      </p:sp>
      <p:sp>
        <p:nvSpPr>
          <p:cNvPr id="4" name="Dian numeron paikkamerkki 3">
            <a:extLst>
              <a:ext uri="{FF2B5EF4-FFF2-40B4-BE49-F238E27FC236}">
                <a16:creationId xmlns:a16="http://schemas.microsoft.com/office/drawing/2014/main" id="{26471C6D-BECA-420B-8BCA-6676ED62A741}"/>
              </a:ext>
            </a:extLst>
          </p:cNvPr>
          <p:cNvSpPr>
            <a:spLocks noGrp="1"/>
          </p:cNvSpPr>
          <p:nvPr>
            <p:ph type="sldNum" sz="quarter" idx="12"/>
          </p:nvPr>
        </p:nvSpPr>
        <p:spPr/>
        <p:txBody>
          <a:bodyPr/>
          <a:lstStyle/>
          <a:p>
            <a:fld id="{03D2D5F4-4871-4469-8343-ED7F6811B37D}" type="slidenum">
              <a:rPr lang="fi-FI" smtClean="0"/>
              <a:pPr/>
              <a:t>2</a:t>
            </a:fld>
            <a:endParaRPr lang="fi-FI"/>
          </a:p>
        </p:txBody>
      </p:sp>
    </p:spTree>
    <p:extLst>
      <p:ext uri="{BB962C8B-B14F-4D97-AF65-F5344CB8AC3E}">
        <p14:creationId xmlns:p14="http://schemas.microsoft.com/office/powerpoint/2010/main" val="38693366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kstin paikkamerkki 1">
            <a:extLst>
              <a:ext uri="{FF2B5EF4-FFF2-40B4-BE49-F238E27FC236}">
                <a16:creationId xmlns:a16="http://schemas.microsoft.com/office/drawing/2014/main" id="{C4E536D0-4B2A-4DF1-9B2E-7113A100AA83}"/>
              </a:ext>
            </a:extLst>
          </p:cNvPr>
          <p:cNvSpPr txBox="1">
            <a:spLocks noGrp="1"/>
          </p:cNvSpPr>
          <p:nvPr>
            <p:ph type="title" idx="4294967295"/>
          </p:nvPr>
        </p:nvSpPr>
        <p:spPr>
          <a:xfrm>
            <a:off x="1013921" y="1098613"/>
            <a:ext cx="10263710" cy="502402"/>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i-FI" sz="3200">
                <a:solidFill>
                  <a:schemeClr val="accent6"/>
                </a:solidFill>
                <a:latin typeface="Lato Black" panose="020F0A02020204030203" pitchFamily="34" charset="0"/>
              </a:rPr>
              <a:t>Johdanto</a:t>
            </a:r>
            <a:endParaRPr kumimoji="0" lang="fi-FI" sz="3200" b="0" i="0" u="none" strike="noStrike" kern="1200" cap="none" spc="0" normalizeH="0" baseline="0" noProof="0">
              <a:ln>
                <a:noFill/>
              </a:ln>
              <a:solidFill>
                <a:schemeClr val="accent6"/>
              </a:solidFill>
              <a:effectLst/>
              <a:uLnTx/>
              <a:uFillTx/>
              <a:latin typeface="Lato Black" panose="020F0A02020204030203" pitchFamily="34" charset="0"/>
              <a:ea typeface="+mn-ea"/>
              <a:cs typeface="+mn-cs"/>
            </a:endParaRPr>
          </a:p>
        </p:txBody>
      </p:sp>
      <p:sp>
        <p:nvSpPr>
          <p:cNvPr id="20" name="Tekstin paikkamerkki 4">
            <a:extLst>
              <a:ext uri="{FF2B5EF4-FFF2-40B4-BE49-F238E27FC236}">
                <a16:creationId xmlns:a16="http://schemas.microsoft.com/office/drawing/2014/main" id="{E6513BD1-183A-456E-B2F6-12E4F630556F}"/>
              </a:ext>
            </a:extLst>
          </p:cNvPr>
          <p:cNvSpPr txBox="1">
            <a:spLocks/>
          </p:cNvSpPr>
          <p:nvPr/>
        </p:nvSpPr>
        <p:spPr>
          <a:xfrm>
            <a:off x="1013921" y="1990936"/>
            <a:ext cx="4137199" cy="3653632"/>
          </a:xfrm>
          <a:prstGeom prst="rect">
            <a:avLst/>
          </a:prstGeom>
        </p:spPr>
        <p:txBody>
          <a:bodyPr tIns="3600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spcAft>
                <a:spcPts val="600"/>
              </a:spcAft>
              <a:buNone/>
              <a:defRPr sz="1800" b="0" i="0" u="none" strike="noStrike" kern="0" cap="none" spc="0" baseline="0">
                <a:solidFill>
                  <a:srgbClr val="000000"/>
                </a:solidFill>
                <a:uFillTx/>
              </a:defRPr>
            </a:pPr>
            <a:r>
              <a:rPr lang="fi-FI" sz="2000">
                <a:solidFill>
                  <a:schemeClr val="accent6"/>
                </a:solidFill>
                <a:latin typeface="Lato Regular" panose="020F0502020204030203" pitchFamily="34" charset="0"/>
              </a:rPr>
              <a:t>Kaupunki toimii innovaatioalustana, joka tarjoaa erilaisia mahdollisuuksia innovaatiotoiminnalle. Innovaatiotoiminnassa kaupunkiyhteisö synnyttää yhdessä uusia ratkaisuja ja uutta liiketoimintaa. Uusia tuotteita ja palveluita luodaan ja testataan todellisissa kaupunkiympäristöissä, todellisten käyttäjien kanssa.</a:t>
            </a:r>
          </a:p>
        </p:txBody>
      </p:sp>
      <p:sp>
        <p:nvSpPr>
          <p:cNvPr id="21" name="Tekstin paikkamerkki 4">
            <a:extLst>
              <a:ext uri="{FF2B5EF4-FFF2-40B4-BE49-F238E27FC236}">
                <a16:creationId xmlns:a16="http://schemas.microsoft.com/office/drawing/2014/main" id="{0929ACA3-BE76-41F9-831E-230EABC37CF2}"/>
              </a:ext>
            </a:extLst>
          </p:cNvPr>
          <p:cNvSpPr txBox="1">
            <a:spLocks/>
          </p:cNvSpPr>
          <p:nvPr/>
        </p:nvSpPr>
        <p:spPr>
          <a:xfrm>
            <a:off x="5486409" y="657436"/>
            <a:ext cx="5791222" cy="5806864"/>
          </a:xfrm>
          <a:prstGeom prst="rect">
            <a:avLst/>
          </a:prstGeom>
        </p:spPr>
        <p:txBody>
          <a:bodyPr tIns="3600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spcAft>
                <a:spcPts val="600"/>
              </a:spcAft>
              <a:buNone/>
              <a:defRPr sz="1800" b="0" i="0" u="none" strike="noStrike" kern="0" cap="none" spc="0" baseline="0">
                <a:solidFill>
                  <a:srgbClr val="000000"/>
                </a:solidFill>
                <a:uFillTx/>
              </a:defRPr>
            </a:pPr>
            <a:r>
              <a:rPr lang="fi-FI" sz="1400" dirty="0">
                <a:solidFill>
                  <a:schemeClr val="accent6"/>
                </a:solidFill>
                <a:latin typeface="Work Sans Regular" pitchFamily="2" charset="0"/>
              </a:rPr>
              <a:t>Käsissäsi on prosessikuvaus siitä, mitä vaihtoehtoisia jatkokehittämismahdollisuuksia kehittäjille on tarjolla innovaatiotoiminnan päätyttyä. Kuvauksessa on tunnistettu ja määritelty, miten kaupunki voi tukea kehittäjiä erilaisten jatkokehittämisvaihtoehtojen kartoittamisessa ja niihin ohjautumisessa.</a:t>
            </a:r>
          </a:p>
          <a:p>
            <a:pPr marL="0" indent="0">
              <a:spcAft>
                <a:spcPts val="600"/>
              </a:spcAft>
              <a:buNone/>
            </a:pPr>
            <a:r>
              <a:rPr lang="fi-FI" sz="1400" dirty="0">
                <a:solidFill>
                  <a:schemeClr val="accent6"/>
                </a:solidFill>
                <a:latin typeface="Work Sans Regular" pitchFamily="2" charset="0"/>
              </a:rPr>
              <a:t>Prosessikuvauksen avulla voi hahmottaa kokonaiskuvaa siitä, millaisia eri innovaatiotoiminta- tai toimintaa tukevia tahoja on kehittäjän saatavilla kehitystyön edistämiseksi. Kaupunki on kehittäjän kanssa jatkuvassa vuorovaikutuksessa miettien vaihtoehtoja jatkopoluilla etenemiseksi ja optimaalisen jatkokehityksen varmistamiseksi aina kaupallistamiseen saakka.  </a:t>
            </a:r>
          </a:p>
          <a:p>
            <a:pPr marL="0" indent="0">
              <a:spcAft>
                <a:spcPts val="600"/>
              </a:spcAft>
              <a:buNone/>
            </a:pPr>
            <a:r>
              <a:rPr lang="fi-FI" sz="1400" dirty="0">
                <a:solidFill>
                  <a:schemeClr val="accent6"/>
                </a:solidFill>
                <a:latin typeface="Work Sans Regular" pitchFamily="2" charset="0"/>
              </a:rPr>
              <a:t>Onnistunut jatkopolkuvalinta kaupungin ja ekosysteemin eri toimijoiden kanssa voidaan varmistaa tunnistamalla oman kehitystoiminnan tarpeet jo innovaatiotoiminnan aikana.</a:t>
            </a:r>
          </a:p>
          <a:p>
            <a:pPr marL="0" indent="0">
              <a:spcAft>
                <a:spcPts val="600"/>
              </a:spcAft>
              <a:buNone/>
            </a:pPr>
            <a:r>
              <a:rPr lang="fi-FI" sz="1400" dirty="0">
                <a:solidFill>
                  <a:schemeClr val="accent6"/>
                </a:solidFill>
                <a:latin typeface="Work Sans Regular" pitchFamily="2" charset="0"/>
              </a:rPr>
              <a:t>Prosessikuvaus on geneerinen, joten mikä tahansa kaupunki voi hahmottaa ja optimoida innovaatiotoimintansa jatkopolkuja sen avulla  Innovaatiotoimintaan osallistuvat kehittäjät saavat kuvauksen avulla käsityksen tarjolla olevista jatkopolkuvaihtoehdoista. </a:t>
            </a:r>
          </a:p>
          <a:p>
            <a:pPr marL="0" indent="0">
              <a:spcAft>
                <a:spcPts val="600"/>
              </a:spcAft>
              <a:buNone/>
            </a:pPr>
            <a:r>
              <a:rPr lang="fi-FI" sz="1400" dirty="0">
                <a:solidFill>
                  <a:schemeClr val="accent6"/>
                </a:solidFill>
                <a:latin typeface="Work Sans Regular" pitchFamily="2" charset="0"/>
              </a:rPr>
              <a:t>Kuvauksen avulla myös muut kaupunkiyhteisön toimijat voivat pohtia omaa osuuttaan jatkopolkujen kokonaisuudessa, jotta kehittäjille voidaan tarjota mahdollisimman kattava ja tarkoituksenmukainen kehittämispolku ekosysteemin sisällä. </a:t>
            </a:r>
          </a:p>
          <a:p>
            <a:pPr marL="0" indent="0">
              <a:spcAft>
                <a:spcPts val="600"/>
              </a:spcAft>
              <a:buNone/>
            </a:pPr>
            <a:r>
              <a:rPr lang="fi-FI" sz="1400" dirty="0">
                <a:solidFill>
                  <a:schemeClr val="accent6"/>
                </a:solidFill>
                <a:latin typeface="Work Sans Regular" pitchFamily="2" charset="0"/>
              </a:rPr>
              <a:t>Prosessikuvaus on toteutettu osana Espoon kaupungin 6Aika – Kasvun ekosysteemit-hanketta. </a:t>
            </a:r>
          </a:p>
          <a:p>
            <a:pPr marL="0" indent="0">
              <a:spcAft>
                <a:spcPts val="600"/>
              </a:spcAft>
              <a:buNone/>
            </a:pPr>
            <a:endParaRPr lang="fi-FI" sz="1400" dirty="0">
              <a:solidFill>
                <a:schemeClr val="accent6"/>
              </a:solidFill>
              <a:highlight>
                <a:srgbClr val="FFFF00"/>
              </a:highlight>
              <a:latin typeface="Lato Regular" panose="020F0502020204030203"/>
            </a:endParaRPr>
          </a:p>
          <a:p>
            <a:pPr marL="0" indent="0">
              <a:spcAft>
                <a:spcPts val="600"/>
              </a:spcAft>
              <a:buNone/>
            </a:pPr>
            <a:endParaRPr lang="fi-FI" sz="1400" dirty="0">
              <a:solidFill>
                <a:schemeClr val="accent6"/>
              </a:solidFill>
              <a:highlight>
                <a:srgbClr val="FFFF00"/>
              </a:highlight>
              <a:latin typeface="Lato Regular" panose="020F0502020204030203"/>
            </a:endParaRPr>
          </a:p>
        </p:txBody>
      </p:sp>
    </p:spTree>
    <p:extLst>
      <p:ext uri="{BB962C8B-B14F-4D97-AF65-F5344CB8AC3E}">
        <p14:creationId xmlns:p14="http://schemas.microsoft.com/office/powerpoint/2010/main" val="13479947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52439236-B2C8-4CA7-8F8A-E2426C2E15BE}"/>
              </a:ext>
            </a:extLst>
          </p:cNvPr>
          <p:cNvSpPr>
            <a:spLocks noGrp="1"/>
          </p:cNvSpPr>
          <p:nvPr>
            <p:ph type="title"/>
          </p:nvPr>
        </p:nvSpPr>
        <p:spPr/>
        <p:txBody>
          <a:bodyPr/>
          <a:lstStyle/>
          <a:p>
            <a:r>
              <a:rPr lang="fi-FI"/>
              <a:t>Kaupunki innovaatioalustana ja innovaatiotoiminnan eri muodot</a:t>
            </a:r>
            <a:br>
              <a:rPr lang="fi-FI"/>
            </a:br>
            <a:endParaRPr lang="fi-FI"/>
          </a:p>
        </p:txBody>
      </p:sp>
      <p:sp>
        <p:nvSpPr>
          <p:cNvPr id="3" name="Dian numeron paikkamerkki 2">
            <a:extLst>
              <a:ext uri="{FF2B5EF4-FFF2-40B4-BE49-F238E27FC236}">
                <a16:creationId xmlns:a16="http://schemas.microsoft.com/office/drawing/2014/main" id="{4E40B377-102C-4B92-8C94-428B2D26EDE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3D2D5F4-4871-4469-8343-ED7F6811B37D}" type="slidenum">
              <a:rPr kumimoji="0" lang="fi-FI" sz="1000" b="0" i="0" u="none" strike="noStrike" kern="1200" cap="none" spc="0" normalizeH="0" baseline="0" noProof="0" smtClean="0">
                <a:ln>
                  <a:noFill/>
                </a:ln>
                <a:solidFill>
                  <a:prstClr val="white"/>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fi-FI" sz="1000" b="0" i="0" u="none" strike="noStrike" kern="1200" cap="none" spc="0" normalizeH="0" baseline="0" noProof="0">
              <a:ln>
                <a:noFill/>
              </a:ln>
              <a:solidFill>
                <a:prstClr val="white"/>
              </a:solidFill>
              <a:effectLst/>
              <a:uLnTx/>
              <a:uFillTx/>
              <a:latin typeface="Arial" panose="020B0604020202020204"/>
              <a:ea typeface="+mn-ea"/>
              <a:cs typeface="+mn-cs"/>
            </a:endParaRPr>
          </a:p>
        </p:txBody>
      </p:sp>
    </p:spTree>
    <p:extLst>
      <p:ext uri="{BB962C8B-B14F-4D97-AF65-F5344CB8AC3E}">
        <p14:creationId xmlns:p14="http://schemas.microsoft.com/office/powerpoint/2010/main" val="31711571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kstin paikkamerkki 1">
            <a:extLst>
              <a:ext uri="{FF2B5EF4-FFF2-40B4-BE49-F238E27FC236}">
                <a16:creationId xmlns:a16="http://schemas.microsoft.com/office/drawing/2014/main" id="{71194C07-7236-4B52-8A55-6B69B52DE2B9}"/>
              </a:ext>
            </a:extLst>
          </p:cNvPr>
          <p:cNvSpPr txBox="1">
            <a:spLocks noGrp="1"/>
          </p:cNvSpPr>
          <p:nvPr>
            <p:ph type="title" idx="4294967295"/>
          </p:nvPr>
        </p:nvSpPr>
        <p:spPr>
          <a:xfrm>
            <a:off x="1013921" y="1098613"/>
            <a:ext cx="10263710" cy="502402"/>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fi-FI" sz="3200" b="0" i="0" u="none" strike="noStrike" kern="1200" cap="none" spc="0" normalizeH="0" baseline="0" noProof="0">
                <a:ln>
                  <a:noFill/>
                </a:ln>
                <a:solidFill>
                  <a:schemeClr val="accent6"/>
                </a:solidFill>
                <a:effectLst/>
                <a:uLnTx/>
                <a:uFillTx/>
                <a:latin typeface="Lato Black" panose="020F0A02020204030203" pitchFamily="34" charset="0"/>
                <a:ea typeface="+mn-ea"/>
                <a:cs typeface="+mn-cs"/>
              </a:rPr>
              <a:t>Kaupunki innovaatioalustana</a:t>
            </a:r>
            <a:endParaRPr kumimoji="0" lang="fi-FI" sz="3200" b="0" i="0" u="none" strike="sngStrike" kern="1200" cap="none" spc="0" normalizeH="0" baseline="0" noProof="0">
              <a:ln>
                <a:noFill/>
              </a:ln>
              <a:solidFill>
                <a:schemeClr val="accent6"/>
              </a:solidFill>
              <a:effectLst/>
              <a:highlight>
                <a:srgbClr val="FFFF00"/>
              </a:highlight>
              <a:uLnTx/>
              <a:uFillTx/>
              <a:latin typeface="Lato Black" panose="020F0A02020204030203" pitchFamily="34" charset="0"/>
              <a:ea typeface="+mn-ea"/>
              <a:cs typeface="+mn-cs"/>
            </a:endParaRPr>
          </a:p>
        </p:txBody>
      </p:sp>
      <p:sp>
        <p:nvSpPr>
          <p:cNvPr id="7" name="Tekstin paikkamerkki 4">
            <a:extLst>
              <a:ext uri="{FF2B5EF4-FFF2-40B4-BE49-F238E27FC236}">
                <a16:creationId xmlns:a16="http://schemas.microsoft.com/office/drawing/2014/main" id="{EEF258CF-7CF9-4FCA-B832-5D7BF23D5EED}"/>
              </a:ext>
            </a:extLst>
          </p:cNvPr>
          <p:cNvSpPr txBox="1">
            <a:spLocks/>
          </p:cNvSpPr>
          <p:nvPr/>
        </p:nvSpPr>
        <p:spPr>
          <a:xfrm>
            <a:off x="1013921" y="1990936"/>
            <a:ext cx="6257736" cy="3653632"/>
          </a:xfrm>
          <a:prstGeom prst="rect">
            <a:avLst/>
          </a:prstGeom>
        </p:spPr>
        <p:txBody>
          <a:bodyPr tIns="3600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i-FI" sz="2000">
                <a:solidFill>
                  <a:schemeClr val="accent6"/>
                </a:solidFill>
                <a:latin typeface="Lato Regular" panose="020F0502020204030203" pitchFamily="34" charset="0"/>
              </a:rPr>
              <a:t>Kaupunki on innovaatioalusta, joka tarjoaa erilaisia mahdollisuuksia innovaatiotoiminnalle. Innovaatioalustat ovat toiminnallisia kokonaisuuksia, joissa kaupunkiyhteisö synnyttää yhdessä uusia ratkaisuja ja uutta liiketoimintaa. Uusia tuotteita ja palveluita luodaan ja testataan todellisissa kaupunkiympäristöissä, todellisten käyttäjien kanssa.</a:t>
            </a:r>
          </a:p>
        </p:txBody>
      </p:sp>
      <p:pic>
        <p:nvPicPr>
          <p:cNvPr id="10" name="Graphic 9">
            <a:extLst>
              <a:ext uri="{FF2B5EF4-FFF2-40B4-BE49-F238E27FC236}">
                <a16:creationId xmlns:a16="http://schemas.microsoft.com/office/drawing/2014/main" id="{4F25013E-A5E8-4BA0-980C-C950E4B0EED1}"/>
              </a:ext>
              <a:ext uri="{C183D7F6-B498-43B3-948B-1728B52AA6E4}">
                <adec:decorative xmlns:adec="http://schemas.microsoft.com/office/drawing/2017/decorative" val="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8196945" y="2193312"/>
            <a:ext cx="2775230" cy="2645547"/>
          </a:xfrm>
          <a:prstGeom prst="rect">
            <a:avLst/>
          </a:prstGeom>
        </p:spPr>
      </p:pic>
    </p:spTree>
    <p:extLst>
      <p:ext uri="{BB962C8B-B14F-4D97-AF65-F5344CB8AC3E}">
        <p14:creationId xmlns:p14="http://schemas.microsoft.com/office/powerpoint/2010/main" val="20306073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kstin paikkamerkki 1">
            <a:extLst>
              <a:ext uri="{FF2B5EF4-FFF2-40B4-BE49-F238E27FC236}">
                <a16:creationId xmlns:a16="http://schemas.microsoft.com/office/drawing/2014/main" id="{58F2B392-A316-4AEE-BAFB-E784A391F262}"/>
              </a:ext>
            </a:extLst>
          </p:cNvPr>
          <p:cNvSpPr txBox="1">
            <a:spLocks noGrp="1"/>
          </p:cNvSpPr>
          <p:nvPr>
            <p:ph type="title" idx="4294967295"/>
          </p:nvPr>
        </p:nvSpPr>
        <p:spPr>
          <a:xfrm>
            <a:off x="1013921" y="1098613"/>
            <a:ext cx="10263710" cy="502402"/>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fi-FI" sz="3200" b="0" i="0" u="none" strike="noStrike" kern="1200" cap="none" spc="0" normalizeH="0" baseline="0" noProof="0">
                <a:ln>
                  <a:noFill/>
                </a:ln>
                <a:solidFill>
                  <a:schemeClr val="accent6"/>
                </a:solidFill>
                <a:effectLst/>
                <a:uLnTx/>
                <a:uFillTx/>
                <a:latin typeface="Lato Black" panose="020F0A02020204030203" pitchFamily="34" charset="0"/>
                <a:ea typeface="+mn-ea"/>
                <a:cs typeface="+mn-cs"/>
              </a:rPr>
              <a:t>Kaupunki innovaatioalustana</a:t>
            </a:r>
            <a:endParaRPr kumimoji="0" lang="fi-FI" sz="3200" b="0" i="0" u="none" strike="sngStrike" kern="1200" cap="none" spc="0" normalizeH="0" baseline="0" noProof="0">
              <a:ln>
                <a:noFill/>
              </a:ln>
              <a:solidFill>
                <a:schemeClr val="accent6"/>
              </a:solidFill>
              <a:effectLst/>
              <a:highlight>
                <a:srgbClr val="FFFF00"/>
              </a:highlight>
              <a:uLnTx/>
              <a:uFillTx/>
              <a:latin typeface="Lato Black" panose="020F0A02020204030203" pitchFamily="34" charset="0"/>
              <a:ea typeface="+mn-ea"/>
              <a:cs typeface="+mn-cs"/>
            </a:endParaRPr>
          </a:p>
        </p:txBody>
      </p:sp>
      <p:sp>
        <p:nvSpPr>
          <p:cNvPr id="5" name="Tekstin paikkamerkki 1">
            <a:extLst>
              <a:ext uri="{FF2B5EF4-FFF2-40B4-BE49-F238E27FC236}">
                <a16:creationId xmlns:a16="http://schemas.microsoft.com/office/drawing/2014/main" id="{D01F3D1E-390C-4F45-B642-16761A1CFB03}"/>
              </a:ext>
            </a:extLst>
          </p:cNvPr>
          <p:cNvSpPr txBox="1">
            <a:spLocks/>
          </p:cNvSpPr>
          <p:nvPr/>
        </p:nvSpPr>
        <p:spPr>
          <a:xfrm>
            <a:off x="1013921" y="2025234"/>
            <a:ext cx="5103882" cy="4295775"/>
          </a:xfrm>
          <a:prstGeom prst="rect">
            <a:avLst/>
          </a:prstGeom>
        </p:spPr>
        <p:txBody>
          <a:bodyPr numCol="1"/>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fi-FI" sz="1600">
                <a:solidFill>
                  <a:schemeClr val="accent6"/>
                </a:solidFill>
                <a:latin typeface="Work Sans Regular" pitchFamily="2" charset="0"/>
              </a:rPr>
              <a:t>Innovaatiotoiminnan muotoja Espoossa ovat esimerkiksi</a:t>
            </a:r>
          </a:p>
          <a:p>
            <a:r>
              <a:rPr lang="fi-FI" sz="1600" err="1">
                <a:solidFill>
                  <a:schemeClr val="accent6"/>
                </a:solidFill>
                <a:latin typeface="Work Sans Regular" pitchFamily="2" charset="0"/>
              </a:rPr>
              <a:t>Testbed</a:t>
            </a:r>
            <a:r>
              <a:rPr lang="fi-FI" sz="1600">
                <a:solidFill>
                  <a:schemeClr val="accent6"/>
                </a:solidFill>
                <a:latin typeface="Work Sans Regular" pitchFamily="2" charset="0"/>
              </a:rPr>
              <a:t>-toiminta</a:t>
            </a:r>
          </a:p>
          <a:p>
            <a:r>
              <a:rPr lang="fi-FI" sz="1600">
                <a:solidFill>
                  <a:schemeClr val="accent6"/>
                </a:solidFill>
                <a:latin typeface="Work Sans Regular" pitchFamily="2" charset="0"/>
              </a:rPr>
              <a:t>Kokeilutoiminta</a:t>
            </a:r>
          </a:p>
          <a:p>
            <a:r>
              <a:rPr lang="fi-FI" sz="1600">
                <a:solidFill>
                  <a:schemeClr val="accent6"/>
                </a:solidFill>
                <a:latin typeface="Work Sans Regular" pitchFamily="2" charset="0"/>
              </a:rPr>
              <a:t>Innovaatiokilpailut</a:t>
            </a:r>
          </a:p>
          <a:p>
            <a:r>
              <a:rPr lang="fi-FI" sz="1600">
                <a:solidFill>
                  <a:schemeClr val="accent6"/>
                </a:solidFill>
                <a:latin typeface="Work Sans Regular" pitchFamily="2" charset="0"/>
              </a:rPr>
              <a:t>Hackathonit ja Design sprintit</a:t>
            </a:r>
          </a:p>
          <a:p>
            <a:r>
              <a:rPr lang="fi-FI" sz="1600">
                <a:solidFill>
                  <a:schemeClr val="accent6"/>
                </a:solidFill>
                <a:latin typeface="Work Sans Regular" pitchFamily="2" charset="0"/>
              </a:rPr>
              <a:t>Innovaatiokeskittymät</a:t>
            </a:r>
          </a:p>
          <a:p>
            <a:pPr marL="0" indent="0">
              <a:buFont typeface="Arial" panose="020B0604020202020204" pitchFamily="34" charset="0"/>
              <a:buNone/>
            </a:pPr>
            <a:r>
              <a:rPr lang="fi-FI" sz="1600">
                <a:solidFill>
                  <a:schemeClr val="accent6"/>
                </a:solidFill>
                <a:latin typeface="Work Sans Regular" pitchFamily="2" charset="0"/>
              </a:rPr>
              <a:t>Toiminta perustuu yhteiskehittämiselle. </a:t>
            </a:r>
            <a:r>
              <a:rPr lang="fi-FI" sz="1600">
                <a:solidFill>
                  <a:schemeClr val="accent6"/>
                </a:solidFill>
                <a:latin typeface="Work Sans Regular" pitchFamily="2" charset="0"/>
                <a:hlinkClick r:id="rId2">
                  <a:extLst>
                    <a:ext uri="{A12FA001-AC4F-418D-AE19-62706E023703}">
                      <ahyp:hlinkClr xmlns:ahyp="http://schemas.microsoft.com/office/drawing/2018/hyperlinkcolor" val="tx"/>
                    </a:ext>
                  </a:extLst>
                </a:hlinkClick>
              </a:rPr>
              <a:t>Yhteiskehittäminen</a:t>
            </a:r>
            <a:r>
              <a:rPr lang="fi-FI" sz="1600">
                <a:solidFill>
                  <a:schemeClr val="accent6"/>
                </a:solidFill>
                <a:latin typeface="Work Sans Regular" pitchFamily="2" charset="0"/>
              </a:rPr>
              <a:t> on toimintatapa, jonka avulla Espoossa kehitetään yhdessä, eri osapuolten tarpeet huomioiden. Kaupunki avaa ovia ja kutsuu kaikki sidosryhmät jalostamaan nykyisiä sekä ideoimaan ja innovoimaan uusia palveluja yhdessä oppien. Yhteiskehittämisen tunnus ja kutsu yhteiskehittämään on </a:t>
            </a:r>
            <a:r>
              <a:rPr lang="fi-FI" sz="1600">
                <a:solidFill>
                  <a:schemeClr val="accent6"/>
                </a:solidFill>
                <a:latin typeface="Work Sans Regular" pitchFamily="2" charset="0"/>
                <a:hlinkClick r:id="rId3">
                  <a:extLst>
                    <a:ext uri="{A12FA001-AC4F-418D-AE19-62706E023703}">
                      <ahyp:hlinkClr xmlns:ahyp="http://schemas.microsoft.com/office/drawing/2018/hyperlinkcolor" val="tx"/>
                    </a:ext>
                  </a:extLst>
                </a:hlinkClick>
              </a:rPr>
              <a:t>Make </a:t>
            </a:r>
            <a:r>
              <a:rPr lang="fi-FI" sz="1600" err="1">
                <a:solidFill>
                  <a:schemeClr val="accent6"/>
                </a:solidFill>
                <a:latin typeface="Work Sans Regular" pitchFamily="2" charset="0"/>
                <a:hlinkClick r:id="rId3">
                  <a:extLst>
                    <a:ext uri="{A12FA001-AC4F-418D-AE19-62706E023703}">
                      <ahyp:hlinkClr xmlns:ahyp="http://schemas.microsoft.com/office/drawing/2018/hyperlinkcolor" val="tx"/>
                    </a:ext>
                  </a:extLst>
                </a:hlinkClick>
              </a:rPr>
              <a:t>with</a:t>
            </a:r>
            <a:r>
              <a:rPr lang="fi-FI" sz="1600">
                <a:solidFill>
                  <a:schemeClr val="accent6"/>
                </a:solidFill>
                <a:latin typeface="Work Sans Regular" pitchFamily="2" charset="0"/>
                <a:hlinkClick r:id="rId3">
                  <a:extLst>
                    <a:ext uri="{A12FA001-AC4F-418D-AE19-62706E023703}">
                      <ahyp:hlinkClr xmlns:ahyp="http://schemas.microsoft.com/office/drawing/2018/hyperlinkcolor" val="tx"/>
                    </a:ext>
                  </a:extLst>
                </a:hlinkClick>
              </a:rPr>
              <a:t> Espoo</a:t>
            </a:r>
            <a:r>
              <a:rPr lang="fi-FI" sz="1600">
                <a:solidFill>
                  <a:schemeClr val="accent6"/>
                </a:solidFill>
                <a:latin typeface="Work Sans Regular" pitchFamily="2" charset="0"/>
              </a:rPr>
              <a:t>. </a:t>
            </a:r>
          </a:p>
        </p:txBody>
      </p:sp>
      <p:sp>
        <p:nvSpPr>
          <p:cNvPr id="8" name="Tekstin paikkamerkki 1">
            <a:extLst>
              <a:ext uri="{FF2B5EF4-FFF2-40B4-BE49-F238E27FC236}">
                <a16:creationId xmlns:a16="http://schemas.microsoft.com/office/drawing/2014/main" id="{4FBC9AE6-924A-493C-8C84-6EC3A282F1AA}"/>
              </a:ext>
            </a:extLst>
          </p:cNvPr>
          <p:cNvSpPr txBox="1">
            <a:spLocks/>
          </p:cNvSpPr>
          <p:nvPr/>
        </p:nvSpPr>
        <p:spPr>
          <a:xfrm>
            <a:off x="6380577" y="2025234"/>
            <a:ext cx="5103882" cy="4295775"/>
          </a:xfrm>
          <a:prstGeom prst="rect">
            <a:avLst/>
          </a:prstGeom>
        </p:spPr>
        <p:txBody>
          <a:bodyPr numCol="1"/>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i-FI" sz="1600">
                <a:solidFill>
                  <a:schemeClr val="accent6"/>
                </a:solidFill>
                <a:latin typeface="Work Sans Regular" pitchFamily="2" charset="0"/>
              </a:rPr>
              <a:t>Kaupunkiekosysteemissä tapahtuvalla yhteiskehittämisellä ja kokeilutoiminnalla tavoitellaan monenlaisia sekä välittömiä että välillisiä pitkän tähtäimen hyötyjä. Kehittämisestä hyötyvät kaikki yhteistyöhön osallistuvat tahot yhdessä ja erikseen. Yhteiskehittäminen avoimessa kaupungissa mahdollistaa innovaatioiden dynaamisen, ketterän ja paikallisesti, kansallisesti ja kansainvälisesti skaalautuvan kehittämisen ja käyttöönoton.</a:t>
            </a:r>
          </a:p>
          <a:p>
            <a:pPr marL="0" indent="0">
              <a:buNone/>
            </a:pPr>
            <a:endParaRPr lang="fi-FI" sz="1600">
              <a:solidFill>
                <a:schemeClr val="accent6"/>
              </a:solidFill>
              <a:latin typeface="Work Sans Regular" pitchFamily="2" charset="0"/>
            </a:endParaRPr>
          </a:p>
          <a:p>
            <a:pPr marL="0" indent="0">
              <a:buNone/>
            </a:pPr>
            <a:r>
              <a:rPr lang="fi-FI" sz="1600">
                <a:solidFill>
                  <a:schemeClr val="accent6"/>
                </a:solidFill>
                <a:latin typeface="Work Sans Regular" pitchFamily="2" charset="0"/>
              </a:rPr>
              <a:t>Lue lisää:</a:t>
            </a:r>
          </a:p>
          <a:p>
            <a:pPr marL="0" indent="0">
              <a:buNone/>
            </a:pPr>
            <a:r>
              <a:rPr lang="fi-FI" sz="1600">
                <a:solidFill>
                  <a:schemeClr val="accent6"/>
                </a:solidFill>
                <a:latin typeface="Work Sans Regular" pitchFamily="2" charset="0"/>
                <a:hlinkClick r:id="rId2">
                  <a:extLst>
                    <a:ext uri="{A12FA001-AC4F-418D-AE19-62706E023703}">
                      <ahyp:hlinkClr xmlns:ahyp="http://schemas.microsoft.com/office/drawing/2018/hyperlinkcolor" val="tx"/>
                    </a:ext>
                  </a:extLst>
                </a:hlinkClick>
              </a:rPr>
              <a:t>Yhteiskehittämisen käsikirja</a:t>
            </a:r>
            <a:endParaRPr lang="fi-FI" sz="1600">
              <a:solidFill>
                <a:schemeClr val="accent6"/>
              </a:solidFill>
              <a:latin typeface="Work Sans Regular" pitchFamily="2" charset="0"/>
            </a:endParaRPr>
          </a:p>
          <a:p>
            <a:pPr marL="0" indent="0">
              <a:buNone/>
            </a:pPr>
            <a:r>
              <a:rPr lang="fi-FI" sz="1600">
                <a:solidFill>
                  <a:schemeClr val="accent6"/>
                </a:solidFill>
                <a:latin typeface="Work Sans Regular" pitchFamily="2" charset="0"/>
                <a:hlinkClick r:id="rId3">
                  <a:extLst>
                    <a:ext uri="{A12FA001-AC4F-418D-AE19-62706E023703}">
                      <ahyp:hlinkClr xmlns:ahyp="http://schemas.microsoft.com/office/drawing/2018/hyperlinkcolor" val="tx"/>
                    </a:ext>
                  </a:extLst>
                </a:hlinkClick>
              </a:rPr>
              <a:t>Make </a:t>
            </a:r>
            <a:r>
              <a:rPr lang="fi-FI" sz="1600" err="1">
                <a:solidFill>
                  <a:schemeClr val="accent6"/>
                </a:solidFill>
                <a:latin typeface="Work Sans Regular" pitchFamily="2" charset="0"/>
                <a:hlinkClick r:id="rId3">
                  <a:extLst>
                    <a:ext uri="{A12FA001-AC4F-418D-AE19-62706E023703}">
                      <ahyp:hlinkClr xmlns:ahyp="http://schemas.microsoft.com/office/drawing/2018/hyperlinkcolor" val="tx"/>
                    </a:ext>
                  </a:extLst>
                </a:hlinkClick>
              </a:rPr>
              <a:t>with</a:t>
            </a:r>
            <a:r>
              <a:rPr lang="fi-FI" sz="1600">
                <a:solidFill>
                  <a:schemeClr val="accent6"/>
                </a:solidFill>
                <a:latin typeface="Work Sans Regular" pitchFamily="2" charset="0"/>
                <a:hlinkClick r:id="rId3">
                  <a:extLst>
                    <a:ext uri="{A12FA001-AC4F-418D-AE19-62706E023703}">
                      <ahyp:hlinkClr xmlns:ahyp="http://schemas.microsoft.com/office/drawing/2018/hyperlinkcolor" val="tx"/>
                    </a:ext>
                  </a:extLst>
                </a:hlinkClick>
              </a:rPr>
              <a:t> Espoo -innovaatioalusta</a:t>
            </a:r>
            <a:endParaRPr lang="fi-FI" sz="1600">
              <a:solidFill>
                <a:schemeClr val="accent6"/>
              </a:solidFill>
              <a:latin typeface="Work Sans Regular" pitchFamily="2" charset="0"/>
            </a:endParaRPr>
          </a:p>
        </p:txBody>
      </p:sp>
    </p:spTree>
    <p:extLst>
      <p:ext uri="{BB962C8B-B14F-4D97-AF65-F5344CB8AC3E}">
        <p14:creationId xmlns:p14="http://schemas.microsoft.com/office/powerpoint/2010/main" val="18380784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kstin paikkamerkki 1">
            <a:extLst>
              <a:ext uri="{FF2B5EF4-FFF2-40B4-BE49-F238E27FC236}">
                <a16:creationId xmlns:a16="http://schemas.microsoft.com/office/drawing/2014/main" id="{C4E536D0-4B2A-4DF1-9B2E-7113A100AA83}"/>
              </a:ext>
            </a:extLst>
          </p:cNvPr>
          <p:cNvSpPr txBox="1">
            <a:spLocks noGrp="1"/>
          </p:cNvSpPr>
          <p:nvPr>
            <p:ph type="title" idx="4294967295"/>
          </p:nvPr>
        </p:nvSpPr>
        <p:spPr>
          <a:xfrm>
            <a:off x="1013921" y="1098613"/>
            <a:ext cx="10263710" cy="502402"/>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fi-FI" sz="3200" b="0" i="0" u="none" strike="noStrike" kern="1200" cap="none" spc="0" normalizeH="0" baseline="0" noProof="0" err="1">
                <a:ln>
                  <a:noFill/>
                </a:ln>
                <a:solidFill>
                  <a:schemeClr val="accent6"/>
                </a:solidFill>
                <a:effectLst/>
                <a:uLnTx/>
                <a:uFillTx/>
                <a:latin typeface="Lato Black" panose="020F0A02020204030203" pitchFamily="34" charset="0"/>
                <a:ea typeface="+mn-ea"/>
                <a:cs typeface="+mn-cs"/>
              </a:rPr>
              <a:t>Testbed</a:t>
            </a:r>
            <a:r>
              <a:rPr kumimoji="0" lang="fi-FI" sz="3200" b="0" i="0" u="none" strike="noStrike" kern="1200" cap="none" spc="0" normalizeH="0" baseline="0" noProof="0">
                <a:ln>
                  <a:noFill/>
                </a:ln>
                <a:solidFill>
                  <a:schemeClr val="accent6"/>
                </a:solidFill>
                <a:effectLst/>
                <a:uLnTx/>
                <a:uFillTx/>
                <a:latin typeface="Lato Black" panose="020F0A02020204030203" pitchFamily="34" charset="0"/>
                <a:ea typeface="+mn-ea"/>
                <a:cs typeface="+mn-cs"/>
              </a:rPr>
              <a:t>-toiminta</a:t>
            </a:r>
          </a:p>
        </p:txBody>
      </p:sp>
      <p:sp>
        <p:nvSpPr>
          <p:cNvPr id="20" name="Tekstin paikkamerkki 4">
            <a:extLst>
              <a:ext uri="{FF2B5EF4-FFF2-40B4-BE49-F238E27FC236}">
                <a16:creationId xmlns:a16="http://schemas.microsoft.com/office/drawing/2014/main" id="{E6513BD1-183A-456E-B2F6-12E4F630556F}"/>
              </a:ext>
            </a:extLst>
          </p:cNvPr>
          <p:cNvSpPr txBox="1">
            <a:spLocks/>
          </p:cNvSpPr>
          <p:nvPr/>
        </p:nvSpPr>
        <p:spPr>
          <a:xfrm>
            <a:off x="1013921" y="1990936"/>
            <a:ext cx="4137199" cy="3653632"/>
          </a:xfrm>
          <a:prstGeom prst="rect">
            <a:avLst/>
          </a:prstGeom>
        </p:spPr>
        <p:txBody>
          <a:bodyPr tIns="3600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i-FI" sz="2000" dirty="0">
                <a:solidFill>
                  <a:schemeClr val="accent6"/>
                </a:solidFill>
                <a:latin typeface="Lato Regular" panose="020F0502020204030203" pitchFamily="34" charset="0"/>
              </a:rPr>
              <a:t>Kaupunki tarjoaa luontevia elävän elämän kehitysympäristöjä eli </a:t>
            </a:r>
            <a:r>
              <a:rPr lang="fi-FI" sz="2000" dirty="0" err="1">
                <a:solidFill>
                  <a:schemeClr val="accent6"/>
                </a:solidFill>
                <a:latin typeface="Lato Regular" panose="020F0502020204030203" pitchFamily="34" charset="0"/>
              </a:rPr>
              <a:t>testbedejä</a:t>
            </a:r>
            <a:r>
              <a:rPr lang="fi-FI" sz="2000" dirty="0">
                <a:solidFill>
                  <a:schemeClr val="accent6"/>
                </a:solidFill>
                <a:latin typeface="Lato Regular" panose="020F0502020204030203" pitchFamily="34" charset="0"/>
              </a:rPr>
              <a:t>. Espoon kaupunki tarjoaa yrityksille kehitysympäristöjä esimerkiksi kouluissa, päiväkodeissa, museoissa ja kulttuurin palveluissa. </a:t>
            </a:r>
            <a:r>
              <a:rPr lang="fi-FI" sz="2000" dirty="0" err="1">
                <a:solidFill>
                  <a:schemeClr val="accent6"/>
                </a:solidFill>
                <a:latin typeface="Lato Regular" panose="020F0502020204030203" pitchFamily="34" charset="0"/>
              </a:rPr>
              <a:t>Testbed</a:t>
            </a:r>
            <a:r>
              <a:rPr lang="fi-FI" sz="2000" dirty="0">
                <a:solidFill>
                  <a:schemeClr val="accent6"/>
                </a:solidFill>
                <a:latin typeface="Lato Regular" panose="020F0502020204030203" pitchFamily="34" charset="0"/>
              </a:rPr>
              <a:t>-toiminta laajenee tulevaisuudessa myös sosiaali- ja terveysalan palveluyksiköihin, kaupungin liikenteeseen ja infraan sekä kaupungin omistamiin palvelu- ja asuinrakennuksiin liittyen.</a:t>
            </a:r>
          </a:p>
        </p:txBody>
      </p:sp>
      <p:sp>
        <p:nvSpPr>
          <p:cNvPr id="21" name="Tekstin paikkamerkki 4">
            <a:extLst>
              <a:ext uri="{FF2B5EF4-FFF2-40B4-BE49-F238E27FC236}">
                <a16:creationId xmlns:a16="http://schemas.microsoft.com/office/drawing/2014/main" id="{0929ACA3-BE76-41F9-831E-230EABC37CF2}"/>
              </a:ext>
            </a:extLst>
          </p:cNvPr>
          <p:cNvSpPr txBox="1">
            <a:spLocks/>
          </p:cNvSpPr>
          <p:nvPr/>
        </p:nvSpPr>
        <p:spPr>
          <a:xfrm>
            <a:off x="5486409" y="1990936"/>
            <a:ext cx="5791222" cy="3778187"/>
          </a:xfrm>
          <a:prstGeom prst="rect">
            <a:avLst/>
          </a:prstGeom>
        </p:spPr>
        <p:txBody>
          <a:bodyPr tIns="3600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i-FI" sz="1600" err="1">
                <a:solidFill>
                  <a:schemeClr val="accent6"/>
                </a:solidFill>
                <a:latin typeface="Work Sans Regular" pitchFamily="2" charset="0"/>
              </a:rPr>
              <a:t>Testbedien</a:t>
            </a:r>
            <a:r>
              <a:rPr lang="fi-FI" sz="1600">
                <a:solidFill>
                  <a:schemeClr val="accent6"/>
                </a:solidFill>
                <a:latin typeface="Work Sans Regular" pitchFamily="2" charset="0"/>
              </a:rPr>
              <a:t> tarkoituksena on tukea Espoon kehitys- ja kokeilutoimintaa. Sen kohderyhmänä ovat kotimaiset ja ulkomaiset yritykset, jotka haluavat kehittää ja testata tuotteitaan ja palvelujaan yhdessä Espoon kaupungin kanssa. Muita keskeisiä kohderyhmiä ovat tutkimus-, kehitys- ja innovaatio-organisaatiot kuten yliopistot, ammattikorkeakoulut ja tutkimuskeskukset sekä kaupunkikonsernin työntekijät ja muut kehittämistoiminnasta kiinnostuneet.</a:t>
            </a:r>
          </a:p>
        </p:txBody>
      </p:sp>
      <p:sp>
        <p:nvSpPr>
          <p:cNvPr id="2" name="Tekstiruutu 1">
            <a:extLst>
              <a:ext uri="{FF2B5EF4-FFF2-40B4-BE49-F238E27FC236}">
                <a16:creationId xmlns:a16="http://schemas.microsoft.com/office/drawing/2014/main" id="{D43BDD2C-2B07-4213-BA0D-EA77B1717FAD}"/>
              </a:ext>
            </a:extLst>
          </p:cNvPr>
          <p:cNvSpPr txBox="1"/>
          <p:nvPr/>
        </p:nvSpPr>
        <p:spPr>
          <a:xfrm>
            <a:off x="1013921" y="420624"/>
            <a:ext cx="5760359" cy="369332"/>
          </a:xfrm>
          <a:prstGeom prst="rect">
            <a:avLst/>
          </a:prstGeom>
          <a:noFill/>
        </p:spPr>
        <p:txBody>
          <a:bodyPr wrap="none" rtlCol="0">
            <a:spAutoFit/>
          </a:bodyPr>
          <a:lstStyle/>
          <a:p>
            <a:r>
              <a:rPr lang="fi-FI">
                <a:latin typeface="Lato Regular" panose="020F0502020204030203"/>
              </a:rPr>
              <a:t>Innovaatiotoiminnan eri  muodot kaupunkikontekstissa</a:t>
            </a:r>
          </a:p>
        </p:txBody>
      </p:sp>
    </p:spTree>
    <p:extLst>
      <p:ext uri="{BB962C8B-B14F-4D97-AF65-F5344CB8AC3E}">
        <p14:creationId xmlns:p14="http://schemas.microsoft.com/office/powerpoint/2010/main" val="4284004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kstin paikkamerkki 1">
            <a:extLst>
              <a:ext uri="{FF2B5EF4-FFF2-40B4-BE49-F238E27FC236}">
                <a16:creationId xmlns:a16="http://schemas.microsoft.com/office/drawing/2014/main" id="{C4E536D0-4B2A-4DF1-9B2E-7113A100AA83}"/>
              </a:ext>
            </a:extLst>
          </p:cNvPr>
          <p:cNvSpPr txBox="1">
            <a:spLocks noGrp="1"/>
          </p:cNvSpPr>
          <p:nvPr>
            <p:ph type="title" idx="4294967295"/>
          </p:nvPr>
        </p:nvSpPr>
        <p:spPr>
          <a:xfrm>
            <a:off x="1013921" y="1098613"/>
            <a:ext cx="10263710" cy="502402"/>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fi-FI" sz="3200" b="0" i="0" u="none" strike="noStrike" kern="1200" cap="none" spc="0" normalizeH="0" baseline="0" noProof="0">
                <a:ln>
                  <a:noFill/>
                </a:ln>
                <a:solidFill>
                  <a:schemeClr val="accent6"/>
                </a:solidFill>
                <a:effectLst/>
                <a:uLnTx/>
                <a:uFillTx/>
                <a:latin typeface="Lato Black" panose="020F0A02020204030203" pitchFamily="34" charset="0"/>
                <a:ea typeface="+mn-ea"/>
                <a:cs typeface="+mn-cs"/>
              </a:rPr>
              <a:t>Kokeilutoiminta</a:t>
            </a:r>
          </a:p>
        </p:txBody>
      </p:sp>
      <p:sp>
        <p:nvSpPr>
          <p:cNvPr id="20" name="Tekstin paikkamerkki 4">
            <a:extLst>
              <a:ext uri="{FF2B5EF4-FFF2-40B4-BE49-F238E27FC236}">
                <a16:creationId xmlns:a16="http://schemas.microsoft.com/office/drawing/2014/main" id="{E6513BD1-183A-456E-B2F6-12E4F630556F}"/>
              </a:ext>
            </a:extLst>
          </p:cNvPr>
          <p:cNvSpPr txBox="1">
            <a:spLocks/>
          </p:cNvSpPr>
          <p:nvPr/>
        </p:nvSpPr>
        <p:spPr>
          <a:xfrm>
            <a:off x="1013921" y="1990936"/>
            <a:ext cx="4137199" cy="3653632"/>
          </a:xfrm>
          <a:prstGeom prst="rect">
            <a:avLst/>
          </a:prstGeom>
        </p:spPr>
        <p:txBody>
          <a:bodyPr tIns="3600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Aft>
                <a:spcPts val="400"/>
              </a:spcAft>
              <a:buNone/>
            </a:pPr>
            <a:r>
              <a:rPr lang="fi-FI" sz="2000">
                <a:solidFill>
                  <a:schemeClr val="accent6"/>
                </a:solidFill>
                <a:latin typeface="Lato Regular" panose="020F0502020204030203" pitchFamily="34" charset="0"/>
              </a:rPr>
              <a:t>Kokeilujen tavoitteena on kerätä kokemuksia, oppeja ja tietoa​ kehittämisen valintojen tueksi.​ </a:t>
            </a:r>
          </a:p>
          <a:p>
            <a:pPr marL="171450" indent="-171450">
              <a:spcAft>
                <a:spcPts val="400"/>
              </a:spcAft>
              <a:buFont typeface="Arial" panose="020B0604020202020204" pitchFamily="34" charset="0"/>
              <a:buChar char="•"/>
            </a:pPr>
            <a:r>
              <a:rPr lang="fi-FI" sz="2000">
                <a:solidFill>
                  <a:schemeClr val="accent6"/>
                </a:solidFill>
                <a:latin typeface="Lato Regular" panose="020F0502020204030203" pitchFamily="34" charset="0"/>
              </a:rPr>
              <a:t>Missä on suurin potentiaali ja hyödyt?</a:t>
            </a:r>
          </a:p>
          <a:p>
            <a:pPr marL="171450" indent="-171450">
              <a:spcAft>
                <a:spcPts val="400"/>
              </a:spcAft>
              <a:buFont typeface="Arial" panose="020B0604020202020204" pitchFamily="34" charset="0"/>
              <a:buChar char="•"/>
            </a:pPr>
            <a:r>
              <a:rPr lang="fi-FI" sz="2000">
                <a:solidFill>
                  <a:schemeClr val="accent6"/>
                </a:solidFill>
                <a:latin typeface="Lato Regular" panose="020F0502020204030203" pitchFamily="34" charset="0"/>
              </a:rPr>
              <a:t>Millä ratkaisulla palvellaan parhaiten asukkaita ja asiakkaita?​</a:t>
            </a:r>
          </a:p>
          <a:p>
            <a:pPr marL="171450" indent="-171450">
              <a:spcAft>
                <a:spcPts val="400"/>
              </a:spcAft>
              <a:buFont typeface="Arial" panose="020B0604020202020204" pitchFamily="34" charset="0"/>
              <a:buChar char="•"/>
            </a:pPr>
            <a:r>
              <a:rPr lang="fi-FI" sz="2000">
                <a:solidFill>
                  <a:schemeClr val="accent6"/>
                </a:solidFill>
                <a:latin typeface="Lato Regular" panose="020F0502020204030203" pitchFamily="34" charset="0"/>
              </a:rPr>
              <a:t>Mitä uusi ratkaisu vaatii kaupungilta ja yhteistyökumppaneilta toimiakseen?​</a:t>
            </a:r>
          </a:p>
        </p:txBody>
      </p:sp>
      <p:sp>
        <p:nvSpPr>
          <p:cNvPr id="21" name="Tekstin paikkamerkki 4">
            <a:extLst>
              <a:ext uri="{FF2B5EF4-FFF2-40B4-BE49-F238E27FC236}">
                <a16:creationId xmlns:a16="http://schemas.microsoft.com/office/drawing/2014/main" id="{0929ACA3-BE76-41F9-831E-230EABC37CF2}"/>
              </a:ext>
            </a:extLst>
          </p:cNvPr>
          <p:cNvSpPr txBox="1">
            <a:spLocks/>
          </p:cNvSpPr>
          <p:nvPr/>
        </p:nvSpPr>
        <p:spPr>
          <a:xfrm>
            <a:off x="5486409" y="1990936"/>
            <a:ext cx="5791222" cy="3778187"/>
          </a:xfrm>
          <a:prstGeom prst="rect">
            <a:avLst/>
          </a:prstGeom>
        </p:spPr>
        <p:txBody>
          <a:bodyPr tIns="3600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Aft>
                <a:spcPts val="400"/>
              </a:spcAft>
              <a:buNone/>
            </a:pPr>
            <a:r>
              <a:rPr lang="fi-FI" sz="1600">
                <a:solidFill>
                  <a:schemeClr val="accent6"/>
                </a:solidFill>
                <a:latin typeface="Work Sans Regular" pitchFamily="2" charset="0"/>
              </a:rPr>
              <a:t>Kokeiluja on erilaisia. Kokeilut voivat olla jonkin aivan uuden idean varhaisen vaiheen testausta, </a:t>
            </a:r>
            <a:r>
              <a:rPr lang="fi-FI" sz="1600" err="1">
                <a:solidFill>
                  <a:schemeClr val="accent6"/>
                </a:solidFill>
                <a:latin typeface="Work Sans Regular" pitchFamily="2" charset="0"/>
              </a:rPr>
              <a:t>prototypointia</a:t>
            </a:r>
            <a:r>
              <a:rPr lang="fi-FI" sz="1600">
                <a:solidFill>
                  <a:schemeClr val="accent6"/>
                </a:solidFill>
                <a:latin typeface="Work Sans Regular" pitchFamily="2" charset="0"/>
              </a:rPr>
              <a:t> tai jo valmiin ratkaisun kokeilemista yhdessä loppukäyttäjien kanssa tai esimerkiksi täysin uudessa toimintaympäristössä.  </a:t>
            </a:r>
          </a:p>
          <a:p>
            <a:pPr marL="0" indent="0">
              <a:spcAft>
                <a:spcPts val="400"/>
              </a:spcAft>
              <a:buNone/>
            </a:pPr>
            <a:r>
              <a:rPr lang="fi-FI" sz="1600">
                <a:solidFill>
                  <a:schemeClr val="accent6"/>
                </a:solidFill>
                <a:latin typeface="Work Sans Regular" pitchFamily="2" charset="0"/>
              </a:rPr>
              <a:t>Kokeilut vaihtelevat laajuudeltaan, kestoltaan ja toteutustavoiltaan. Niissä tulee kuitenkin aina tunnistaa mikä on kehittämistarve ja mitä kokeilusta halutaan oppia. </a:t>
            </a:r>
          </a:p>
          <a:p>
            <a:pPr marL="0" indent="0">
              <a:spcAft>
                <a:spcPts val="400"/>
              </a:spcAft>
              <a:buNone/>
            </a:pPr>
            <a:r>
              <a:rPr lang="fi-FI" sz="1600">
                <a:solidFill>
                  <a:schemeClr val="accent6"/>
                </a:solidFill>
                <a:latin typeface="Work Sans Regular" pitchFamily="2" charset="0"/>
              </a:rPr>
              <a:t>Kokeilut voivat olla vastikkeettomia tai vastikkeellisia, jolloin niistä maksetaan yrityksille korvaus. Vastikkeelliset kokeilut käynnistetään aina hankinnan kautta. </a:t>
            </a:r>
          </a:p>
        </p:txBody>
      </p:sp>
      <p:sp>
        <p:nvSpPr>
          <p:cNvPr id="5" name="Tekstiruutu 4">
            <a:extLst>
              <a:ext uri="{FF2B5EF4-FFF2-40B4-BE49-F238E27FC236}">
                <a16:creationId xmlns:a16="http://schemas.microsoft.com/office/drawing/2014/main" id="{488A31A9-AB28-452E-BA03-C05707C7C94F}"/>
              </a:ext>
            </a:extLst>
          </p:cNvPr>
          <p:cNvSpPr txBox="1"/>
          <p:nvPr/>
        </p:nvSpPr>
        <p:spPr>
          <a:xfrm>
            <a:off x="1013921" y="420624"/>
            <a:ext cx="5760359" cy="369332"/>
          </a:xfrm>
          <a:prstGeom prst="rect">
            <a:avLst/>
          </a:prstGeom>
          <a:noFill/>
        </p:spPr>
        <p:txBody>
          <a:bodyPr wrap="none" rtlCol="0">
            <a:spAutoFit/>
          </a:bodyPr>
          <a:lstStyle/>
          <a:p>
            <a:r>
              <a:rPr lang="fi-FI">
                <a:latin typeface="Lato Regular" panose="020F0502020204030203"/>
              </a:rPr>
              <a:t>Innovaatiotoiminnan eri  muodot kaupunkikontekstissa</a:t>
            </a:r>
          </a:p>
        </p:txBody>
      </p:sp>
    </p:spTree>
    <p:extLst>
      <p:ext uri="{BB962C8B-B14F-4D97-AF65-F5344CB8AC3E}">
        <p14:creationId xmlns:p14="http://schemas.microsoft.com/office/powerpoint/2010/main" val="4620411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kstin paikkamerkki 1">
            <a:extLst>
              <a:ext uri="{FF2B5EF4-FFF2-40B4-BE49-F238E27FC236}">
                <a16:creationId xmlns:a16="http://schemas.microsoft.com/office/drawing/2014/main" id="{C4E536D0-4B2A-4DF1-9B2E-7113A100AA83}"/>
              </a:ext>
            </a:extLst>
          </p:cNvPr>
          <p:cNvSpPr txBox="1">
            <a:spLocks noGrp="1"/>
          </p:cNvSpPr>
          <p:nvPr>
            <p:ph type="title" idx="4294967295"/>
          </p:nvPr>
        </p:nvSpPr>
        <p:spPr>
          <a:xfrm>
            <a:off x="1013921" y="1098613"/>
            <a:ext cx="10263710" cy="502402"/>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fi-FI" sz="3200" b="0" i="0" u="none" strike="noStrike" kern="1200" cap="none" spc="0" normalizeH="0" baseline="0" noProof="0">
                <a:ln>
                  <a:noFill/>
                </a:ln>
                <a:solidFill>
                  <a:schemeClr val="accent6"/>
                </a:solidFill>
                <a:effectLst/>
                <a:uLnTx/>
                <a:uFillTx/>
                <a:latin typeface="Lato Black" panose="020F0A02020204030203" pitchFamily="34" charset="0"/>
                <a:ea typeface="+mn-ea"/>
                <a:cs typeface="+mn-cs"/>
              </a:rPr>
              <a:t>Innovaatiokilpailut</a:t>
            </a:r>
          </a:p>
        </p:txBody>
      </p:sp>
      <p:sp>
        <p:nvSpPr>
          <p:cNvPr id="11" name="Tekstin paikkamerkki 4">
            <a:extLst>
              <a:ext uri="{FF2B5EF4-FFF2-40B4-BE49-F238E27FC236}">
                <a16:creationId xmlns:a16="http://schemas.microsoft.com/office/drawing/2014/main" id="{C4AB282A-BD0A-4E31-9FFF-911C9469FAD2}"/>
              </a:ext>
            </a:extLst>
          </p:cNvPr>
          <p:cNvSpPr txBox="1">
            <a:spLocks/>
          </p:cNvSpPr>
          <p:nvPr/>
        </p:nvSpPr>
        <p:spPr>
          <a:xfrm>
            <a:off x="1013921" y="1990936"/>
            <a:ext cx="6257736" cy="3653632"/>
          </a:xfrm>
          <a:prstGeom prst="rect">
            <a:avLst/>
          </a:prstGeom>
        </p:spPr>
        <p:txBody>
          <a:bodyPr tIns="3600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Aft>
                <a:spcPts val="400"/>
              </a:spcAft>
              <a:buNone/>
            </a:pPr>
            <a:r>
              <a:rPr lang="fi-FI" sz="2000" dirty="0">
                <a:solidFill>
                  <a:schemeClr val="accent6"/>
                </a:solidFill>
                <a:latin typeface="Lato Regular" panose="020F0502020204030203" pitchFamily="34" charset="0"/>
              </a:rPr>
              <a:t>Innovaatiokilpailuja järjestetään kaupungin työntekijöille, työyhteisöille ja yrityksille. Niiden tavoitteena on kaupungin palveluiden parantaminen ja toimintatapojen kehittäminen. </a:t>
            </a:r>
          </a:p>
          <a:p>
            <a:pPr marL="0" indent="0">
              <a:spcAft>
                <a:spcPts val="400"/>
              </a:spcAft>
              <a:buNone/>
            </a:pPr>
            <a:r>
              <a:rPr lang="fi-FI" sz="2000" dirty="0">
                <a:solidFill>
                  <a:schemeClr val="accent6"/>
                </a:solidFill>
                <a:latin typeface="Lato Regular" panose="020F0502020204030203" pitchFamily="34" charset="0"/>
              </a:rPr>
              <a:t>Innovaatiokilpailuihin osallistuu asiakaslähtöisiä innovaatioita ja potentiaalisia innovaatioita (ideoita), joilla on saatu aikaan/tavoitellaan esimerkiksi tuloksellisempaa ja jouhevampaa toimintaa.</a:t>
            </a:r>
          </a:p>
          <a:p>
            <a:pPr marL="0" indent="0">
              <a:spcAft>
                <a:spcPts val="400"/>
              </a:spcAft>
              <a:buNone/>
            </a:pPr>
            <a:r>
              <a:rPr lang="fi-FI" sz="2000" dirty="0">
                <a:solidFill>
                  <a:schemeClr val="accent6"/>
                </a:solidFill>
                <a:latin typeface="Lato Regular" panose="020F0502020204030203" pitchFamily="34" charset="0"/>
              </a:rPr>
              <a:t>Espoossa järjestetään vuosittain kaupunginjohtajan innovaatiokilpailu. (linkki videoon)</a:t>
            </a:r>
          </a:p>
        </p:txBody>
      </p:sp>
      <p:sp>
        <p:nvSpPr>
          <p:cNvPr id="4" name="Tekstiruutu 3">
            <a:extLst>
              <a:ext uri="{FF2B5EF4-FFF2-40B4-BE49-F238E27FC236}">
                <a16:creationId xmlns:a16="http://schemas.microsoft.com/office/drawing/2014/main" id="{07175D90-68B8-4D35-8EAB-C1F4B90EA8F6}"/>
              </a:ext>
            </a:extLst>
          </p:cNvPr>
          <p:cNvSpPr txBox="1"/>
          <p:nvPr/>
        </p:nvSpPr>
        <p:spPr>
          <a:xfrm>
            <a:off x="1013921" y="420624"/>
            <a:ext cx="5760359" cy="369332"/>
          </a:xfrm>
          <a:prstGeom prst="rect">
            <a:avLst/>
          </a:prstGeom>
          <a:noFill/>
        </p:spPr>
        <p:txBody>
          <a:bodyPr wrap="none" rtlCol="0">
            <a:spAutoFit/>
          </a:bodyPr>
          <a:lstStyle/>
          <a:p>
            <a:r>
              <a:rPr lang="fi-FI">
                <a:latin typeface="Lato Regular" panose="020F0502020204030203"/>
              </a:rPr>
              <a:t>Innovaatiotoiminnan eri  muodot kaupunkikontekstissa</a:t>
            </a:r>
          </a:p>
        </p:txBody>
      </p:sp>
    </p:spTree>
    <p:extLst>
      <p:ext uri="{BB962C8B-B14F-4D97-AF65-F5344CB8AC3E}">
        <p14:creationId xmlns:p14="http://schemas.microsoft.com/office/powerpoint/2010/main" val="35747078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kstin paikkamerkki 1">
            <a:extLst>
              <a:ext uri="{FF2B5EF4-FFF2-40B4-BE49-F238E27FC236}">
                <a16:creationId xmlns:a16="http://schemas.microsoft.com/office/drawing/2014/main" id="{C4E536D0-4B2A-4DF1-9B2E-7113A100AA83}"/>
              </a:ext>
            </a:extLst>
          </p:cNvPr>
          <p:cNvSpPr txBox="1">
            <a:spLocks noGrp="1"/>
          </p:cNvSpPr>
          <p:nvPr>
            <p:ph type="title" idx="4294967295"/>
          </p:nvPr>
        </p:nvSpPr>
        <p:spPr>
          <a:xfrm>
            <a:off x="1013921" y="1098613"/>
            <a:ext cx="10263710" cy="502402"/>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fi-FI" sz="3200" b="0" i="0" u="none" strike="noStrike" kern="1200" cap="none" spc="0" normalizeH="0" baseline="0" noProof="0">
                <a:ln>
                  <a:noFill/>
                </a:ln>
                <a:solidFill>
                  <a:schemeClr val="accent6"/>
                </a:solidFill>
                <a:effectLst/>
                <a:uLnTx/>
                <a:uFillTx/>
                <a:latin typeface="Lato Black" panose="020F0A02020204030203" pitchFamily="34" charset="0"/>
                <a:ea typeface="+mn-ea"/>
                <a:cs typeface="+mn-cs"/>
              </a:rPr>
              <a:t>Hackathonit</a:t>
            </a:r>
          </a:p>
        </p:txBody>
      </p:sp>
      <p:sp>
        <p:nvSpPr>
          <p:cNvPr id="11" name="Tekstin paikkamerkki 4">
            <a:extLst>
              <a:ext uri="{FF2B5EF4-FFF2-40B4-BE49-F238E27FC236}">
                <a16:creationId xmlns:a16="http://schemas.microsoft.com/office/drawing/2014/main" id="{C4AB282A-BD0A-4E31-9FFF-911C9469FAD2}"/>
              </a:ext>
            </a:extLst>
          </p:cNvPr>
          <p:cNvSpPr txBox="1">
            <a:spLocks/>
          </p:cNvSpPr>
          <p:nvPr/>
        </p:nvSpPr>
        <p:spPr>
          <a:xfrm>
            <a:off x="1013921" y="1990935"/>
            <a:ext cx="6860080" cy="4534151"/>
          </a:xfrm>
          <a:prstGeom prst="rect">
            <a:avLst/>
          </a:prstGeom>
        </p:spPr>
        <p:txBody>
          <a:bodyPr tIns="3600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i-FI" sz="2000">
                <a:solidFill>
                  <a:schemeClr val="accent6"/>
                </a:solidFill>
                <a:latin typeface="Lato Regular" panose="020F0502020204030203" pitchFamily="34" charset="0"/>
              </a:rPr>
              <a:t>Hackathon on innovointimenetelmä, jonka tarkoituksena on tuottaa lyhyessä ajassa (n. 1 pv – 1 vk) paljon ideoita . Se on luovaa ongelmanratkaisua pienissä ryhmissä. Tapahtuman alussa osallistujille esitellään haasteet ja tapahtumaan valitut mentorit ohjeistavat toimintaa Hackathonin ajan. Ratkaisu voi olla esimerkiksi toimintamalli, palvelu tai tuote. Hackathonin lopussa pienryhmät koostavat tuotoksestaan lyhyen esittelyn, jota tapahtumaan valitut tuomarit kommentoivat. </a:t>
            </a:r>
          </a:p>
          <a:p>
            <a:pPr marL="0" indent="0">
              <a:buNone/>
            </a:pPr>
            <a:r>
              <a:rPr lang="fi-FI" sz="2000">
                <a:solidFill>
                  <a:schemeClr val="accent6"/>
                </a:solidFill>
                <a:latin typeface="Lato Regular" panose="020F0502020204030203" pitchFamily="34" charset="0"/>
              </a:rPr>
              <a:t>Hackathoneista saadaan esimerkiksi ulkopuolista näkemystä, yllättäviä ideoita ja aihioita, konkreettisia testattavia prototyyppejä, löydetään taitavia osaajia ja vahvistetaan positiivisen ilmapiirin merkitystä.</a:t>
            </a:r>
          </a:p>
          <a:p>
            <a:pPr marL="0" indent="0">
              <a:buNone/>
            </a:pPr>
            <a:r>
              <a:rPr lang="fi-FI" sz="2000">
                <a:solidFill>
                  <a:schemeClr val="accent6"/>
                </a:solidFill>
                <a:latin typeface="Lato Regular" panose="020F0502020204030203" pitchFamily="34" charset="0"/>
                <a:hlinkClick r:id="rId3">
                  <a:extLst>
                    <a:ext uri="{A12FA001-AC4F-418D-AE19-62706E023703}">
                      <ahyp:hlinkClr xmlns:ahyp="http://schemas.microsoft.com/office/drawing/2018/hyperlinkcolor" val="tx"/>
                    </a:ext>
                  </a:extLst>
                </a:hlinkClick>
              </a:rPr>
              <a:t>Lue lisää Hackathoneista</a:t>
            </a:r>
            <a:endParaRPr lang="fi-FI" sz="2000">
              <a:solidFill>
                <a:schemeClr val="accent6"/>
              </a:solidFill>
              <a:latin typeface="Lato Regular" panose="020F0502020204030203" pitchFamily="34" charset="0"/>
            </a:endParaRPr>
          </a:p>
          <a:p>
            <a:pPr>
              <a:spcAft>
                <a:spcPts val="400"/>
              </a:spcAft>
            </a:pPr>
            <a:endParaRPr lang="fi-FI" sz="2000">
              <a:solidFill>
                <a:schemeClr val="accent6"/>
              </a:solidFill>
              <a:latin typeface="Lato Regular" panose="020F0502020204030203" pitchFamily="34" charset="0"/>
            </a:endParaRPr>
          </a:p>
        </p:txBody>
      </p:sp>
      <p:sp>
        <p:nvSpPr>
          <p:cNvPr id="4" name="Tekstiruutu 3">
            <a:extLst>
              <a:ext uri="{FF2B5EF4-FFF2-40B4-BE49-F238E27FC236}">
                <a16:creationId xmlns:a16="http://schemas.microsoft.com/office/drawing/2014/main" id="{570C2944-7080-40E0-B2D2-F3211B186D02}"/>
              </a:ext>
            </a:extLst>
          </p:cNvPr>
          <p:cNvSpPr txBox="1"/>
          <p:nvPr/>
        </p:nvSpPr>
        <p:spPr>
          <a:xfrm>
            <a:off x="1013921" y="420624"/>
            <a:ext cx="5760359" cy="369332"/>
          </a:xfrm>
          <a:prstGeom prst="rect">
            <a:avLst/>
          </a:prstGeom>
          <a:noFill/>
        </p:spPr>
        <p:txBody>
          <a:bodyPr wrap="none" rtlCol="0">
            <a:spAutoFit/>
          </a:bodyPr>
          <a:lstStyle/>
          <a:p>
            <a:r>
              <a:rPr lang="fi-FI">
                <a:latin typeface="Lato Regular" panose="020F0502020204030203"/>
              </a:rPr>
              <a:t>Innovaatiotoiminnan eri  muodot kaupunkikontekstissa</a:t>
            </a:r>
          </a:p>
        </p:txBody>
      </p:sp>
    </p:spTree>
    <p:extLst>
      <p:ext uri="{BB962C8B-B14F-4D97-AF65-F5344CB8AC3E}">
        <p14:creationId xmlns:p14="http://schemas.microsoft.com/office/powerpoint/2010/main" val="15421822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kstin paikkamerkki 1">
            <a:extLst>
              <a:ext uri="{FF2B5EF4-FFF2-40B4-BE49-F238E27FC236}">
                <a16:creationId xmlns:a16="http://schemas.microsoft.com/office/drawing/2014/main" id="{C4E536D0-4B2A-4DF1-9B2E-7113A100AA83}"/>
              </a:ext>
            </a:extLst>
          </p:cNvPr>
          <p:cNvSpPr txBox="1">
            <a:spLocks noGrp="1"/>
          </p:cNvSpPr>
          <p:nvPr>
            <p:ph type="title" idx="4294967295"/>
          </p:nvPr>
        </p:nvSpPr>
        <p:spPr>
          <a:xfrm>
            <a:off x="1013921" y="1098613"/>
            <a:ext cx="10263710" cy="502402"/>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fi-FI" sz="3200" b="0" i="0" u="none" strike="noStrike" kern="1200" cap="none" spc="0" normalizeH="0" baseline="0" noProof="0">
                <a:ln>
                  <a:noFill/>
                </a:ln>
                <a:solidFill>
                  <a:schemeClr val="accent6"/>
                </a:solidFill>
                <a:effectLst/>
                <a:uLnTx/>
                <a:uFillTx/>
                <a:latin typeface="Lato Black" panose="020F0A02020204030203" pitchFamily="34" charset="0"/>
                <a:ea typeface="+mn-ea"/>
                <a:cs typeface="+mn-cs"/>
              </a:rPr>
              <a:t>Design Sprintit</a:t>
            </a:r>
          </a:p>
        </p:txBody>
      </p:sp>
      <p:sp>
        <p:nvSpPr>
          <p:cNvPr id="11" name="Tekstin paikkamerkki 4">
            <a:extLst>
              <a:ext uri="{FF2B5EF4-FFF2-40B4-BE49-F238E27FC236}">
                <a16:creationId xmlns:a16="http://schemas.microsoft.com/office/drawing/2014/main" id="{C4AB282A-BD0A-4E31-9FFF-911C9469FAD2}"/>
              </a:ext>
            </a:extLst>
          </p:cNvPr>
          <p:cNvSpPr txBox="1">
            <a:spLocks/>
          </p:cNvSpPr>
          <p:nvPr/>
        </p:nvSpPr>
        <p:spPr>
          <a:xfrm>
            <a:off x="1013921" y="1990936"/>
            <a:ext cx="6257736" cy="3653632"/>
          </a:xfrm>
          <a:prstGeom prst="rect">
            <a:avLst/>
          </a:prstGeom>
        </p:spPr>
        <p:txBody>
          <a:bodyPr tIns="3600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i-FI" sz="2000">
                <a:solidFill>
                  <a:schemeClr val="accent6"/>
                </a:solidFill>
                <a:latin typeface="Lato Regular" panose="020F0502020204030203" pitchFamily="34" charset="0"/>
              </a:rPr>
              <a:t>Design Sprint on prosessi, jolla luodaan nopeasti uusia tuotteita, uusia ominaisuuksia olemassa oleviin palveluihin tai ratkaisuja erilaisiin haasteisiin. Sen suurin hyöty on tiivistää mahdollisesti kuukausien työt yhteen viikkoon. Intensiivisen työviikon aikana jalostetaan ideoista konsepti, tuotetaan siitä prototyyppi ja validoidaan sitä testikäyttäjien kanssa. Tehdään siis paljon ja opitaan.</a:t>
            </a:r>
          </a:p>
          <a:p>
            <a:pPr>
              <a:spcAft>
                <a:spcPts val="400"/>
              </a:spcAft>
            </a:pPr>
            <a:endParaRPr lang="fi-FI" sz="2000">
              <a:solidFill>
                <a:schemeClr val="accent6"/>
              </a:solidFill>
              <a:latin typeface="Lato Regular" panose="020F0502020204030203" pitchFamily="34" charset="0"/>
            </a:endParaRPr>
          </a:p>
        </p:txBody>
      </p:sp>
      <p:sp>
        <p:nvSpPr>
          <p:cNvPr id="4" name="Tekstiruutu 3">
            <a:extLst>
              <a:ext uri="{FF2B5EF4-FFF2-40B4-BE49-F238E27FC236}">
                <a16:creationId xmlns:a16="http://schemas.microsoft.com/office/drawing/2014/main" id="{083CDAB5-3D6B-4BCA-8970-F08867ED71E3}"/>
              </a:ext>
            </a:extLst>
          </p:cNvPr>
          <p:cNvSpPr txBox="1"/>
          <p:nvPr/>
        </p:nvSpPr>
        <p:spPr>
          <a:xfrm>
            <a:off x="1013921" y="420624"/>
            <a:ext cx="5760359" cy="369332"/>
          </a:xfrm>
          <a:prstGeom prst="rect">
            <a:avLst/>
          </a:prstGeom>
          <a:noFill/>
        </p:spPr>
        <p:txBody>
          <a:bodyPr wrap="none" rtlCol="0">
            <a:spAutoFit/>
          </a:bodyPr>
          <a:lstStyle/>
          <a:p>
            <a:r>
              <a:rPr lang="fi-FI">
                <a:latin typeface="Lato Regular" panose="020F0502020204030203"/>
              </a:rPr>
              <a:t>Innovaatiotoiminnan eri  muodot kaupunkikontekstissa</a:t>
            </a:r>
          </a:p>
        </p:txBody>
      </p:sp>
    </p:spTree>
    <p:extLst>
      <p:ext uri="{BB962C8B-B14F-4D97-AF65-F5344CB8AC3E}">
        <p14:creationId xmlns:p14="http://schemas.microsoft.com/office/powerpoint/2010/main" val="33037703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kstin paikkamerkki 1">
            <a:extLst>
              <a:ext uri="{FF2B5EF4-FFF2-40B4-BE49-F238E27FC236}">
                <a16:creationId xmlns:a16="http://schemas.microsoft.com/office/drawing/2014/main" id="{C4E536D0-4B2A-4DF1-9B2E-7113A100AA83}"/>
              </a:ext>
            </a:extLst>
          </p:cNvPr>
          <p:cNvSpPr txBox="1">
            <a:spLocks noGrp="1"/>
          </p:cNvSpPr>
          <p:nvPr>
            <p:ph type="title" idx="4294967295"/>
          </p:nvPr>
        </p:nvSpPr>
        <p:spPr>
          <a:xfrm>
            <a:off x="1013921" y="1098613"/>
            <a:ext cx="10263710" cy="502402"/>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fi-FI" sz="3200" b="0" i="0" u="none" strike="noStrike" kern="1200" cap="none" spc="0" normalizeH="0" baseline="0" noProof="0">
                <a:ln>
                  <a:noFill/>
                </a:ln>
                <a:solidFill>
                  <a:schemeClr val="accent6"/>
                </a:solidFill>
                <a:effectLst/>
                <a:uLnTx/>
                <a:uFillTx/>
                <a:latin typeface="Lato Black" panose="020F0A02020204030203" pitchFamily="34" charset="0"/>
                <a:ea typeface="+mn-ea"/>
                <a:cs typeface="+mn-cs"/>
              </a:rPr>
              <a:t>Innovaatiokeskittymät</a:t>
            </a:r>
          </a:p>
        </p:txBody>
      </p:sp>
      <p:sp>
        <p:nvSpPr>
          <p:cNvPr id="12" name="Tekstin paikkamerkki 1">
            <a:extLst>
              <a:ext uri="{FF2B5EF4-FFF2-40B4-BE49-F238E27FC236}">
                <a16:creationId xmlns:a16="http://schemas.microsoft.com/office/drawing/2014/main" id="{12525675-79BE-41B4-977D-9E45F4C07BCE}"/>
              </a:ext>
            </a:extLst>
          </p:cNvPr>
          <p:cNvSpPr txBox="1">
            <a:spLocks/>
          </p:cNvSpPr>
          <p:nvPr/>
        </p:nvSpPr>
        <p:spPr>
          <a:xfrm>
            <a:off x="1041894" y="2025234"/>
            <a:ext cx="5103882" cy="4295775"/>
          </a:xfrm>
          <a:prstGeom prst="rect">
            <a:avLst/>
          </a:prstGeom>
        </p:spPr>
        <p:txBody>
          <a:bodyPr numCol="1"/>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i-FI" sz="1600">
                <a:solidFill>
                  <a:schemeClr val="accent6"/>
                </a:solidFill>
                <a:latin typeface="Lato Black" panose="020F0A02020204030203" pitchFamily="34" charset="0"/>
              </a:rPr>
              <a:t>Innovaatiokeskittymät</a:t>
            </a:r>
            <a:endParaRPr lang="fi-FI" sz="1600">
              <a:solidFill>
                <a:schemeClr val="accent6"/>
              </a:solidFill>
              <a:latin typeface="Work Sans Regular" pitchFamily="2" charset="0"/>
            </a:endParaRPr>
          </a:p>
          <a:p>
            <a:pPr marL="0" indent="0">
              <a:spcAft>
                <a:spcPts val="400"/>
              </a:spcAft>
              <a:buNone/>
            </a:pPr>
            <a:r>
              <a:rPr lang="fi-FI" sz="1600">
                <a:solidFill>
                  <a:schemeClr val="accent6"/>
                </a:solidFill>
                <a:latin typeface="Work Sans Regular" pitchFamily="2" charset="0"/>
              </a:rPr>
              <a:t>Innovaatiokeskittymät toimivat tietyn aihealueen ympärillä koordinoidusti, korkealuokkaisen osaamisen ympärillä. Toimijoita on eri sektoreilta ja heillä on yhteinen jaettu visio. Yhteistyön tuloksena syntyy innovaatioita. </a:t>
            </a:r>
          </a:p>
          <a:p>
            <a:pPr marL="0" indent="0">
              <a:spcAft>
                <a:spcPts val="400"/>
              </a:spcAft>
              <a:buNone/>
            </a:pPr>
            <a:r>
              <a:rPr lang="fi-FI" sz="1600">
                <a:solidFill>
                  <a:schemeClr val="accent6"/>
                </a:solidFill>
                <a:latin typeface="Work Sans Regular" pitchFamily="2" charset="0"/>
              </a:rPr>
              <a:t>Innovaatiokeskittymät ovat olemassa kaikkia sen toimijoita varten ja tavoitteena on tuottaa hyötyjä kaikille sen toimijoille: kaupungit, tutkimuskeskukset, korkeakoulut, innovatiiviset ja usein kasvuhakuiset yritykset ja tiimit. Viime kädessä alueen ja koko Suomen brändi hyötyy keskittymistä.</a:t>
            </a:r>
          </a:p>
          <a:p>
            <a:pPr marL="0" indent="0">
              <a:spcAft>
                <a:spcPts val="400"/>
              </a:spcAft>
              <a:buNone/>
            </a:pPr>
            <a:r>
              <a:rPr lang="fi-FI" sz="1600">
                <a:solidFill>
                  <a:schemeClr val="accent6"/>
                </a:solidFill>
                <a:latin typeface="Work Sans Regular" pitchFamily="2" charset="0"/>
              </a:rPr>
              <a:t>Innovaatiokeskittymästä yritys voi siirtyä myös yhteiskehittämisen yhteistyöhön kaupungin kanssa.</a:t>
            </a:r>
          </a:p>
          <a:p>
            <a:pPr marL="0" indent="0">
              <a:buNone/>
            </a:pPr>
            <a:endParaRPr lang="fi-FI" sz="1600">
              <a:solidFill>
                <a:schemeClr val="accent6"/>
              </a:solidFill>
              <a:latin typeface="Work Sans Regular" pitchFamily="2" charset="0"/>
            </a:endParaRPr>
          </a:p>
        </p:txBody>
      </p:sp>
      <p:sp>
        <p:nvSpPr>
          <p:cNvPr id="6" name="Tekstin paikkamerkki 1">
            <a:extLst>
              <a:ext uri="{FF2B5EF4-FFF2-40B4-BE49-F238E27FC236}">
                <a16:creationId xmlns:a16="http://schemas.microsoft.com/office/drawing/2014/main" id="{E4781CCD-1009-4834-8923-29E39BB2745B}"/>
              </a:ext>
            </a:extLst>
          </p:cNvPr>
          <p:cNvSpPr txBox="1">
            <a:spLocks/>
          </p:cNvSpPr>
          <p:nvPr/>
        </p:nvSpPr>
        <p:spPr>
          <a:xfrm>
            <a:off x="6380577" y="2025234"/>
            <a:ext cx="5103882" cy="4295775"/>
          </a:xfrm>
          <a:prstGeom prst="rect">
            <a:avLst/>
          </a:prstGeom>
        </p:spPr>
        <p:txBody>
          <a:bodyPr numCol="1"/>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i-FI" sz="1600">
                <a:solidFill>
                  <a:schemeClr val="accent6"/>
                </a:solidFill>
                <a:latin typeface="Lato Black" panose="020F0A02020204030203" pitchFamily="34" charset="0"/>
              </a:rPr>
              <a:t>Kaupungin rooli</a:t>
            </a:r>
            <a:endParaRPr lang="fi-FI" sz="1600">
              <a:solidFill>
                <a:schemeClr val="accent6"/>
              </a:solidFill>
              <a:latin typeface="Work Sans Regular" pitchFamily="2" charset="0"/>
            </a:endParaRPr>
          </a:p>
          <a:p>
            <a:pPr marL="0" indent="0">
              <a:spcAft>
                <a:spcPts val="400"/>
              </a:spcAft>
              <a:buNone/>
            </a:pPr>
            <a:r>
              <a:rPr lang="fi-FI" sz="1600">
                <a:solidFill>
                  <a:schemeClr val="accent6"/>
                </a:solidFill>
                <a:latin typeface="Work Sans Regular" pitchFamily="2" charset="0"/>
              </a:rPr>
              <a:t>Kaupunki kytkee yrityksiä ja muita verkoston toimijoita eteenpäin innovaatioekosysteemissä, joiden osana innovaatiokeskittymät toimivat. Kaupungeilla on käytössään tietoa eri toimijoista, jotta yrittäjät saavat oikea-aikaisesti ohjauksen eteenpäin kasvunsa ja kansainvälistymisensä edistämiseksi oikeiden tahojen ja verkostojen luokse. ​Kaupunki avaa palveluita, dataa ja alustoja innovaatiotoimintaan. Kaupunki kiihdyttää yhteistyötä ja aktiivisesti tunnistaa sekä luo kontakteja eri toimialojen innovaatiokeskittymien tarjoamiin mahdollisuuksiin. Yrittäjille, joiden kasvu- ja kansainvälistymispolkua innovaatioekosysteemit palvelevat, tarjotaan ohjausta kotikunnasta tai -maasta riippumatta. Kaupunki vahvistaa yhteistä arvonluontia kaupunkiekosysteemissä kestävän kasvun, hyvinvoinnin ja elinvoiman edistämiseksi.</a:t>
            </a:r>
          </a:p>
          <a:p>
            <a:pPr marL="0" indent="0">
              <a:buNone/>
            </a:pPr>
            <a:endParaRPr lang="fi-FI" sz="1600">
              <a:solidFill>
                <a:schemeClr val="accent6"/>
              </a:solidFill>
              <a:latin typeface="Work Sans Regular" pitchFamily="2" charset="0"/>
            </a:endParaRPr>
          </a:p>
        </p:txBody>
      </p:sp>
      <p:sp>
        <p:nvSpPr>
          <p:cNvPr id="5" name="Tekstiruutu 4">
            <a:extLst>
              <a:ext uri="{FF2B5EF4-FFF2-40B4-BE49-F238E27FC236}">
                <a16:creationId xmlns:a16="http://schemas.microsoft.com/office/drawing/2014/main" id="{7CA0EDF2-5299-42EF-AD71-E67414EEBA6F}"/>
              </a:ext>
            </a:extLst>
          </p:cNvPr>
          <p:cNvSpPr txBox="1"/>
          <p:nvPr/>
        </p:nvSpPr>
        <p:spPr>
          <a:xfrm>
            <a:off x="1013921" y="420624"/>
            <a:ext cx="5760359" cy="369332"/>
          </a:xfrm>
          <a:prstGeom prst="rect">
            <a:avLst/>
          </a:prstGeom>
          <a:noFill/>
        </p:spPr>
        <p:txBody>
          <a:bodyPr wrap="none" rtlCol="0">
            <a:spAutoFit/>
          </a:bodyPr>
          <a:lstStyle/>
          <a:p>
            <a:r>
              <a:rPr lang="fi-FI">
                <a:latin typeface="Lato Regular" panose="020F0502020204030203"/>
              </a:rPr>
              <a:t>Innovaatiotoiminnan eri  muodot kaupunkikontekstissa</a:t>
            </a:r>
          </a:p>
        </p:txBody>
      </p:sp>
    </p:spTree>
    <p:extLst>
      <p:ext uri="{BB962C8B-B14F-4D97-AF65-F5344CB8AC3E}">
        <p14:creationId xmlns:p14="http://schemas.microsoft.com/office/powerpoint/2010/main" val="10777877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52439236-B2C8-4CA7-8F8A-E2426C2E15BE}"/>
              </a:ext>
            </a:extLst>
          </p:cNvPr>
          <p:cNvSpPr>
            <a:spLocks noGrp="1"/>
          </p:cNvSpPr>
          <p:nvPr>
            <p:ph type="title"/>
          </p:nvPr>
        </p:nvSpPr>
        <p:spPr/>
        <p:txBody>
          <a:bodyPr/>
          <a:lstStyle/>
          <a:p>
            <a:r>
              <a:rPr lang="fi-FI"/>
              <a:t>Mitä tapahtuu innovaatiotoiminnan jälkeen?</a:t>
            </a:r>
          </a:p>
        </p:txBody>
      </p:sp>
      <p:sp>
        <p:nvSpPr>
          <p:cNvPr id="3" name="Dian numeron paikkamerkki 2">
            <a:extLst>
              <a:ext uri="{FF2B5EF4-FFF2-40B4-BE49-F238E27FC236}">
                <a16:creationId xmlns:a16="http://schemas.microsoft.com/office/drawing/2014/main" id="{4E40B377-102C-4B92-8C94-428B2D26EDE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3D2D5F4-4871-4469-8343-ED7F6811B37D}" type="slidenum">
              <a:rPr kumimoji="0" lang="fi-FI" sz="1000" b="0" i="0" u="none" strike="noStrike" kern="1200" cap="none" spc="0" normalizeH="0" baseline="0" noProof="0" smtClean="0">
                <a:ln>
                  <a:noFill/>
                </a:ln>
                <a:solidFill>
                  <a:prstClr val="white"/>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fi-FI" sz="1000" b="0" i="0" u="none" strike="noStrike" kern="1200" cap="none" spc="0" normalizeH="0" baseline="0" noProof="0">
              <a:ln>
                <a:noFill/>
              </a:ln>
              <a:solidFill>
                <a:prstClr val="white"/>
              </a:solidFill>
              <a:effectLst/>
              <a:uLnTx/>
              <a:uFillTx/>
              <a:latin typeface="Arial" panose="020B0604020202020204"/>
              <a:ea typeface="+mn-ea"/>
              <a:cs typeface="+mn-cs"/>
            </a:endParaRPr>
          </a:p>
        </p:txBody>
      </p:sp>
    </p:spTree>
    <p:extLst>
      <p:ext uri="{BB962C8B-B14F-4D97-AF65-F5344CB8AC3E}">
        <p14:creationId xmlns:p14="http://schemas.microsoft.com/office/powerpoint/2010/main" val="12494364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kstin paikkamerkki 1">
            <a:extLst>
              <a:ext uri="{FF2B5EF4-FFF2-40B4-BE49-F238E27FC236}">
                <a16:creationId xmlns:a16="http://schemas.microsoft.com/office/drawing/2014/main" id="{C4E536D0-4B2A-4DF1-9B2E-7113A100AA83}"/>
              </a:ext>
            </a:extLst>
          </p:cNvPr>
          <p:cNvSpPr txBox="1">
            <a:spLocks noGrp="1"/>
          </p:cNvSpPr>
          <p:nvPr>
            <p:ph type="title" idx="4294967295"/>
          </p:nvPr>
        </p:nvSpPr>
        <p:spPr>
          <a:xfrm>
            <a:off x="1013921" y="650230"/>
            <a:ext cx="4472488" cy="1051734"/>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fi-FI" sz="3200" b="0" i="0" u="none" strike="noStrike" kern="1200" cap="none" spc="0" normalizeH="0" baseline="0" noProof="0">
                <a:ln>
                  <a:noFill/>
                </a:ln>
                <a:solidFill>
                  <a:schemeClr val="accent6"/>
                </a:solidFill>
                <a:effectLst/>
                <a:uLnTx/>
                <a:uFillTx/>
                <a:latin typeface="Lato Black" panose="020F0A02020204030203" pitchFamily="34" charset="0"/>
                <a:ea typeface="+mn-ea"/>
                <a:cs typeface="+mn-cs"/>
              </a:rPr>
              <a:t>Innovaatiotoiminnan</a:t>
            </a:r>
            <a:r>
              <a:rPr kumimoji="0" lang="fi-FI" sz="3200" b="0" i="0" u="none" strike="noStrike" kern="1200" cap="none" spc="0" normalizeH="0" noProof="0">
                <a:ln>
                  <a:noFill/>
                </a:ln>
                <a:solidFill>
                  <a:schemeClr val="accent6"/>
                </a:solidFill>
                <a:effectLst/>
                <a:uLnTx/>
                <a:uFillTx/>
                <a:latin typeface="Lato Black" panose="020F0A02020204030203" pitchFamily="34" charset="0"/>
                <a:ea typeface="+mn-ea"/>
                <a:cs typeface="+mn-cs"/>
              </a:rPr>
              <a:t> </a:t>
            </a:r>
            <a:r>
              <a:rPr kumimoji="0" lang="fi-FI" sz="3200" b="0" i="0" u="none" strike="noStrike" kern="1200" cap="none" spc="0" normalizeH="0" baseline="0" noProof="0">
                <a:ln>
                  <a:noFill/>
                </a:ln>
                <a:solidFill>
                  <a:schemeClr val="accent6"/>
                </a:solidFill>
                <a:effectLst/>
                <a:uLnTx/>
                <a:uFillTx/>
                <a:latin typeface="Lato Black" panose="020F0A02020204030203" pitchFamily="34" charset="0"/>
                <a:ea typeface="+mn-ea"/>
                <a:cs typeface="+mn-cs"/>
              </a:rPr>
              <a:t>jatkopolkujen määrittely</a:t>
            </a:r>
          </a:p>
        </p:txBody>
      </p:sp>
      <p:sp>
        <p:nvSpPr>
          <p:cNvPr id="20" name="Tekstin paikkamerkki 4">
            <a:extLst>
              <a:ext uri="{FF2B5EF4-FFF2-40B4-BE49-F238E27FC236}">
                <a16:creationId xmlns:a16="http://schemas.microsoft.com/office/drawing/2014/main" id="{E6513BD1-183A-456E-B2F6-12E4F630556F}"/>
              </a:ext>
            </a:extLst>
          </p:cNvPr>
          <p:cNvSpPr txBox="1">
            <a:spLocks/>
          </p:cNvSpPr>
          <p:nvPr/>
        </p:nvSpPr>
        <p:spPr>
          <a:xfrm>
            <a:off x="1013921" y="2192631"/>
            <a:ext cx="4137199" cy="3653632"/>
          </a:xfrm>
          <a:prstGeom prst="rect">
            <a:avLst/>
          </a:prstGeom>
        </p:spPr>
        <p:txBody>
          <a:bodyPr tIns="3600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Aft>
                <a:spcPts val="600"/>
              </a:spcAft>
              <a:buNone/>
            </a:pPr>
            <a:r>
              <a:rPr lang="fi-FI" sz="2000">
                <a:solidFill>
                  <a:schemeClr val="accent6"/>
                </a:solidFill>
                <a:latin typeface="Lato Regular" panose="020F0502020204030203" pitchFamily="34" charset="0"/>
              </a:rPr>
              <a:t>Mitä tapahtuu esimerkiksi kokeilun tai hackathonin jälkeen?</a:t>
            </a:r>
          </a:p>
          <a:p>
            <a:pPr marL="0" indent="0">
              <a:spcAft>
                <a:spcPts val="600"/>
              </a:spcAft>
              <a:buNone/>
            </a:pPr>
            <a:r>
              <a:rPr lang="fi-FI" sz="2000">
                <a:solidFill>
                  <a:schemeClr val="accent6"/>
                </a:solidFill>
                <a:latin typeface="Lato Regular" panose="020F0502020204030203" pitchFamily="34" charset="0"/>
              </a:rPr>
              <a:t>Omassa kehitystyössäsi voit hyödyntää useampaakin jatkopolkua yhtäaikaisesti tarpeidesi ja tavoitteidesi mukaisesti. </a:t>
            </a:r>
          </a:p>
          <a:p>
            <a:pPr marL="0" indent="0">
              <a:spcAft>
                <a:spcPts val="600"/>
              </a:spcAft>
              <a:buNone/>
            </a:pPr>
            <a:r>
              <a:rPr lang="fi-FI" sz="2000">
                <a:solidFill>
                  <a:schemeClr val="accent6"/>
                </a:solidFill>
                <a:latin typeface="Lato Regular" panose="020F0502020204030203" pitchFamily="34" charset="0"/>
              </a:rPr>
              <a:t>Kaupungin ja kehittäjän välillä käytävissä yhteisissä keskusteluissa mietitään vaihtoehtoja jatkopoluilla etenemiseksi ja optimaalisen jatkokehityksen mahdollistamiseksi.</a:t>
            </a:r>
          </a:p>
        </p:txBody>
      </p:sp>
      <p:sp>
        <p:nvSpPr>
          <p:cNvPr id="21" name="Tekstin paikkamerkki 4">
            <a:extLst>
              <a:ext uri="{FF2B5EF4-FFF2-40B4-BE49-F238E27FC236}">
                <a16:creationId xmlns:a16="http://schemas.microsoft.com/office/drawing/2014/main" id="{0929ACA3-BE76-41F9-831E-230EABC37CF2}"/>
              </a:ext>
            </a:extLst>
          </p:cNvPr>
          <p:cNvSpPr txBox="1">
            <a:spLocks/>
          </p:cNvSpPr>
          <p:nvPr/>
        </p:nvSpPr>
        <p:spPr>
          <a:xfrm>
            <a:off x="5486409" y="650230"/>
            <a:ext cx="5791222" cy="5392622"/>
          </a:xfrm>
          <a:prstGeom prst="rect">
            <a:avLst/>
          </a:prstGeom>
        </p:spPr>
        <p:txBody>
          <a:bodyPr tIns="3600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Aft>
                <a:spcPts val="600"/>
              </a:spcAft>
              <a:buNone/>
            </a:pPr>
            <a:r>
              <a:rPr lang="fi-FI" sz="1600" dirty="0">
                <a:solidFill>
                  <a:schemeClr val="accent6"/>
                </a:solidFill>
                <a:latin typeface="Work Sans Regular" pitchFamily="2" charset="0"/>
              </a:rPr>
              <a:t>Onnistunut jatkopolkuvalinta kaupungin ja/tai muiden ekosysteemin  toimijoiden kanssa voidaan varmistaa tunnistamalla omaan kehitystoimintaan liittyvät tarpeet ja kehitystyölle merkitykselliset tavat toimia. </a:t>
            </a:r>
          </a:p>
          <a:p>
            <a:pPr marL="0" indent="0">
              <a:spcAft>
                <a:spcPts val="600"/>
              </a:spcAft>
              <a:buNone/>
            </a:pPr>
            <a:r>
              <a:rPr lang="fi-FI" sz="1600" dirty="0">
                <a:solidFill>
                  <a:schemeClr val="accent6"/>
                </a:solidFill>
                <a:latin typeface="Work Sans Regular" pitchFamily="2" charset="0"/>
              </a:rPr>
              <a:t>Osana innovaatiotoiminnan aloituskeskustelua on hyvä ennakoida tulevia jatkopolkuja ja kehitystyön seuraavaa vaihetta asettaen tavoitteet toiminnalle sen mukaisesti, sekä tunnistaa ja ottaa relevantit tahot mukaan prosessiin jo alusta  lähtien. Esimerkiksi kokeiluja suunniteltaessa on hyvä huomioida mahdollinen jatko optiona sopimuksessa. Jatkopolkuvaihtoehtoihin on hyvä palata innovaatiotoiminnan edetessä välietappien ja arviointikeskustelun yhteydessä ja tarkistaa, vieläkö kehityssuunnitelma on pysynyt samanlaisena.</a:t>
            </a:r>
          </a:p>
          <a:p>
            <a:pPr marL="0" indent="0">
              <a:spcAft>
                <a:spcPts val="600"/>
              </a:spcAft>
              <a:buNone/>
            </a:pPr>
            <a:r>
              <a:rPr lang="fi-FI" sz="1600" dirty="0">
                <a:solidFill>
                  <a:schemeClr val="accent6"/>
                </a:solidFill>
                <a:latin typeface="Work Sans Regular" pitchFamily="2" charset="0"/>
              </a:rPr>
              <a:t>Innovaatiotoiminnassa on tärkeää  tuottaa oppeja sen eri osapuolille, jakaa osaamista ja mahdollistaa toiminnan sekä oppien skaalaaminen eri osapuolille ja toiminnallisuuksiin. Tämän vuoksi myös jatkopolkuja on hyvä tarkastella kehittämisen ja ratkaisun kaupallistamisen näkökulmista.</a:t>
            </a:r>
          </a:p>
          <a:p>
            <a:pPr marL="0" indent="0">
              <a:spcAft>
                <a:spcPts val="600"/>
              </a:spcAft>
              <a:buNone/>
            </a:pPr>
            <a:r>
              <a:rPr lang="fi-FI" sz="1600" dirty="0">
                <a:solidFill>
                  <a:schemeClr val="accent6"/>
                </a:solidFill>
                <a:latin typeface="Work Sans Regular" pitchFamily="2" charset="0"/>
              </a:rPr>
              <a:t>Paikallinen yritysneuvoja toimii tarvittaessa apunasi eri jatkopolkuvaihtoehtojen tunnistamisessa ja lisätietojen selvittämisessä.</a:t>
            </a:r>
          </a:p>
        </p:txBody>
      </p:sp>
    </p:spTree>
    <p:extLst>
      <p:ext uri="{BB962C8B-B14F-4D97-AF65-F5344CB8AC3E}">
        <p14:creationId xmlns:p14="http://schemas.microsoft.com/office/powerpoint/2010/main" val="19574096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kstin paikkamerkki 1">
            <a:extLst>
              <a:ext uri="{FF2B5EF4-FFF2-40B4-BE49-F238E27FC236}">
                <a16:creationId xmlns:a16="http://schemas.microsoft.com/office/drawing/2014/main" id="{0E55A948-3668-49A7-8366-6DBFAC20A950}"/>
              </a:ext>
            </a:extLst>
          </p:cNvPr>
          <p:cNvSpPr txBox="1">
            <a:spLocks noGrp="1"/>
          </p:cNvSpPr>
          <p:nvPr>
            <p:ph type="title" idx="4294967295"/>
          </p:nvPr>
        </p:nvSpPr>
        <p:spPr>
          <a:xfrm>
            <a:off x="1013921" y="1098613"/>
            <a:ext cx="10263710" cy="502402"/>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fi-FI" sz="3200" b="0" i="0" u="none" strike="noStrike" kern="1200" cap="none" spc="0" normalizeH="0" baseline="0" noProof="0">
                <a:ln>
                  <a:noFill/>
                </a:ln>
                <a:solidFill>
                  <a:schemeClr val="accent6"/>
                </a:solidFill>
                <a:effectLst/>
                <a:uLnTx/>
                <a:uFillTx/>
                <a:latin typeface="Lato Black" panose="020F0A02020204030203" pitchFamily="34" charset="0"/>
                <a:ea typeface="+mn-ea"/>
                <a:cs typeface="+mn-cs"/>
              </a:rPr>
              <a:t>Prosessikuvauksen esittely</a:t>
            </a:r>
          </a:p>
        </p:txBody>
      </p:sp>
      <p:sp>
        <p:nvSpPr>
          <p:cNvPr id="20" name="Tekstin paikkamerkki 4">
            <a:extLst>
              <a:ext uri="{FF2B5EF4-FFF2-40B4-BE49-F238E27FC236}">
                <a16:creationId xmlns:a16="http://schemas.microsoft.com/office/drawing/2014/main" id="{E6513BD1-183A-456E-B2F6-12E4F630556F}"/>
              </a:ext>
            </a:extLst>
          </p:cNvPr>
          <p:cNvSpPr txBox="1">
            <a:spLocks/>
          </p:cNvSpPr>
          <p:nvPr/>
        </p:nvSpPr>
        <p:spPr>
          <a:xfrm>
            <a:off x="1013921" y="1990935"/>
            <a:ext cx="3823903" cy="4101639"/>
          </a:xfrm>
          <a:prstGeom prst="rect">
            <a:avLst/>
          </a:prstGeom>
        </p:spPr>
        <p:txBody>
          <a:bodyPr lIns="91440" tIns="36000" rIns="91440" bIns="4572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i-FI" sz="2000" dirty="0">
                <a:solidFill>
                  <a:schemeClr val="accent6"/>
                </a:solidFill>
                <a:latin typeface="Lato Regular"/>
              </a:rPr>
              <a:t>Prosessikuvauksessa on kuvattuna ne innovaatiotoiminnan jatkopolut, joissa kaupunki on mukana tai joiden pariin kaupungin yrityspalveluverkosto ohjaa. </a:t>
            </a:r>
          </a:p>
        </p:txBody>
      </p:sp>
      <p:sp>
        <p:nvSpPr>
          <p:cNvPr id="21" name="Tekstin paikkamerkki 4">
            <a:extLst>
              <a:ext uri="{FF2B5EF4-FFF2-40B4-BE49-F238E27FC236}">
                <a16:creationId xmlns:a16="http://schemas.microsoft.com/office/drawing/2014/main" id="{0929ACA3-BE76-41F9-831E-230EABC37CF2}"/>
              </a:ext>
            </a:extLst>
          </p:cNvPr>
          <p:cNvSpPr txBox="1">
            <a:spLocks/>
          </p:cNvSpPr>
          <p:nvPr/>
        </p:nvSpPr>
        <p:spPr>
          <a:xfrm>
            <a:off x="5486409" y="1990936"/>
            <a:ext cx="5791222" cy="4223850"/>
          </a:xfrm>
          <a:prstGeom prst="rect">
            <a:avLst/>
          </a:prstGeom>
        </p:spPr>
        <p:txBody>
          <a:bodyPr tIns="3600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fi-FI" sz="1500" dirty="0">
                <a:solidFill>
                  <a:schemeClr val="accent6"/>
                </a:solidFill>
                <a:latin typeface="Work Sans Regular" pitchFamily="2" charset="0"/>
              </a:rPr>
              <a:t>Prosessikuvaus on jaoteltu neljään eri osioon:</a:t>
            </a:r>
          </a:p>
          <a:p>
            <a:pPr marL="0" indent="0">
              <a:lnSpc>
                <a:spcPct val="100000"/>
              </a:lnSpc>
              <a:buNone/>
            </a:pPr>
            <a:endParaRPr lang="fi-FI" sz="1500" dirty="0">
              <a:solidFill>
                <a:schemeClr val="accent6"/>
              </a:solidFill>
              <a:latin typeface="Work Sans Regular" pitchFamily="2" charset="0"/>
            </a:endParaRPr>
          </a:p>
          <a:p>
            <a:pPr>
              <a:lnSpc>
                <a:spcPct val="100000"/>
              </a:lnSpc>
              <a:spcBef>
                <a:spcPts val="0"/>
              </a:spcBef>
            </a:pPr>
            <a:r>
              <a:rPr lang="fi-FI" sz="1500" dirty="0">
                <a:solidFill>
                  <a:schemeClr val="accent6"/>
                </a:solidFill>
                <a:latin typeface="Work Sans Regular" pitchFamily="2" charset="0"/>
              </a:rPr>
              <a:t>Jatkopolkujen määrittely</a:t>
            </a:r>
          </a:p>
          <a:p>
            <a:pPr>
              <a:lnSpc>
                <a:spcPct val="100000"/>
              </a:lnSpc>
              <a:spcBef>
                <a:spcPts val="0"/>
              </a:spcBef>
            </a:pPr>
            <a:r>
              <a:rPr lang="fi-FI" sz="1500" dirty="0">
                <a:solidFill>
                  <a:schemeClr val="accent6"/>
                </a:solidFill>
                <a:latin typeface="Work Sans Regular" pitchFamily="2" charset="0"/>
              </a:rPr>
              <a:t>Prosessikuvauksen kokonaiskuva</a:t>
            </a:r>
          </a:p>
          <a:p>
            <a:pPr>
              <a:lnSpc>
                <a:spcPct val="100000"/>
              </a:lnSpc>
              <a:spcBef>
                <a:spcPts val="0"/>
              </a:spcBef>
            </a:pPr>
            <a:r>
              <a:rPr lang="fi-FI" sz="1500" dirty="0">
                <a:solidFill>
                  <a:schemeClr val="accent6"/>
                </a:solidFill>
                <a:latin typeface="Work Sans Regular" pitchFamily="2" charset="0"/>
              </a:rPr>
              <a:t>Innovaatiotoiminta jatkuu kaupungin kanssa</a:t>
            </a:r>
          </a:p>
          <a:p>
            <a:pPr>
              <a:lnSpc>
                <a:spcPct val="100000"/>
              </a:lnSpc>
              <a:spcBef>
                <a:spcPts val="0"/>
              </a:spcBef>
            </a:pPr>
            <a:r>
              <a:rPr lang="fi-FI" sz="1500" dirty="0">
                <a:solidFill>
                  <a:schemeClr val="accent6"/>
                </a:solidFill>
                <a:latin typeface="Work Sans Regular" pitchFamily="2" charset="0"/>
              </a:rPr>
              <a:t>Kehittäjä jatkaa ratkaisun kehittämistä itsenäisesti</a:t>
            </a:r>
          </a:p>
          <a:p>
            <a:pPr marL="0" indent="0">
              <a:lnSpc>
                <a:spcPct val="100000"/>
              </a:lnSpc>
              <a:spcBef>
                <a:spcPts val="0"/>
              </a:spcBef>
              <a:buNone/>
            </a:pPr>
            <a:endParaRPr lang="fi-FI" sz="1500" dirty="0">
              <a:solidFill>
                <a:schemeClr val="accent6"/>
              </a:solidFill>
              <a:latin typeface="Work Sans Regular" pitchFamily="2" charset="0"/>
            </a:endParaRPr>
          </a:p>
          <a:p>
            <a:pPr marL="0" indent="0">
              <a:buNone/>
            </a:pPr>
            <a:r>
              <a:rPr lang="fi-FI" sz="1500" dirty="0">
                <a:solidFill>
                  <a:schemeClr val="accent6"/>
                </a:solidFill>
                <a:latin typeface="Work Sans Regular" pitchFamily="2" charset="0"/>
              </a:rPr>
              <a:t>Prosessikuvauksen kokonaiskuvan esittelyn jälkeen käydään tarkemmin läpi prosessikuvauksen eri osa-alueita. Osa-alueiden tarkemman esittelyn yhteydessä on kuvattu eri vaiheet ja niihin liittyvät sisällöt. </a:t>
            </a:r>
          </a:p>
          <a:p>
            <a:pPr marL="0" indent="0">
              <a:buNone/>
            </a:pPr>
            <a:r>
              <a:rPr lang="fi-FI" sz="1500" dirty="0">
                <a:solidFill>
                  <a:schemeClr val="accent6"/>
                </a:solidFill>
                <a:latin typeface="Work Sans Regular" pitchFamily="2" charset="0"/>
              </a:rPr>
              <a:t>Tässä dokumentissa käytetään sanaa </a:t>
            </a:r>
            <a:r>
              <a:rPr lang="fi-FI" sz="1500" i="1" dirty="0">
                <a:solidFill>
                  <a:schemeClr val="accent6"/>
                </a:solidFill>
                <a:latin typeface="Work Sans Regular" pitchFamily="2" charset="0"/>
              </a:rPr>
              <a:t>kehittäjät</a:t>
            </a:r>
            <a:r>
              <a:rPr lang="fi-FI" sz="1500" dirty="0">
                <a:solidFill>
                  <a:schemeClr val="accent6"/>
                </a:solidFill>
                <a:latin typeface="Work Sans Regular" pitchFamily="2" charset="0"/>
              </a:rPr>
              <a:t> viittaamaan erilaisiin innovaatiotyötä tekeviin tahoihin: yritykset, yhdistykset, tutkimuslaitokset, korkeakoulut ja muut kehittäjätiimit. </a:t>
            </a:r>
          </a:p>
          <a:p>
            <a:pPr marL="0" indent="0">
              <a:buNone/>
            </a:pPr>
            <a:endParaRPr lang="fi-FI" sz="1500" dirty="0">
              <a:solidFill>
                <a:schemeClr val="accent6"/>
              </a:solidFill>
              <a:latin typeface="Work Sans Regular" pitchFamily="2" charset="0"/>
            </a:endParaRPr>
          </a:p>
        </p:txBody>
      </p:sp>
    </p:spTree>
    <p:extLst>
      <p:ext uri="{BB962C8B-B14F-4D97-AF65-F5344CB8AC3E}">
        <p14:creationId xmlns:p14="http://schemas.microsoft.com/office/powerpoint/2010/main" val="28333920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Text Placeholder 2">
            <a:extLst>
              <a:ext uri="{FF2B5EF4-FFF2-40B4-BE49-F238E27FC236}">
                <a16:creationId xmlns:a16="http://schemas.microsoft.com/office/drawing/2014/main" id="{92E27C60-FEB3-44DE-9029-F2EBD17461B2}"/>
              </a:ext>
            </a:extLst>
          </p:cNvPr>
          <p:cNvSpPr txBox="1">
            <a:spLocks noGrp="1"/>
          </p:cNvSpPr>
          <p:nvPr>
            <p:ph type="title" idx="4294967295"/>
          </p:nvPr>
        </p:nvSpPr>
        <p:spPr>
          <a:xfrm>
            <a:off x="246213" y="241880"/>
            <a:ext cx="11658375" cy="38798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fi-FI" sz="2000" b="0" i="0" u="none" strike="noStrike" kern="1200" cap="none" spc="0" normalizeH="0" baseline="0" noProof="0">
                <a:ln>
                  <a:noFill/>
                </a:ln>
                <a:solidFill>
                  <a:schemeClr val="accent6"/>
                </a:solidFill>
                <a:effectLst/>
                <a:uLnTx/>
                <a:uFillTx/>
                <a:latin typeface="Lato Black" panose="020F0A02020204030203" pitchFamily="34" charset="0"/>
                <a:ea typeface="+mn-ea"/>
                <a:cs typeface="+mn-cs"/>
              </a:rPr>
              <a:t>Innovaatiotoiminnan jatkopolut, jatkopolkujen määrittely</a:t>
            </a:r>
          </a:p>
        </p:txBody>
      </p:sp>
      <p:sp>
        <p:nvSpPr>
          <p:cNvPr id="75" name="TextBox 74">
            <a:extLst>
              <a:ext uri="{FF2B5EF4-FFF2-40B4-BE49-F238E27FC236}">
                <a16:creationId xmlns:a16="http://schemas.microsoft.com/office/drawing/2014/main" id="{57AC4566-BE40-486C-8D82-ECB16F905FBB}"/>
              </a:ext>
            </a:extLst>
          </p:cNvPr>
          <p:cNvSpPr txBox="1"/>
          <p:nvPr/>
        </p:nvSpPr>
        <p:spPr>
          <a:xfrm>
            <a:off x="406149" y="2952690"/>
            <a:ext cx="1540600" cy="600164"/>
          </a:xfrm>
          <a:prstGeom prst="rect">
            <a:avLst/>
          </a:prstGeom>
          <a:noFill/>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fi-FI" sz="1100">
                <a:solidFill>
                  <a:schemeClr val="accent6"/>
                </a:solidFill>
                <a:latin typeface="Lato Bold" panose="020F0802020204030203" pitchFamily="34" charset="0"/>
              </a:rPr>
              <a:t>Innovaatiotoiminnan eri muodot kaupunki-kontekstissa</a:t>
            </a:r>
          </a:p>
        </p:txBody>
      </p:sp>
      <p:sp>
        <p:nvSpPr>
          <p:cNvPr id="185" name="TextBox 184">
            <a:extLst>
              <a:ext uri="{FF2B5EF4-FFF2-40B4-BE49-F238E27FC236}">
                <a16:creationId xmlns:a16="http://schemas.microsoft.com/office/drawing/2014/main" id="{064513D9-4AB8-CE47-BB32-6BFCB8858823}"/>
              </a:ext>
            </a:extLst>
          </p:cNvPr>
          <p:cNvSpPr txBox="1"/>
          <p:nvPr/>
        </p:nvSpPr>
        <p:spPr>
          <a:xfrm>
            <a:off x="2029317" y="3205862"/>
            <a:ext cx="1029716" cy="553998"/>
          </a:xfrm>
          <a:prstGeom prst="rect">
            <a:avLst/>
          </a:prstGeom>
          <a:noFill/>
          <a:ln>
            <a:noFill/>
          </a:ln>
        </p:spPr>
        <p:txBody>
          <a:bodyPr wrap="square" rtlCol="0">
            <a:spAutoFit/>
          </a:bodyPr>
          <a:lstStyle/>
          <a:p>
            <a:pPr algn="ctr">
              <a:defRPr/>
            </a:pPr>
            <a:r>
              <a:rPr lang="fi-FI" sz="1000">
                <a:solidFill>
                  <a:schemeClr val="accent6"/>
                </a:solidFill>
                <a:latin typeface="Lato Regular" panose="020F0502020204030203" pitchFamily="34" charset="0"/>
              </a:rPr>
              <a:t>Mikäli</a:t>
            </a:r>
          </a:p>
          <a:p>
            <a:pPr algn="ctr">
              <a:defRPr/>
            </a:pPr>
            <a:r>
              <a:rPr lang="fi-FI" sz="1000">
                <a:solidFill>
                  <a:schemeClr val="accent6"/>
                </a:solidFill>
                <a:latin typeface="Lato Regular" panose="020F0502020204030203" pitchFamily="34" charset="0"/>
              </a:rPr>
              <a:t>kehittäminen</a:t>
            </a:r>
          </a:p>
          <a:p>
            <a:pPr algn="ctr">
              <a:defRPr/>
            </a:pPr>
            <a:r>
              <a:rPr lang="fi-FI" sz="1000">
                <a:solidFill>
                  <a:schemeClr val="accent6"/>
                </a:solidFill>
                <a:latin typeface="Lato Regular" panose="020F0502020204030203" pitchFamily="34" charset="0"/>
              </a:rPr>
              <a:t>jatkuu</a:t>
            </a:r>
          </a:p>
        </p:txBody>
      </p:sp>
      <p:pic>
        <p:nvPicPr>
          <p:cNvPr id="23" name="Graphic 22" descr="Nuoli seuraavaan vaiheeseen.">
            <a:extLst>
              <a:ext uri="{FF2B5EF4-FFF2-40B4-BE49-F238E27FC236}">
                <a16:creationId xmlns:a16="http://schemas.microsoft.com/office/drawing/2014/main" id="{E13E6043-C771-4985-B1B2-E5C53C80CA14}"/>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248900" y="3044496"/>
            <a:ext cx="590550" cy="104775"/>
          </a:xfrm>
          <a:prstGeom prst="rect">
            <a:avLst/>
          </a:prstGeom>
        </p:spPr>
      </p:pic>
      <p:sp>
        <p:nvSpPr>
          <p:cNvPr id="44" name="TextBox 48">
            <a:extLst>
              <a:ext uri="{FF2B5EF4-FFF2-40B4-BE49-F238E27FC236}">
                <a16:creationId xmlns:a16="http://schemas.microsoft.com/office/drawing/2014/main" id="{2AD671B5-7F59-41D8-8689-674E88338227}"/>
              </a:ext>
            </a:extLst>
          </p:cNvPr>
          <p:cNvSpPr txBox="1"/>
          <p:nvPr/>
        </p:nvSpPr>
        <p:spPr>
          <a:xfrm>
            <a:off x="3059033" y="3258182"/>
            <a:ext cx="1500918" cy="60016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i-FI" sz="1100">
                <a:solidFill>
                  <a:schemeClr val="accent6"/>
                </a:solidFill>
                <a:latin typeface="Lato Bold" panose="020F0802020204030203" pitchFamily="34" charset="0"/>
              </a:rPr>
              <a:t>Innovaatio-toiminnan jatkopolut kaupunkiyhteisössä</a:t>
            </a:r>
          </a:p>
        </p:txBody>
      </p:sp>
      <p:pic>
        <p:nvPicPr>
          <p:cNvPr id="13" name="Graphic 12" descr="Kuvakkeena syttynyt hehkulamppu.">
            <a:extLst>
              <a:ext uri="{FF2B5EF4-FFF2-40B4-BE49-F238E27FC236}">
                <a16:creationId xmlns:a16="http://schemas.microsoft.com/office/drawing/2014/main" id="{A0A05D86-BD6A-4CB9-9DF4-29E4DE3076B4}"/>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3548746" y="2505873"/>
            <a:ext cx="521491" cy="643398"/>
          </a:xfrm>
          <a:prstGeom prst="rect">
            <a:avLst/>
          </a:prstGeom>
        </p:spPr>
      </p:pic>
      <p:pic>
        <p:nvPicPr>
          <p:cNvPr id="21" name="Graphic 20" descr="Nuoli seuraavaan vaiheeseen.">
            <a:extLst>
              <a:ext uri="{FF2B5EF4-FFF2-40B4-BE49-F238E27FC236}">
                <a16:creationId xmlns:a16="http://schemas.microsoft.com/office/drawing/2014/main" id="{32A26444-57B0-4075-8730-4986169AFB19}"/>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4418566" y="2995408"/>
            <a:ext cx="609600" cy="104775"/>
          </a:xfrm>
          <a:prstGeom prst="rect">
            <a:avLst/>
          </a:prstGeom>
        </p:spPr>
      </p:pic>
      <p:sp>
        <p:nvSpPr>
          <p:cNvPr id="76" name="TextBox 75">
            <a:extLst>
              <a:ext uri="{FF2B5EF4-FFF2-40B4-BE49-F238E27FC236}">
                <a16:creationId xmlns:a16="http://schemas.microsoft.com/office/drawing/2014/main" id="{ADCBBCB5-F0A3-42CC-AAC0-6D36E2CD6E82}"/>
              </a:ext>
            </a:extLst>
          </p:cNvPr>
          <p:cNvSpPr txBox="1"/>
          <p:nvPr/>
        </p:nvSpPr>
        <p:spPr>
          <a:xfrm>
            <a:off x="5204278" y="2736502"/>
            <a:ext cx="1737562" cy="938719"/>
          </a:xfrm>
          <a:prstGeom prst="rect">
            <a:avLst/>
          </a:prstGeom>
          <a:noFill/>
        </p:spPr>
        <p:txBody>
          <a:bodyPr wrap="square">
            <a:spAutoFit/>
          </a:bodyPr>
          <a:lstStyle/>
          <a:p>
            <a:pPr>
              <a:defRPr/>
            </a:pPr>
            <a:r>
              <a:rPr lang="fi-FI" sz="1100">
                <a:solidFill>
                  <a:schemeClr val="accent6"/>
                </a:solidFill>
                <a:latin typeface="Lato Bold" panose="020F0802020204030203" pitchFamily="34" charset="0"/>
              </a:rPr>
              <a:t>Kaupungin sisäinen keskustelu kaupungin omiin tarpeisiin liittyen, jatkokehittämisen näkökulmasta</a:t>
            </a:r>
          </a:p>
        </p:txBody>
      </p:sp>
      <p:pic>
        <p:nvPicPr>
          <p:cNvPr id="39" name="Graphic 38" descr="Kuvakkeena puhekuplia.">
            <a:extLst>
              <a:ext uri="{FF2B5EF4-FFF2-40B4-BE49-F238E27FC236}">
                <a16:creationId xmlns:a16="http://schemas.microsoft.com/office/drawing/2014/main" id="{87C24AE6-61F1-4596-89D3-1419994B5082}"/>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6618152" y="2301085"/>
            <a:ext cx="619125" cy="409575"/>
          </a:xfrm>
          <a:prstGeom prst="rect">
            <a:avLst/>
          </a:prstGeom>
        </p:spPr>
      </p:pic>
      <p:pic>
        <p:nvPicPr>
          <p:cNvPr id="80" name="Graphic 79" descr="Nuoli seuraavaan vaiheeseen.">
            <a:extLst>
              <a:ext uri="{FF2B5EF4-FFF2-40B4-BE49-F238E27FC236}">
                <a16:creationId xmlns:a16="http://schemas.microsoft.com/office/drawing/2014/main" id="{088B1FB8-4B14-4ADD-B509-C443C0EFB952}"/>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6868611" y="2992108"/>
            <a:ext cx="609600" cy="104775"/>
          </a:xfrm>
          <a:prstGeom prst="rect">
            <a:avLst/>
          </a:prstGeom>
        </p:spPr>
      </p:pic>
      <p:sp>
        <p:nvSpPr>
          <p:cNvPr id="77" name="TextBox 76">
            <a:extLst>
              <a:ext uri="{FF2B5EF4-FFF2-40B4-BE49-F238E27FC236}">
                <a16:creationId xmlns:a16="http://schemas.microsoft.com/office/drawing/2014/main" id="{0D35299A-952A-4F60-8A8D-5B7330F07150}"/>
              </a:ext>
            </a:extLst>
          </p:cNvPr>
          <p:cNvSpPr txBox="1"/>
          <p:nvPr/>
        </p:nvSpPr>
        <p:spPr>
          <a:xfrm>
            <a:off x="7638086" y="2682737"/>
            <a:ext cx="1504458" cy="1107996"/>
          </a:xfrm>
          <a:prstGeom prst="rect">
            <a:avLst/>
          </a:prstGeom>
          <a:noFill/>
        </p:spPr>
        <p:txBody>
          <a:bodyPr wrap="square">
            <a:spAutoFit/>
          </a:bodyPr>
          <a:lstStyle/>
          <a:p>
            <a:pPr>
              <a:defRPr/>
            </a:pPr>
            <a:r>
              <a:rPr lang="fi-FI" sz="1100" dirty="0">
                <a:solidFill>
                  <a:schemeClr val="accent6"/>
                </a:solidFill>
                <a:latin typeface="Lato Bold" panose="020F0802020204030203" pitchFamily="34" charset="0"/>
              </a:rPr>
              <a:t>Kaupungin ja kehittäjien yhteinen palaveri  jatkokehittämisen eri vaihtoehdoista ja reunaehdoista</a:t>
            </a:r>
          </a:p>
        </p:txBody>
      </p:sp>
      <p:pic>
        <p:nvPicPr>
          <p:cNvPr id="104" name="Graphic 103" descr="Kuvakkeena puhekuplia.">
            <a:extLst>
              <a:ext uri="{FF2B5EF4-FFF2-40B4-BE49-F238E27FC236}">
                <a16:creationId xmlns:a16="http://schemas.microsoft.com/office/drawing/2014/main" id="{986EDB5D-E557-444B-A344-C0A7C84437DB}"/>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8808972" y="2146261"/>
            <a:ext cx="619125" cy="409575"/>
          </a:xfrm>
          <a:prstGeom prst="rect">
            <a:avLst/>
          </a:prstGeom>
        </p:spPr>
      </p:pic>
      <p:sp>
        <p:nvSpPr>
          <p:cNvPr id="208" name="TextBox 207">
            <a:extLst>
              <a:ext uri="{FF2B5EF4-FFF2-40B4-BE49-F238E27FC236}">
                <a16:creationId xmlns:a16="http://schemas.microsoft.com/office/drawing/2014/main" id="{33370E24-43DD-6643-B10B-782A4E34331C}"/>
              </a:ext>
            </a:extLst>
          </p:cNvPr>
          <p:cNvSpPr txBox="1"/>
          <p:nvPr/>
        </p:nvSpPr>
        <p:spPr>
          <a:xfrm>
            <a:off x="9534420" y="1727835"/>
            <a:ext cx="1256115" cy="553998"/>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i-FI" sz="1000" dirty="0">
                <a:solidFill>
                  <a:schemeClr val="accent6"/>
                </a:solidFill>
                <a:latin typeface="Lato Regular" panose="020F0502020204030203" pitchFamily="34" charset="0"/>
              </a:rPr>
              <a:t>Innovaatiotoiminta jatkuu kaupungin kanssa</a:t>
            </a:r>
          </a:p>
        </p:txBody>
      </p:sp>
      <p:pic>
        <p:nvPicPr>
          <p:cNvPr id="30" name="Graphic 29" descr="Nuoli kohdistuu kaupunkiin.">
            <a:extLst>
              <a:ext uri="{FF2B5EF4-FFF2-40B4-BE49-F238E27FC236}">
                <a16:creationId xmlns:a16="http://schemas.microsoft.com/office/drawing/2014/main" id="{6B588C54-793B-41DB-B8D0-F3414AC5D487}"/>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9561423" y="2652425"/>
            <a:ext cx="1238250" cy="128984"/>
          </a:xfrm>
          <a:prstGeom prst="rect">
            <a:avLst/>
          </a:prstGeom>
        </p:spPr>
      </p:pic>
      <p:sp>
        <p:nvSpPr>
          <p:cNvPr id="53" name="TextBox 48">
            <a:extLst>
              <a:ext uri="{FF2B5EF4-FFF2-40B4-BE49-F238E27FC236}">
                <a16:creationId xmlns:a16="http://schemas.microsoft.com/office/drawing/2014/main" id="{913A871D-BABA-E948-B69F-16D0D39C4D18}"/>
              </a:ext>
            </a:extLst>
          </p:cNvPr>
          <p:cNvSpPr txBox="1"/>
          <p:nvPr/>
        </p:nvSpPr>
        <p:spPr>
          <a:xfrm>
            <a:off x="10979795" y="2858952"/>
            <a:ext cx="809837" cy="2616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i-FI" sz="1100" dirty="0">
                <a:solidFill>
                  <a:schemeClr val="accent6"/>
                </a:solidFill>
                <a:latin typeface="Lato Black" panose="020F0A02020204030203" pitchFamily="34" charset="0"/>
              </a:rPr>
              <a:t>Kaupunki</a:t>
            </a:r>
          </a:p>
        </p:txBody>
      </p:sp>
      <p:pic>
        <p:nvPicPr>
          <p:cNvPr id="17" name="Graphic 16" descr="Kuvake kapungista.">
            <a:extLst>
              <a:ext uri="{FF2B5EF4-FFF2-40B4-BE49-F238E27FC236}">
                <a16:creationId xmlns:a16="http://schemas.microsoft.com/office/drawing/2014/main" id="{A404C0BE-CF78-43FA-AAE5-894003F29E7C}"/>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10979795" y="2148761"/>
            <a:ext cx="749232" cy="714221"/>
          </a:xfrm>
          <a:prstGeom prst="rect">
            <a:avLst/>
          </a:prstGeom>
        </p:spPr>
      </p:pic>
      <p:sp>
        <p:nvSpPr>
          <p:cNvPr id="209" name="TextBox 208">
            <a:extLst>
              <a:ext uri="{FF2B5EF4-FFF2-40B4-BE49-F238E27FC236}">
                <a16:creationId xmlns:a16="http://schemas.microsoft.com/office/drawing/2014/main" id="{38F2198F-1D14-2D47-8C42-84CEB8D6175D}"/>
              </a:ext>
            </a:extLst>
          </p:cNvPr>
          <p:cNvSpPr txBox="1"/>
          <p:nvPr/>
        </p:nvSpPr>
        <p:spPr>
          <a:xfrm>
            <a:off x="9478877" y="3759860"/>
            <a:ext cx="1212215" cy="707886"/>
          </a:xfrm>
          <a:prstGeom prst="rect">
            <a:avLst/>
          </a:prstGeom>
          <a:noFill/>
          <a:ln>
            <a:noFill/>
          </a:ln>
        </p:spPr>
        <p:txBody>
          <a:bodyPr wrap="square" lIns="91440" tIns="45720" rIns="91440" bIns="45720" rtlCol="0" anchor="t">
            <a:spAutoFit/>
          </a:bodyPr>
          <a:lstStyle/>
          <a:p>
            <a:pPr algn="ctr">
              <a:defRPr/>
            </a:pPr>
            <a:r>
              <a:rPr lang="fi-FI" sz="1000" dirty="0">
                <a:solidFill>
                  <a:schemeClr val="accent6"/>
                </a:solidFill>
                <a:latin typeface="Lato Regular"/>
              </a:rPr>
              <a:t>Kehittäjät jatkavat ratkaisun kehittämistä itsenäisesti</a:t>
            </a:r>
          </a:p>
        </p:txBody>
      </p:sp>
      <p:pic>
        <p:nvPicPr>
          <p:cNvPr id="25" name="Graphic 24" descr="Nuoli kohdistuu yritykseen.">
            <a:extLst>
              <a:ext uri="{FF2B5EF4-FFF2-40B4-BE49-F238E27FC236}">
                <a16:creationId xmlns:a16="http://schemas.microsoft.com/office/drawing/2014/main" id="{182468B2-9465-4729-9BF5-CE66E56D7944}"/>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9543353" y="3429000"/>
            <a:ext cx="1238250" cy="133350"/>
          </a:xfrm>
          <a:prstGeom prst="rect">
            <a:avLst/>
          </a:prstGeom>
        </p:spPr>
      </p:pic>
      <p:sp>
        <p:nvSpPr>
          <p:cNvPr id="69" name="TextBox 68">
            <a:extLst>
              <a:ext uri="{FF2B5EF4-FFF2-40B4-BE49-F238E27FC236}">
                <a16:creationId xmlns:a16="http://schemas.microsoft.com/office/drawing/2014/main" id="{2826168D-1A17-034F-948F-B4086611B5AA}"/>
              </a:ext>
            </a:extLst>
          </p:cNvPr>
          <p:cNvSpPr txBox="1"/>
          <p:nvPr/>
        </p:nvSpPr>
        <p:spPr>
          <a:xfrm>
            <a:off x="11027425" y="3830753"/>
            <a:ext cx="776175" cy="261610"/>
          </a:xfrm>
          <a:prstGeom prst="rect">
            <a:avLst/>
          </a:prstGeom>
          <a:noFill/>
        </p:spPr>
        <p:txBody>
          <a:bodyPr wrap="non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i-FI" sz="1100" dirty="0">
                <a:solidFill>
                  <a:schemeClr val="accent6"/>
                </a:solidFill>
                <a:latin typeface="Lato Black"/>
              </a:rPr>
              <a:t>Kehittäjät</a:t>
            </a:r>
            <a:endParaRPr lang="fi-FI" sz="1100" dirty="0">
              <a:solidFill>
                <a:schemeClr val="accent6"/>
              </a:solidFill>
              <a:latin typeface="Lato Black" panose="020F0A02020204030203" pitchFamily="34" charset="0"/>
            </a:endParaRPr>
          </a:p>
        </p:txBody>
      </p:sp>
      <p:pic>
        <p:nvPicPr>
          <p:cNvPr id="19" name="Graphic 18" descr="Kuvake kehittäjistä.">
            <a:extLst>
              <a:ext uri="{FF2B5EF4-FFF2-40B4-BE49-F238E27FC236}">
                <a16:creationId xmlns:a16="http://schemas.microsoft.com/office/drawing/2014/main" id="{A866349B-6C7C-40F0-ACDE-58AFC3D63477}"/>
              </a:ext>
            </a:extLst>
          </p:cNvPr>
          <p:cNvPicPr>
            <a:picLocks noChangeAspect="1"/>
          </p:cNvPicPr>
          <p:nvPr/>
        </p:nvPicPr>
        <p:blipFill>
          <a:blip r:embed="rId17">
            <a:extLst>
              <a:ext uri="{96DAC541-7B7A-43D3-8B79-37D633B846F1}">
                <asvg:svgBlip xmlns:asvg="http://schemas.microsoft.com/office/drawing/2016/SVG/main" r:embed="rId18"/>
              </a:ext>
            </a:extLst>
          </a:blip>
          <a:stretch>
            <a:fillRect/>
          </a:stretch>
        </p:blipFill>
        <p:spPr>
          <a:xfrm>
            <a:off x="11027425" y="3256100"/>
            <a:ext cx="784242" cy="553171"/>
          </a:xfrm>
          <a:prstGeom prst="rect">
            <a:avLst/>
          </a:prstGeom>
        </p:spPr>
      </p:pic>
    </p:spTree>
    <p:extLst>
      <p:ext uri="{BB962C8B-B14F-4D97-AF65-F5344CB8AC3E}">
        <p14:creationId xmlns:p14="http://schemas.microsoft.com/office/powerpoint/2010/main" val="133681156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kstin paikkamerkki 1">
            <a:extLst>
              <a:ext uri="{FF2B5EF4-FFF2-40B4-BE49-F238E27FC236}">
                <a16:creationId xmlns:a16="http://schemas.microsoft.com/office/drawing/2014/main" id="{C4E536D0-4B2A-4DF1-9B2E-7113A100AA83}"/>
              </a:ext>
            </a:extLst>
          </p:cNvPr>
          <p:cNvSpPr txBox="1">
            <a:spLocks noGrp="1"/>
          </p:cNvSpPr>
          <p:nvPr>
            <p:ph type="title" idx="4294967295"/>
          </p:nvPr>
        </p:nvSpPr>
        <p:spPr>
          <a:xfrm>
            <a:off x="742072" y="443729"/>
            <a:ext cx="10263710" cy="79390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fi-FI" sz="3200" b="0" i="0" u="none" strike="noStrike" kern="1200" cap="none" spc="0" normalizeH="0" baseline="0" noProof="0">
                <a:ln>
                  <a:noFill/>
                </a:ln>
                <a:solidFill>
                  <a:schemeClr val="accent6"/>
                </a:solidFill>
                <a:effectLst/>
                <a:uLnTx/>
                <a:uFillTx/>
                <a:latin typeface="Lato Black" panose="020F0A02020204030203" pitchFamily="34" charset="0"/>
                <a:ea typeface="+mn-ea"/>
                <a:cs typeface="+mn-cs"/>
              </a:rPr>
              <a:t>Kaupungin sisäinen keskustelu kaupungin omiin tarpeisiin liittyen, jatkokehittämisen näkökulmasta </a:t>
            </a:r>
          </a:p>
        </p:txBody>
      </p:sp>
      <p:sp>
        <p:nvSpPr>
          <p:cNvPr id="12" name="Tekstin paikkamerkki 1">
            <a:extLst>
              <a:ext uri="{FF2B5EF4-FFF2-40B4-BE49-F238E27FC236}">
                <a16:creationId xmlns:a16="http://schemas.microsoft.com/office/drawing/2014/main" id="{12525675-79BE-41B4-977D-9E45F4C07BCE}"/>
              </a:ext>
            </a:extLst>
          </p:cNvPr>
          <p:cNvSpPr txBox="1">
            <a:spLocks/>
          </p:cNvSpPr>
          <p:nvPr/>
        </p:nvSpPr>
        <p:spPr>
          <a:xfrm>
            <a:off x="770045" y="2262361"/>
            <a:ext cx="5103882" cy="4295775"/>
          </a:xfrm>
          <a:prstGeom prst="rect">
            <a:avLst/>
          </a:prstGeom>
        </p:spPr>
        <p:txBody>
          <a:bodyPr numCol="1"/>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Aft>
                <a:spcPts val="400"/>
              </a:spcAft>
              <a:buNone/>
            </a:pPr>
            <a:r>
              <a:rPr lang="fi-FI" sz="1400">
                <a:solidFill>
                  <a:schemeClr val="accent6"/>
                </a:solidFill>
                <a:latin typeface="Lato Black" panose="020F0A02020204030203" pitchFamily="34" charset="0"/>
              </a:rPr>
              <a:t>Ennen kaupungin sisäistä palaveria mietittäväksi:</a:t>
            </a:r>
          </a:p>
          <a:p>
            <a:pPr>
              <a:lnSpc>
                <a:spcPct val="100000"/>
              </a:lnSpc>
              <a:spcAft>
                <a:spcPts val="400"/>
              </a:spcAft>
            </a:pPr>
            <a:r>
              <a:rPr lang="fi-FI" sz="1200">
                <a:solidFill>
                  <a:schemeClr val="accent6"/>
                </a:solidFill>
                <a:latin typeface="Work Sans Regular" pitchFamily="2" charset="0"/>
              </a:rPr>
              <a:t>Kuka järjestää kaupungin sisäisen palaverin? Järjestetäänkö se päättyneen innovaatiotoiminnan toimesta (sama taho kuin arviointikeskustelussa)  vai koordinoidusti jonkin muun tahon toimesta?</a:t>
            </a:r>
          </a:p>
          <a:p>
            <a:pPr>
              <a:lnSpc>
                <a:spcPct val="100000"/>
              </a:lnSpc>
              <a:spcAft>
                <a:spcPts val="400"/>
              </a:spcAft>
            </a:pPr>
            <a:r>
              <a:rPr lang="fi-FI" sz="1200">
                <a:solidFill>
                  <a:schemeClr val="accent6"/>
                </a:solidFill>
                <a:latin typeface="Work Sans Regular" pitchFamily="2" charset="0"/>
              </a:rPr>
              <a:t>Milloin sisäinen jatkopolkujen palaveri pidetään? </a:t>
            </a:r>
          </a:p>
          <a:p>
            <a:pPr>
              <a:lnSpc>
                <a:spcPct val="100000"/>
              </a:lnSpc>
              <a:spcAft>
                <a:spcPts val="400"/>
              </a:spcAft>
            </a:pPr>
            <a:r>
              <a:rPr lang="fi-FI" sz="1200">
                <a:solidFill>
                  <a:schemeClr val="accent6"/>
                </a:solidFill>
                <a:latin typeface="Work Sans Regular" pitchFamily="2" charset="0"/>
              </a:rPr>
              <a:t>Kuka palaverissa vastaa jatkopolkuvaihtoehdoista ja niiden sisällön tarkemmasta tietämyksestä?</a:t>
            </a:r>
          </a:p>
          <a:p>
            <a:pPr>
              <a:lnSpc>
                <a:spcPct val="100000"/>
              </a:lnSpc>
              <a:spcAft>
                <a:spcPts val="400"/>
              </a:spcAft>
            </a:pPr>
            <a:r>
              <a:rPr lang="fi-FI" sz="1200">
                <a:solidFill>
                  <a:schemeClr val="accent6"/>
                </a:solidFill>
                <a:latin typeface="Work Sans Regular" pitchFamily="2" charset="0"/>
              </a:rPr>
              <a:t>Keitä kutsutaan paikalle?</a:t>
            </a:r>
          </a:p>
          <a:p>
            <a:pPr marL="474300" lvl="1" indent="-285750">
              <a:lnSpc>
                <a:spcPct val="100000"/>
              </a:lnSpc>
              <a:spcAft>
                <a:spcPts val="400"/>
              </a:spcAft>
            </a:pPr>
            <a:r>
              <a:rPr lang="fi-FI" sz="1100">
                <a:solidFill>
                  <a:schemeClr val="accent6"/>
                </a:solidFill>
                <a:latin typeface="Work Sans Regular" pitchFamily="2" charset="0"/>
              </a:rPr>
              <a:t>Useita </a:t>
            </a:r>
            <a:r>
              <a:rPr lang="fi-FI" sz="1100" err="1">
                <a:solidFill>
                  <a:schemeClr val="accent6"/>
                </a:solidFill>
                <a:latin typeface="Work Sans Regular" pitchFamily="2" charset="0"/>
              </a:rPr>
              <a:t>osallistettavia</a:t>
            </a:r>
            <a:r>
              <a:rPr lang="fi-FI" sz="1100">
                <a:solidFill>
                  <a:schemeClr val="accent6"/>
                </a:solidFill>
                <a:latin typeface="Work Sans Regular" pitchFamily="2" charset="0"/>
              </a:rPr>
              <a:t> henkilöitä, osallistumistarpeiden tunnistaminen</a:t>
            </a:r>
          </a:p>
          <a:p>
            <a:pPr marL="0" indent="0">
              <a:lnSpc>
                <a:spcPct val="100000"/>
              </a:lnSpc>
              <a:spcAft>
                <a:spcPts val="400"/>
              </a:spcAft>
              <a:buNone/>
            </a:pPr>
            <a:r>
              <a:rPr lang="fi-FI" sz="1400">
                <a:solidFill>
                  <a:schemeClr val="accent6"/>
                </a:solidFill>
                <a:latin typeface="Lato Black" panose="020F0A02020204030203" pitchFamily="34" charset="0"/>
              </a:rPr>
              <a:t>Huomioitavia seikkoja jatkopolkuihin liittyen: </a:t>
            </a:r>
          </a:p>
          <a:p>
            <a:pPr marL="0" indent="0">
              <a:lnSpc>
                <a:spcPct val="100000"/>
              </a:lnSpc>
              <a:spcAft>
                <a:spcPts val="400"/>
              </a:spcAft>
              <a:buNone/>
            </a:pPr>
            <a:r>
              <a:rPr lang="fi-FI" sz="1200">
                <a:solidFill>
                  <a:schemeClr val="accent6"/>
                </a:solidFill>
                <a:latin typeface="Work Sans Regular" pitchFamily="2" charset="0"/>
              </a:rPr>
              <a:t>Toimivalta tehdä päätöksiä / hankintoja </a:t>
            </a:r>
          </a:p>
          <a:p>
            <a:pPr marL="0" indent="0">
              <a:lnSpc>
                <a:spcPct val="100000"/>
              </a:lnSpc>
              <a:spcAft>
                <a:spcPts val="400"/>
              </a:spcAft>
              <a:buNone/>
            </a:pPr>
            <a:r>
              <a:rPr lang="fi-FI" sz="1200">
                <a:solidFill>
                  <a:schemeClr val="accent6"/>
                </a:solidFill>
                <a:latin typeface="Work Sans Regular" pitchFamily="2" charset="0"/>
              </a:rPr>
              <a:t>Hankintalaki ja mahdollisen hankinnan eri tavat</a:t>
            </a:r>
          </a:p>
          <a:p>
            <a:pPr marL="0" indent="0">
              <a:lnSpc>
                <a:spcPct val="100000"/>
              </a:lnSpc>
              <a:spcAft>
                <a:spcPts val="400"/>
              </a:spcAft>
              <a:buNone/>
            </a:pPr>
            <a:r>
              <a:rPr lang="fi-FI" sz="1200">
                <a:solidFill>
                  <a:schemeClr val="accent6"/>
                </a:solidFill>
                <a:latin typeface="Work Sans Regular" pitchFamily="2" charset="0"/>
              </a:rPr>
              <a:t>IPR-oikeudet osana jatkopolkuja</a:t>
            </a:r>
          </a:p>
          <a:p>
            <a:pPr marL="0" indent="0">
              <a:buNone/>
            </a:pPr>
            <a:endParaRPr lang="fi-FI" sz="800">
              <a:solidFill>
                <a:schemeClr val="accent6"/>
              </a:solidFill>
              <a:latin typeface="Work Sans Regular" pitchFamily="2" charset="0"/>
            </a:endParaRPr>
          </a:p>
        </p:txBody>
      </p:sp>
      <p:sp>
        <p:nvSpPr>
          <p:cNvPr id="6" name="Tekstin paikkamerkki 1">
            <a:extLst>
              <a:ext uri="{FF2B5EF4-FFF2-40B4-BE49-F238E27FC236}">
                <a16:creationId xmlns:a16="http://schemas.microsoft.com/office/drawing/2014/main" id="{E4781CCD-1009-4834-8923-29E39BB2745B}"/>
              </a:ext>
            </a:extLst>
          </p:cNvPr>
          <p:cNvSpPr txBox="1">
            <a:spLocks/>
          </p:cNvSpPr>
          <p:nvPr/>
        </p:nvSpPr>
        <p:spPr>
          <a:xfrm>
            <a:off x="6471194" y="2447752"/>
            <a:ext cx="5103882" cy="4295775"/>
          </a:xfrm>
          <a:prstGeom prst="rect">
            <a:avLst/>
          </a:prstGeom>
        </p:spPr>
        <p:txBody>
          <a:bodyPr numCol="1"/>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Aft>
                <a:spcPts val="400"/>
              </a:spcAft>
              <a:buNone/>
            </a:pPr>
            <a:r>
              <a:rPr lang="fi-FI" sz="1400" err="1">
                <a:solidFill>
                  <a:schemeClr val="accent6"/>
                </a:solidFill>
                <a:latin typeface="Lato Black" panose="020F0A02020204030203" pitchFamily="34" charset="0"/>
              </a:rPr>
              <a:t>Checklist</a:t>
            </a:r>
            <a:r>
              <a:rPr lang="fi-FI" sz="1400">
                <a:solidFill>
                  <a:schemeClr val="accent6"/>
                </a:solidFill>
                <a:latin typeface="Lato Black" panose="020F0A02020204030203" pitchFamily="34" charset="0"/>
              </a:rPr>
              <a:t>:</a:t>
            </a:r>
          </a:p>
          <a:p>
            <a:pPr marL="171450" indent="-171450">
              <a:spcAft>
                <a:spcPts val="400"/>
              </a:spcAft>
              <a:buFont typeface="Arial" panose="020B0604020202020204" pitchFamily="34" charset="0"/>
              <a:buChar char="•"/>
            </a:pPr>
            <a:r>
              <a:rPr lang="fi-FI" sz="1200">
                <a:solidFill>
                  <a:schemeClr val="accent6"/>
                </a:solidFill>
                <a:latin typeface="Work Sans Regular" pitchFamily="2" charset="0"/>
              </a:rPr>
              <a:t>Innovaatiotoiminnassa tuotettuihin lopputuotoksiin pääsy ja tutustuminen</a:t>
            </a:r>
          </a:p>
          <a:p>
            <a:pPr marL="171450" indent="-171450">
              <a:spcAft>
                <a:spcPts val="400"/>
              </a:spcAft>
              <a:buFont typeface="Arial" panose="020B0604020202020204" pitchFamily="34" charset="0"/>
              <a:buChar char="•"/>
            </a:pPr>
            <a:r>
              <a:rPr lang="fi-FI" sz="1200">
                <a:solidFill>
                  <a:schemeClr val="accent6"/>
                </a:solidFill>
                <a:latin typeface="Work Sans Regular" pitchFamily="2" charset="0"/>
              </a:rPr>
              <a:t>Sisäisessä palaverissa laaditaan jatkopolkusuunnitelma lopputuotoksille kaupungin näkökulmasta</a:t>
            </a:r>
          </a:p>
          <a:p>
            <a:pPr marL="360000" lvl="1" indent="-171450">
              <a:spcAft>
                <a:spcPts val="400"/>
              </a:spcAft>
            </a:pPr>
            <a:r>
              <a:rPr lang="fi-FI" sz="1100">
                <a:solidFill>
                  <a:schemeClr val="accent6"/>
                </a:solidFill>
                <a:latin typeface="Work Sans Regular" pitchFamily="2" charset="0"/>
              </a:rPr>
              <a:t>Mihin tarpeeseen lopputuotokset vastaavat? Soveltuvatko lopputuotokset muihin/toisiin  kokeiluympäristöihin? </a:t>
            </a:r>
          </a:p>
          <a:p>
            <a:pPr marL="171450" indent="-171450">
              <a:spcAft>
                <a:spcPts val="400"/>
              </a:spcAft>
              <a:buFont typeface="Arial" panose="020B0604020202020204" pitchFamily="34" charset="0"/>
              <a:buChar char="•"/>
            </a:pPr>
            <a:r>
              <a:rPr lang="fi-FI" sz="1200">
                <a:solidFill>
                  <a:schemeClr val="accent6"/>
                </a:solidFill>
                <a:latin typeface="Work Sans Regular" pitchFamily="2" charset="0"/>
              </a:rPr>
              <a:t>Milloin jatkopolkupalaveri pidetään kehittäjän kanssa ja mitä kanavaa käyttäen? </a:t>
            </a:r>
          </a:p>
          <a:p>
            <a:pPr marL="171450" indent="-171450">
              <a:spcAft>
                <a:spcPts val="400"/>
              </a:spcAft>
              <a:buFont typeface="Arial" panose="020B0604020202020204" pitchFamily="34" charset="0"/>
              <a:buChar char="•"/>
            </a:pPr>
            <a:r>
              <a:rPr lang="fi-FI" sz="1200">
                <a:solidFill>
                  <a:schemeClr val="accent6"/>
                </a:solidFill>
                <a:latin typeface="Work Sans Regular" pitchFamily="2" charset="0"/>
              </a:rPr>
              <a:t>Tiimin kyvykkyyden ja sitoutumisen arviointi</a:t>
            </a:r>
          </a:p>
          <a:p>
            <a:pPr marL="171450" indent="-171450">
              <a:spcAft>
                <a:spcPts val="400"/>
              </a:spcAft>
              <a:buFont typeface="Arial" panose="020B0604020202020204" pitchFamily="34" charset="0"/>
              <a:buChar char="•"/>
            </a:pPr>
            <a:r>
              <a:rPr lang="fi-FI" sz="1200">
                <a:solidFill>
                  <a:schemeClr val="accent6"/>
                </a:solidFill>
                <a:latin typeface="Work Sans Regular" pitchFamily="2" charset="0"/>
              </a:rPr>
              <a:t>Keitä innovaatioekosysteemin toimijoita kutsutaan mukaan palaveriin? </a:t>
            </a:r>
          </a:p>
          <a:p>
            <a:pPr marL="171450" indent="-171450">
              <a:spcAft>
                <a:spcPts val="400"/>
              </a:spcAft>
              <a:buFont typeface="Arial" panose="020B0604020202020204" pitchFamily="34" charset="0"/>
              <a:buChar char="•"/>
            </a:pPr>
            <a:r>
              <a:rPr lang="fi-FI" sz="1200">
                <a:solidFill>
                  <a:schemeClr val="accent6"/>
                </a:solidFill>
                <a:latin typeface="Work Sans Regular" pitchFamily="2" charset="0"/>
              </a:rPr>
              <a:t>Mikä on arvio idean / prototyypin / ratkaisun valmiusasteesta, kehittäjän motivaatiosta sekä valmiudesta jatkopolkuihin liittyen? </a:t>
            </a:r>
          </a:p>
          <a:p>
            <a:pPr marL="171450" indent="-171450">
              <a:spcAft>
                <a:spcPts val="400"/>
              </a:spcAft>
              <a:buFont typeface="Arial" panose="020B0604020202020204" pitchFamily="34" charset="0"/>
              <a:buChar char="•"/>
            </a:pPr>
            <a:r>
              <a:rPr lang="fi-FI" sz="1200">
                <a:solidFill>
                  <a:schemeClr val="accent6"/>
                </a:solidFill>
                <a:latin typeface="Work Sans Regular" pitchFamily="2" charset="0"/>
              </a:rPr>
              <a:t>Pyydetäänkö kehittäjältä ehdotus jatkopolkuvaihtoehdon toteutumiseen liittyen (hankinta, innovaatiotoiminta, tms.)? </a:t>
            </a:r>
          </a:p>
          <a:p>
            <a:pPr marL="0" indent="0">
              <a:buNone/>
            </a:pPr>
            <a:endParaRPr lang="fi-FI" sz="800">
              <a:solidFill>
                <a:schemeClr val="accent6"/>
              </a:solidFill>
              <a:latin typeface="Work Sans Regular" pitchFamily="2" charset="0"/>
            </a:endParaRPr>
          </a:p>
        </p:txBody>
      </p:sp>
      <p:grpSp>
        <p:nvGrpSpPr>
          <p:cNvPr id="13" name="Group 12" descr="Kuvake kaupungista, jonka yllä on puhekuplia sekä vieressä kuvake checklististä.">
            <a:extLst>
              <a:ext uri="{FF2B5EF4-FFF2-40B4-BE49-F238E27FC236}">
                <a16:creationId xmlns:a16="http://schemas.microsoft.com/office/drawing/2014/main" id="{C3CE068C-4346-4E8B-B06E-F1F4A0623F69}"/>
              </a:ext>
            </a:extLst>
          </p:cNvPr>
          <p:cNvGrpSpPr/>
          <p:nvPr/>
        </p:nvGrpSpPr>
        <p:grpSpPr>
          <a:xfrm>
            <a:off x="9652624" y="1515723"/>
            <a:ext cx="619304" cy="932029"/>
            <a:chOff x="9649597" y="1202742"/>
            <a:chExt cx="619304" cy="932029"/>
          </a:xfrm>
        </p:grpSpPr>
        <p:pic>
          <p:nvPicPr>
            <p:cNvPr id="3" name="Graphic 2">
              <a:extLst>
                <a:ext uri="{FF2B5EF4-FFF2-40B4-BE49-F238E27FC236}">
                  <a16:creationId xmlns:a16="http://schemas.microsoft.com/office/drawing/2014/main" id="{D0BC39EB-9237-4D17-A9AE-2FC6B772E579}"/>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649597" y="1202742"/>
              <a:ext cx="570834" cy="822492"/>
            </a:xfrm>
            <a:prstGeom prst="rect">
              <a:avLst/>
            </a:prstGeom>
          </p:spPr>
        </p:pic>
        <p:pic>
          <p:nvPicPr>
            <p:cNvPr id="7" name="Graphic 6">
              <a:extLst>
                <a:ext uri="{FF2B5EF4-FFF2-40B4-BE49-F238E27FC236}">
                  <a16:creationId xmlns:a16="http://schemas.microsoft.com/office/drawing/2014/main" id="{65D1ADB7-0500-4F6D-AE51-DB02987E2776}"/>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0049826" y="1915696"/>
              <a:ext cx="219075" cy="219075"/>
            </a:xfrm>
            <a:prstGeom prst="rect">
              <a:avLst/>
            </a:prstGeom>
          </p:spPr>
        </p:pic>
      </p:grpSp>
      <p:sp>
        <p:nvSpPr>
          <p:cNvPr id="11" name="TextBox 10">
            <a:extLst>
              <a:ext uri="{FF2B5EF4-FFF2-40B4-BE49-F238E27FC236}">
                <a16:creationId xmlns:a16="http://schemas.microsoft.com/office/drawing/2014/main" id="{41936BD3-92B4-46C4-805A-D63104B06975}"/>
              </a:ext>
            </a:extLst>
          </p:cNvPr>
          <p:cNvSpPr txBox="1"/>
          <p:nvPr/>
        </p:nvSpPr>
        <p:spPr>
          <a:xfrm>
            <a:off x="10395496" y="1515723"/>
            <a:ext cx="1584629" cy="86177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i-FI" sz="1000">
                <a:solidFill>
                  <a:schemeClr val="accent6"/>
                </a:solidFill>
                <a:latin typeface="Lato Bold" panose="020F0802020204030203" pitchFamily="34" charset="0"/>
              </a:rPr>
              <a:t>Kaupungin sisäinen keskustelu kaupungin omiin tarpeisiin liittyen, jatkokehittämisen näkökulmasta</a:t>
            </a:r>
          </a:p>
        </p:txBody>
      </p:sp>
    </p:spTree>
    <p:extLst>
      <p:ext uri="{BB962C8B-B14F-4D97-AF65-F5344CB8AC3E}">
        <p14:creationId xmlns:p14="http://schemas.microsoft.com/office/powerpoint/2010/main" val="270058334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kstin paikkamerkki 1">
            <a:extLst>
              <a:ext uri="{FF2B5EF4-FFF2-40B4-BE49-F238E27FC236}">
                <a16:creationId xmlns:a16="http://schemas.microsoft.com/office/drawing/2014/main" id="{C4E536D0-4B2A-4DF1-9B2E-7113A100AA83}"/>
              </a:ext>
            </a:extLst>
          </p:cNvPr>
          <p:cNvSpPr txBox="1">
            <a:spLocks noGrp="1"/>
          </p:cNvSpPr>
          <p:nvPr>
            <p:ph type="title" idx="4294967295"/>
          </p:nvPr>
        </p:nvSpPr>
        <p:spPr>
          <a:xfrm>
            <a:off x="1013921" y="397573"/>
            <a:ext cx="10263710" cy="502402"/>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buNone/>
              <a:defRPr/>
            </a:pPr>
            <a:r>
              <a:rPr lang="fi-FI" sz="3200" dirty="0">
                <a:solidFill>
                  <a:schemeClr val="accent6"/>
                </a:solidFill>
                <a:latin typeface="Lato Bold" panose="020F0802020204030203" pitchFamily="34" charset="0"/>
              </a:rPr>
              <a:t>Kaupungin ja kehittäjien yhteinen palaveri  jatkokehittämisen eri vaihtoehdoista ja reunaehdoista</a:t>
            </a:r>
            <a:endParaRPr kumimoji="0" lang="fi-FI" sz="3200" b="0" i="0" u="none" strike="noStrike" kern="1200" cap="none" spc="0" normalizeH="0" baseline="0" noProof="0" dirty="0">
              <a:ln>
                <a:noFill/>
              </a:ln>
              <a:solidFill>
                <a:schemeClr val="accent6"/>
              </a:solidFill>
              <a:effectLst/>
              <a:uLnTx/>
              <a:uFillTx/>
              <a:latin typeface="Lato Black" panose="020F0A02020204030203" pitchFamily="34" charset="0"/>
              <a:ea typeface="+mn-ea"/>
              <a:cs typeface="+mn-cs"/>
            </a:endParaRPr>
          </a:p>
        </p:txBody>
      </p:sp>
      <p:sp>
        <p:nvSpPr>
          <p:cNvPr id="12" name="Tekstin paikkamerkki 1">
            <a:extLst>
              <a:ext uri="{FF2B5EF4-FFF2-40B4-BE49-F238E27FC236}">
                <a16:creationId xmlns:a16="http://schemas.microsoft.com/office/drawing/2014/main" id="{12525675-79BE-41B4-977D-9E45F4C07BCE}"/>
              </a:ext>
            </a:extLst>
          </p:cNvPr>
          <p:cNvSpPr txBox="1">
            <a:spLocks/>
          </p:cNvSpPr>
          <p:nvPr/>
        </p:nvSpPr>
        <p:spPr>
          <a:xfrm>
            <a:off x="868550" y="2464810"/>
            <a:ext cx="5103882" cy="3630024"/>
          </a:xfrm>
          <a:prstGeom prst="rect">
            <a:avLst/>
          </a:prstGeom>
        </p:spPr>
        <p:txBody>
          <a:bodyPr numCol="1"/>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i-FI" sz="1400">
                <a:solidFill>
                  <a:schemeClr val="accent6"/>
                </a:solidFill>
                <a:latin typeface="Lato Black" panose="020F0A02020204030203" pitchFamily="34" charset="0"/>
              </a:rPr>
              <a:t>Yhteisessä palaverissa läpikäytäviä asioita: </a:t>
            </a:r>
          </a:p>
          <a:p>
            <a:pPr marL="171450" indent="-171450">
              <a:buFont typeface="Arial" panose="020B0604020202020204" pitchFamily="34" charset="0"/>
              <a:buChar char="•"/>
            </a:pPr>
            <a:r>
              <a:rPr lang="fi-FI" sz="1200">
                <a:solidFill>
                  <a:schemeClr val="accent6"/>
                </a:solidFill>
                <a:latin typeface="Work Sans Regular" pitchFamily="2" charset="0"/>
              </a:rPr>
              <a:t>Millaisia tarpeita kehittäjällä on ratkaisun / idean / prototyypin edistämisen näkökulmasta</a:t>
            </a:r>
          </a:p>
          <a:p>
            <a:pPr marL="171450" indent="-171450">
              <a:buFont typeface="Arial" panose="020B0604020202020204" pitchFamily="34" charset="0"/>
              <a:buChar char="•"/>
            </a:pPr>
            <a:r>
              <a:rPr lang="fi-FI" sz="1200">
                <a:solidFill>
                  <a:schemeClr val="accent6"/>
                </a:solidFill>
                <a:latin typeface="Work Sans Regular" pitchFamily="2" charset="0"/>
              </a:rPr>
              <a:t>Jatkopolkuihin liittyvien kyvykkyyksien ja toimintaan sitoutumisen arviointi</a:t>
            </a:r>
          </a:p>
          <a:p>
            <a:pPr marL="628650" lvl="1" indent="-171450"/>
            <a:r>
              <a:rPr lang="fi-FI" sz="1100">
                <a:solidFill>
                  <a:schemeClr val="accent6"/>
                </a:solidFill>
                <a:latin typeface="Work Sans Regular" pitchFamily="2" charset="0"/>
              </a:rPr>
              <a:t>Tarvittavat sidosryhmät ja heidän mahdollisuutensa osallistua</a:t>
            </a:r>
          </a:p>
          <a:p>
            <a:pPr marL="171450" indent="-171450">
              <a:buFont typeface="Arial" panose="020B0604020202020204" pitchFamily="34" charset="0"/>
              <a:buChar char="•"/>
            </a:pPr>
            <a:r>
              <a:rPr lang="fi-FI" sz="1200">
                <a:solidFill>
                  <a:schemeClr val="accent6"/>
                </a:solidFill>
                <a:latin typeface="Work Sans Regular" pitchFamily="2" charset="0"/>
              </a:rPr>
              <a:t>Jatkokehittämiseen liittyvät tarpeet ja motivaatio</a:t>
            </a:r>
          </a:p>
          <a:p>
            <a:pPr marL="171450" indent="-171450">
              <a:buFont typeface="Arial" panose="020B0604020202020204" pitchFamily="34" charset="0"/>
              <a:buChar char="•"/>
            </a:pPr>
            <a:r>
              <a:rPr lang="fi-FI" sz="1200">
                <a:solidFill>
                  <a:schemeClr val="accent6"/>
                </a:solidFill>
                <a:latin typeface="Work Sans Regular" pitchFamily="2" charset="0"/>
              </a:rPr>
              <a:t>Hankintalaki ja Espoon hankintaohje</a:t>
            </a:r>
          </a:p>
          <a:p>
            <a:pPr marL="171450" indent="-171450">
              <a:buFont typeface="Arial" panose="020B0604020202020204" pitchFamily="34" charset="0"/>
              <a:buChar char="•"/>
            </a:pPr>
            <a:r>
              <a:rPr lang="fi-FI" sz="1200">
                <a:solidFill>
                  <a:schemeClr val="accent6"/>
                </a:solidFill>
                <a:latin typeface="Work Sans Regular" pitchFamily="2" charset="0"/>
              </a:rPr>
              <a:t>IPR-oikeudet</a:t>
            </a:r>
          </a:p>
          <a:p>
            <a:pPr marL="540000" lvl="1" indent="-171450"/>
            <a:r>
              <a:rPr lang="fi-FI" sz="1100">
                <a:solidFill>
                  <a:schemeClr val="accent6"/>
                </a:solidFill>
                <a:latin typeface="Work Sans Regular" pitchFamily="2" charset="0"/>
              </a:rPr>
              <a:t>Jos kehitystyö jatkuu avoimen kilpailutuksen kautta, niin alun perin mukana ollut yritys omistaa kokeilussa kehitetyn tuotteen tai palvelun. Kaupungilla taas on oikeudet kokeilusta syntyneeseen dokumentaatioon. Tämä asettelu tulee olla kommunikoituna kehittäjälle selvästi alusta alkaen ja tiedot ovat osa kunkin innovaatiotoiminnan sopimuspohjaa.</a:t>
            </a:r>
          </a:p>
          <a:p>
            <a:pPr marL="0" indent="0">
              <a:buNone/>
            </a:pPr>
            <a:endParaRPr lang="fi-FI" sz="800">
              <a:solidFill>
                <a:schemeClr val="accent6"/>
              </a:solidFill>
              <a:latin typeface="Work Sans Regular" pitchFamily="2" charset="0"/>
            </a:endParaRPr>
          </a:p>
        </p:txBody>
      </p:sp>
      <p:sp>
        <p:nvSpPr>
          <p:cNvPr id="6" name="Tekstin paikkamerkki 1">
            <a:extLst>
              <a:ext uri="{FF2B5EF4-FFF2-40B4-BE49-F238E27FC236}">
                <a16:creationId xmlns:a16="http://schemas.microsoft.com/office/drawing/2014/main" id="{E4781CCD-1009-4834-8923-29E39BB2745B}"/>
              </a:ext>
            </a:extLst>
          </p:cNvPr>
          <p:cNvSpPr txBox="1">
            <a:spLocks/>
          </p:cNvSpPr>
          <p:nvPr/>
        </p:nvSpPr>
        <p:spPr>
          <a:xfrm>
            <a:off x="6380577" y="2826541"/>
            <a:ext cx="5103882" cy="3630024"/>
          </a:xfrm>
          <a:prstGeom prst="rect">
            <a:avLst/>
          </a:prstGeom>
        </p:spPr>
        <p:txBody>
          <a:bodyPr numCol="1"/>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i-FI" sz="1400" dirty="0">
                <a:solidFill>
                  <a:schemeClr val="accent6"/>
                </a:solidFill>
                <a:latin typeface="Lato Black" panose="020F0A02020204030203" pitchFamily="34" charset="0"/>
              </a:rPr>
              <a:t>Kirjataan yhdessä olemassa olevia työkaluja hyödyntäen seuraavat asiat:</a:t>
            </a:r>
          </a:p>
          <a:p>
            <a:pPr marL="171450" indent="-171450">
              <a:buFont typeface="Arial" panose="020B0604020202020204" pitchFamily="34" charset="0"/>
              <a:buChar char="•"/>
            </a:pPr>
            <a:r>
              <a:rPr lang="fi-FI" sz="1200" dirty="0">
                <a:solidFill>
                  <a:schemeClr val="accent6"/>
                </a:solidFill>
                <a:latin typeface="Work Sans Regular" pitchFamily="2" charset="0"/>
              </a:rPr>
              <a:t>Ratkaisun käyttöönottokypsyys</a:t>
            </a:r>
          </a:p>
          <a:p>
            <a:pPr marL="171450" indent="-171450">
              <a:buFont typeface="Arial" panose="020B0604020202020204" pitchFamily="34" charset="0"/>
              <a:buChar char="•"/>
            </a:pPr>
            <a:r>
              <a:rPr lang="fi-FI" sz="1200" dirty="0">
                <a:solidFill>
                  <a:schemeClr val="accent6"/>
                </a:solidFill>
                <a:latin typeface="Work Sans Regular" pitchFamily="2" charset="0"/>
              </a:rPr>
              <a:t>Toteutuksen kesto</a:t>
            </a:r>
          </a:p>
          <a:p>
            <a:pPr marL="171450" indent="-171450">
              <a:buFont typeface="Arial" panose="020B0604020202020204" pitchFamily="34" charset="0"/>
              <a:buChar char="•"/>
            </a:pPr>
            <a:r>
              <a:rPr lang="fi-FI" sz="1200" dirty="0">
                <a:solidFill>
                  <a:schemeClr val="accent6"/>
                </a:solidFill>
                <a:latin typeface="Work Sans Regular" pitchFamily="2" charset="0"/>
              </a:rPr>
              <a:t>Toteutuksen laajuus</a:t>
            </a:r>
          </a:p>
          <a:p>
            <a:pPr marL="171450" indent="-171450">
              <a:buFont typeface="Arial" panose="020B0604020202020204" pitchFamily="34" charset="0"/>
              <a:buChar char="•"/>
            </a:pPr>
            <a:r>
              <a:rPr lang="fi-FI" sz="1200" dirty="0">
                <a:solidFill>
                  <a:schemeClr val="accent6"/>
                </a:solidFill>
                <a:latin typeface="Work Sans Regular" pitchFamily="2" charset="0"/>
              </a:rPr>
              <a:t>Toteutuksen kustannukset</a:t>
            </a:r>
          </a:p>
          <a:p>
            <a:pPr marL="171450" indent="-171450">
              <a:buFont typeface="Arial" panose="020B0604020202020204" pitchFamily="34" charset="0"/>
              <a:buChar char="•"/>
            </a:pPr>
            <a:r>
              <a:rPr lang="fi-FI" sz="1200" dirty="0">
                <a:solidFill>
                  <a:schemeClr val="accent6"/>
                </a:solidFill>
                <a:latin typeface="Work Sans Regular" pitchFamily="2" charset="0"/>
              </a:rPr>
              <a:t>Yhteiskehittämiseen </a:t>
            </a:r>
            <a:r>
              <a:rPr lang="fi-FI" sz="1200" dirty="0" err="1">
                <a:solidFill>
                  <a:schemeClr val="accent6"/>
                </a:solidFill>
                <a:latin typeface="Work Sans Regular" pitchFamily="2" charset="0"/>
              </a:rPr>
              <a:t>osallistettavat</a:t>
            </a:r>
            <a:r>
              <a:rPr lang="fi-FI" sz="1200" dirty="0">
                <a:solidFill>
                  <a:schemeClr val="accent6"/>
                </a:solidFill>
                <a:latin typeface="Work Sans Regular" pitchFamily="2" charset="0"/>
              </a:rPr>
              <a:t> tahot</a:t>
            </a:r>
          </a:p>
          <a:p>
            <a:pPr marL="540000" lvl="1" indent="-171450"/>
            <a:r>
              <a:rPr lang="fi-FI" sz="1100" dirty="0">
                <a:solidFill>
                  <a:schemeClr val="accent6"/>
                </a:solidFill>
                <a:latin typeface="Work Sans Regular" pitchFamily="2" charset="0"/>
              </a:rPr>
              <a:t>Osallistumiseen kuluva aika </a:t>
            </a:r>
            <a:r>
              <a:rPr lang="fi-FI" sz="1100" dirty="0" err="1">
                <a:solidFill>
                  <a:schemeClr val="accent6"/>
                </a:solidFill>
                <a:latin typeface="Work Sans Regular" pitchFamily="2" charset="0"/>
              </a:rPr>
              <a:t>osallistettavien</a:t>
            </a:r>
            <a:r>
              <a:rPr lang="fi-FI" sz="1100" dirty="0">
                <a:solidFill>
                  <a:schemeClr val="accent6"/>
                </a:solidFill>
                <a:latin typeface="Work Sans Regular" pitchFamily="2" charset="0"/>
              </a:rPr>
              <a:t> näkökulmasta</a:t>
            </a:r>
          </a:p>
          <a:p>
            <a:pPr marL="0" indent="0">
              <a:buNone/>
            </a:pPr>
            <a:r>
              <a:rPr lang="fi-FI" sz="1400" dirty="0">
                <a:solidFill>
                  <a:schemeClr val="accent6"/>
                </a:solidFill>
                <a:latin typeface="Lato Black" panose="020F0A02020204030203" pitchFamily="34" charset="0"/>
              </a:rPr>
              <a:t>Dokumenttia hyödynnetään jatkokehittämisen suunnittelussa ja myöhemmin arvioinnissa.</a:t>
            </a:r>
          </a:p>
          <a:p>
            <a:pPr marL="0" indent="0">
              <a:buNone/>
            </a:pPr>
            <a:endParaRPr lang="fi-FI" sz="800" dirty="0">
              <a:solidFill>
                <a:schemeClr val="accent6"/>
              </a:solidFill>
              <a:latin typeface="Work Sans Regular" pitchFamily="2" charset="0"/>
            </a:endParaRPr>
          </a:p>
        </p:txBody>
      </p:sp>
      <p:grpSp>
        <p:nvGrpSpPr>
          <p:cNvPr id="16" name="Group 15" descr="Kuvake kaupungista ja kehittäjistä keskustelemassa, joiden yllä on puhekuplia sekä vieressä kuvake checklististä.">
            <a:extLst>
              <a:ext uri="{FF2B5EF4-FFF2-40B4-BE49-F238E27FC236}">
                <a16:creationId xmlns:a16="http://schemas.microsoft.com/office/drawing/2014/main" id="{9ED96CFF-7C5B-44E0-A140-4D07F0C06BE0}"/>
              </a:ext>
            </a:extLst>
          </p:cNvPr>
          <p:cNvGrpSpPr/>
          <p:nvPr/>
        </p:nvGrpSpPr>
        <p:grpSpPr>
          <a:xfrm>
            <a:off x="8319255" y="1563741"/>
            <a:ext cx="1226525" cy="883523"/>
            <a:chOff x="8368329" y="1690825"/>
            <a:chExt cx="1226525" cy="883523"/>
          </a:xfrm>
        </p:grpSpPr>
        <p:pic>
          <p:nvPicPr>
            <p:cNvPr id="5" name="Graphic 4">
              <a:extLst>
                <a:ext uri="{FF2B5EF4-FFF2-40B4-BE49-F238E27FC236}">
                  <a16:creationId xmlns:a16="http://schemas.microsoft.com/office/drawing/2014/main" id="{39449AE7-6590-42EC-B162-5D57C981F0BD}"/>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368329" y="1690825"/>
              <a:ext cx="1128377" cy="822492"/>
            </a:xfrm>
            <a:prstGeom prst="rect">
              <a:avLst/>
            </a:prstGeom>
          </p:spPr>
        </p:pic>
        <p:pic>
          <p:nvPicPr>
            <p:cNvPr id="15" name="Graphic 14">
              <a:extLst>
                <a:ext uri="{FF2B5EF4-FFF2-40B4-BE49-F238E27FC236}">
                  <a16:creationId xmlns:a16="http://schemas.microsoft.com/office/drawing/2014/main" id="{52377627-7C12-4817-B739-08F5C62A6199}"/>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375779" y="2355273"/>
              <a:ext cx="219075" cy="219075"/>
            </a:xfrm>
            <a:prstGeom prst="rect">
              <a:avLst/>
            </a:prstGeom>
          </p:spPr>
        </p:pic>
      </p:grpSp>
      <p:sp>
        <p:nvSpPr>
          <p:cNvPr id="11" name="TextBox 10">
            <a:extLst>
              <a:ext uri="{FF2B5EF4-FFF2-40B4-BE49-F238E27FC236}">
                <a16:creationId xmlns:a16="http://schemas.microsoft.com/office/drawing/2014/main" id="{41936BD3-92B4-46C4-805A-D63104B06975}"/>
              </a:ext>
            </a:extLst>
          </p:cNvPr>
          <p:cNvSpPr txBox="1"/>
          <p:nvPr/>
        </p:nvSpPr>
        <p:spPr>
          <a:xfrm>
            <a:off x="9693002" y="1544100"/>
            <a:ext cx="1791457" cy="861774"/>
          </a:xfrm>
          <a:prstGeom prst="rect">
            <a:avLst/>
          </a:prstGeom>
          <a:noFill/>
        </p:spPr>
        <p:txBody>
          <a:bodyPr wrap="square">
            <a:spAutoFit/>
          </a:bodyPr>
          <a:lstStyle/>
          <a:p>
            <a:pPr>
              <a:defRPr/>
            </a:pPr>
            <a:r>
              <a:rPr lang="fi-FI" sz="1000" dirty="0">
                <a:solidFill>
                  <a:schemeClr val="accent6"/>
                </a:solidFill>
                <a:latin typeface="Lato Bold" panose="020F0802020204030203" pitchFamily="34" charset="0"/>
              </a:rPr>
              <a:t>Kaupungin ja kehittäjien yhteinen palaveri  jatkokehittämisen eri vaihtoehdoista ja reunaehdoista</a:t>
            </a:r>
          </a:p>
        </p:txBody>
      </p:sp>
    </p:spTree>
    <p:extLst>
      <p:ext uri="{BB962C8B-B14F-4D97-AF65-F5344CB8AC3E}">
        <p14:creationId xmlns:p14="http://schemas.microsoft.com/office/powerpoint/2010/main" val="145993696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 name="Text Placeholder 2">
            <a:extLst>
              <a:ext uri="{FF2B5EF4-FFF2-40B4-BE49-F238E27FC236}">
                <a16:creationId xmlns:a16="http://schemas.microsoft.com/office/drawing/2014/main" id="{E76AC84B-B8F7-45AF-8411-90A56A2F94D9}"/>
              </a:ext>
            </a:extLst>
          </p:cNvPr>
          <p:cNvSpPr txBox="1">
            <a:spLocks noGrp="1"/>
          </p:cNvSpPr>
          <p:nvPr>
            <p:ph type="title" idx="4294967295"/>
          </p:nvPr>
        </p:nvSpPr>
        <p:spPr>
          <a:xfrm>
            <a:off x="266812" y="36929"/>
            <a:ext cx="11658375" cy="38798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fi-FI" sz="2000" b="0" i="0" u="none" strike="noStrike" kern="1200" cap="none" spc="0" normalizeH="0" baseline="0" noProof="0" dirty="0">
                <a:ln>
                  <a:noFill/>
                </a:ln>
                <a:solidFill>
                  <a:schemeClr val="accent6"/>
                </a:solidFill>
                <a:effectLst/>
                <a:uLnTx/>
                <a:uFillTx/>
                <a:latin typeface="Lato Black" panose="020F0A02020204030203" pitchFamily="34" charset="0"/>
                <a:ea typeface="+mn-ea"/>
                <a:cs typeface="+mn-cs"/>
              </a:rPr>
              <a:t>Innovaatiotoiminnan jatkopolut kaupunkiyhteisössä, kokonaiskuva</a:t>
            </a:r>
          </a:p>
        </p:txBody>
      </p:sp>
      <p:pic>
        <p:nvPicPr>
          <p:cNvPr id="42" name="Graphic 41" descr="Kuvassa kaupunki ja kehittäjät keskustelevat keskenään.">
            <a:extLst>
              <a:ext uri="{FF2B5EF4-FFF2-40B4-BE49-F238E27FC236}">
                <a16:creationId xmlns:a16="http://schemas.microsoft.com/office/drawing/2014/main" id="{C91466DE-287E-4794-B1A2-BFF57B0DD4B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30121" y="3180186"/>
            <a:ext cx="1504867" cy="1400180"/>
          </a:xfrm>
          <a:prstGeom prst="rect">
            <a:avLst/>
          </a:prstGeom>
        </p:spPr>
      </p:pic>
      <p:sp>
        <p:nvSpPr>
          <p:cNvPr id="44" name="TextBox 43">
            <a:extLst>
              <a:ext uri="{FF2B5EF4-FFF2-40B4-BE49-F238E27FC236}">
                <a16:creationId xmlns:a16="http://schemas.microsoft.com/office/drawing/2014/main" id="{15B3B61B-F4BB-4C15-84A8-CAEC4490E842}"/>
              </a:ext>
            </a:extLst>
          </p:cNvPr>
          <p:cNvSpPr txBox="1"/>
          <p:nvPr/>
        </p:nvSpPr>
        <p:spPr>
          <a:xfrm>
            <a:off x="630121" y="3212325"/>
            <a:ext cx="1358614" cy="430887"/>
          </a:xfrm>
          <a:prstGeom prst="rect">
            <a:avLst/>
          </a:prstGeom>
          <a:noFill/>
        </p:spPr>
        <p:txBody>
          <a:bodyPr wrap="square" rtlCol="0">
            <a:spAutoFit/>
          </a:bodyPr>
          <a:lstStyle/>
          <a:p>
            <a:r>
              <a:rPr lang="en-US" sz="1100" err="1">
                <a:solidFill>
                  <a:schemeClr val="accent6"/>
                </a:solidFill>
                <a:latin typeface="Lato Bold" panose="020F0802020204030203" pitchFamily="34" charset="0"/>
              </a:rPr>
              <a:t>Keskustelu</a:t>
            </a:r>
            <a:r>
              <a:rPr lang="en-US" sz="1100">
                <a:solidFill>
                  <a:schemeClr val="accent6"/>
                </a:solidFill>
                <a:latin typeface="Lato Bold" panose="020F0802020204030203" pitchFamily="34" charset="0"/>
              </a:rPr>
              <a:t> </a:t>
            </a:r>
            <a:r>
              <a:rPr lang="en-US" sz="1100" err="1">
                <a:solidFill>
                  <a:schemeClr val="accent6"/>
                </a:solidFill>
                <a:latin typeface="Lato Bold" panose="020F0802020204030203" pitchFamily="34" charset="0"/>
              </a:rPr>
              <a:t>jatkopoluista</a:t>
            </a:r>
            <a:r>
              <a:rPr lang="en-US" sz="1100">
                <a:solidFill>
                  <a:schemeClr val="accent6"/>
                </a:solidFill>
                <a:highlight>
                  <a:srgbClr val="FFFF00"/>
                </a:highlight>
                <a:latin typeface="Lato Bold" panose="020F0802020204030203" pitchFamily="34" charset="0"/>
              </a:rPr>
              <a:t> </a:t>
            </a:r>
            <a:endParaRPr lang="fi-FI" sz="1100">
              <a:solidFill>
                <a:schemeClr val="accent6"/>
              </a:solidFill>
              <a:latin typeface="Lato Bold" panose="020F0802020204030203" pitchFamily="34" charset="0"/>
            </a:endParaRPr>
          </a:p>
        </p:txBody>
      </p:sp>
      <p:pic>
        <p:nvPicPr>
          <p:cNvPr id="65" name="Graphic 64" descr="Kuvassa hehkulamppusymboli kuvastaen otsikkoa innovaatiotoiminnan jatkopolut kaupunkiyhteisössä.">
            <a:extLst>
              <a:ext uri="{FF2B5EF4-FFF2-40B4-BE49-F238E27FC236}">
                <a16:creationId xmlns:a16="http://schemas.microsoft.com/office/drawing/2014/main" id="{13BCFA2F-9A57-48F1-8F9D-4B58087C8633}"/>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2146092" y="3586404"/>
            <a:ext cx="393442" cy="488822"/>
          </a:xfrm>
          <a:prstGeom prst="rect">
            <a:avLst/>
          </a:prstGeom>
        </p:spPr>
      </p:pic>
      <p:sp>
        <p:nvSpPr>
          <p:cNvPr id="24" name="TextBox 23">
            <a:extLst>
              <a:ext uri="{FF2B5EF4-FFF2-40B4-BE49-F238E27FC236}">
                <a16:creationId xmlns:a16="http://schemas.microsoft.com/office/drawing/2014/main" id="{B87E6EC7-4009-4D65-80EF-152107854F14}"/>
              </a:ext>
            </a:extLst>
          </p:cNvPr>
          <p:cNvSpPr txBox="1"/>
          <p:nvPr/>
        </p:nvSpPr>
        <p:spPr>
          <a:xfrm>
            <a:off x="2489677" y="3572200"/>
            <a:ext cx="2676683" cy="523220"/>
          </a:xfrm>
          <a:prstGeom prst="rect">
            <a:avLst/>
          </a:prstGeom>
          <a:noFill/>
        </p:spPr>
        <p:txBody>
          <a:bodyPr wrap="square" rtlCol="0">
            <a:spAutoFit/>
          </a:bodyPr>
          <a:lstStyle/>
          <a:p>
            <a:r>
              <a:rPr lang="en-US" sz="1400" err="1">
                <a:solidFill>
                  <a:schemeClr val="accent6"/>
                </a:solidFill>
                <a:latin typeface="Lato Bold" panose="020F0802020204030203" pitchFamily="34" charset="0"/>
              </a:rPr>
              <a:t>Innovaatiotoiminnan</a:t>
            </a:r>
            <a:r>
              <a:rPr lang="en-US" sz="1400">
                <a:solidFill>
                  <a:schemeClr val="accent6"/>
                </a:solidFill>
                <a:latin typeface="Lato Bold" panose="020F0802020204030203" pitchFamily="34" charset="0"/>
              </a:rPr>
              <a:t> </a:t>
            </a:r>
            <a:r>
              <a:rPr lang="en-US" sz="1400" err="1">
                <a:solidFill>
                  <a:schemeClr val="accent6"/>
                </a:solidFill>
                <a:latin typeface="Lato Bold" panose="020F0802020204030203" pitchFamily="34" charset="0"/>
              </a:rPr>
              <a:t>jatkopolut</a:t>
            </a:r>
            <a:r>
              <a:rPr lang="en-US" sz="1400">
                <a:solidFill>
                  <a:schemeClr val="accent6"/>
                </a:solidFill>
                <a:latin typeface="Lato Bold" panose="020F0802020204030203" pitchFamily="34" charset="0"/>
              </a:rPr>
              <a:t> </a:t>
            </a:r>
            <a:r>
              <a:rPr lang="en-US" sz="1400" err="1">
                <a:solidFill>
                  <a:schemeClr val="accent6"/>
                </a:solidFill>
                <a:latin typeface="Lato Bold" panose="020F0802020204030203" pitchFamily="34" charset="0"/>
              </a:rPr>
              <a:t>kaupunkiyhteisössä</a:t>
            </a:r>
            <a:endParaRPr lang="fi-FI" sz="1400">
              <a:solidFill>
                <a:schemeClr val="accent6"/>
              </a:solidFill>
              <a:latin typeface="Lato Bold" panose="020F0802020204030203" pitchFamily="34" charset="0"/>
            </a:endParaRPr>
          </a:p>
        </p:txBody>
      </p:sp>
      <p:pic>
        <p:nvPicPr>
          <p:cNvPr id="40" name="Graphic 39" descr="Harmaa nuoli kohdistuu kaupunkiin. Kaupungin polut merkitään harmailla nuolilla.">
            <a:extLst>
              <a:ext uri="{FF2B5EF4-FFF2-40B4-BE49-F238E27FC236}">
                <a16:creationId xmlns:a16="http://schemas.microsoft.com/office/drawing/2014/main" id="{4892E851-A41B-46EC-B5FD-7214F6136041}"/>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2378720" y="3062358"/>
            <a:ext cx="328566" cy="401581"/>
          </a:xfrm>
          <a:prstGeom prst="rect">
            <a:avLst/>
          </a:prstGeom>
        </p:spPr>
      </p:pic>
      <p:pic>
        <p:nvPicPr>
          <p:cNvPr id="10" name="Graphic 9" descr="Kaupungin symboli, jossa on korkeita rakennuksia ja ihmisiä.">
            <a:extLst>
              <a:ext uri="{FF2B5EF4-FFF2-40B4-BE49-F238E27FC236}">
                <a16:creationId xmlns:a16="http://schemas.microsoft.com/office/drawing/2014/main" id="{A2FF4985-DBEE-4B75-9AAC-BEE439AB9FD0}"/>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2011151" y="1536722"/>
            <a:ext cx="773862" cy="738145"/>
          </a:xfrm>
          <a:prstGeom prst="rect">
            <a:avLst/>
          </a:prstGeom>
        </p:spPr>
      </p:pic>
      <p:sp>
        <p:nvSpPr>
          <p:cNvPr id="32" name="TextBox 31">
            <a:extLst>
              <a:ext uri="{FF2B5EF4-FFF2-40B4-BE49-F238E27FC236}">
                <a16:creationId xmlns:a16="http://schemas.microsoft.com/office/drawing/2014/main" id="{44F3184D-E920-4B06-84A7-F3CD3CA2B1B9}"/>
              </a:ext>
            </a:extLst>
          </p:cNvPr>
          <p:cNvSpPr txBox="1"/>
          <p:nvPr/>
        </p:nvSpPr>
        <p:spPr>
          <a:xfrm>
            <a:off x="1896910" y="2305977"/>
            <a:ext cx="2428983" cy="307777"/>
          </a:xfrm>
          <a:prstGeom prst="rect">
            <a:avLst/>
          </a:prstGeom>
          <a:noFill/>
        </p:spPr>
        <p:txBody>
          <a:bodyPr wrap="square" rtlCol="0">
            <a:spAutoFit/>
          </a:bodyPr>
          <a:lstStyle/>
          <a:p>
            <a:r>
              <a:rPr lang="en-US" sz="1400" err="1">
                <a:solidFill>
                  <a:schemeClr val="accent6"/>
                </a:solidFill>
                <a:latin typeface="Lato Bold" panose="020F0802020204030203" pitchFamily="34" charset="0"/>
              </a:rPr>
              <a:t>Kaupunki</a:t>
            </a:r>
            <a:endParaRPr lang="fi-FI" sz="1400">
              <a:solidFill>
                <a:schemeClr val="accent6"/>
              </a:solidFill>
              <a:latin typeface="Lato Bold" panose="020F0802020204030203" pitchFamily="34" charset="0"/>
            </a:endParaRPr>
          </a:p>
        </p:txBody>
      </p:sp>
      <p:sp>
        <p:nvSpPr>
          <p:cNvPr id="46" name="TextBox 45">
            <a:extLst>
              <a:ext uri="{FF2B5EF4-FFF2-40B4-BE49-F238E27FC236}">
                <a16:creationId xmlns:a16="http://schemas.microsoft.com/office/drawing/2014/main" id="{B2F16F11-5799-456F-8517-410BCB552781}"/>
              </a:ext>
            </a:extLst>
          </p:cNvPr>
          <p:cNvSpPr txBox="1"/>
          <p:nvPr/>
        </p:nvSpPr>
        <p:spPr>
          <a:xfrm>
            <a:off x="1896910" y="2577615"/>
            <a:ext cx="1827293" cy="400110"/>
          </a:xfrm>
          <a:prstGeom prst="rect">
            <a:avLst/>
          </a:prstGeom>
          <a:noFill/>
        </p:spPr>
        <p:txBody>
          <a:bodyPr wrap="square" rtlCol="0">
            <a:spAutoFit/>
          </a:bodyPr>
          <a:lstStyle/>
          <a:p>
            <a:r>
              <a:rPr lang="en-US" sz="1000" err="1">
                <a:solidFill>
                  <a:schemeClr val="accent6"/>
                </a:solidFill>
                <a:latin typeface="Lato Bold" panose="020F0802020204030203" pitchFamily="34" charset="0"/>
              </a:rPr>
              <a:t>Innovaatiotoiminta</a:t>
            </a:r>
            <a:r>
              <a:rPr lang="en-US" sz="1000">
                <a:solidFill>
                  <a:schemeClr val="accent6"/>
                </a:solidFill>
                <a:latin typeface="Lato Bold" panose="020F0802020204030203" pitchFamily="34" charset="0"/>
              </a:rPr>
              <a:t> </a:t>
            </a:r>
            <a:r>
              <a:rPr lang="en-US" sz="1000" err="1">
                <a:solidFill>
                  <a:schemeClr val="accent6"/>
                </a:solidFill>
                <a:latin typeface="Lato Bold" panose="020F0802020204030203" pitchFamily="34" charset="0"/>
              </a:rPr>
              <a:t>jatkuu</a:t>
            </a:r>
            <a:r>
              <a:rPr lang="en-US" sz="1000">
                <a:solidFill>
                  <a:schemeClr val="accent6"/>
                </a:solidFill>
                <a:latin typeface="Lato Bold" panose="020F0802020204030203" pitchFamily="34" charset="0"/>
              </a:rPr>
              <a:t> </a:t>
            </a:r>
            <a:r>
              <a:rPr lang="en-US" sz="1000" err="1">
                <a:solidFill>
                  <a:schemeClr val="accent6"/>
                </a:solidFill>
                <a:latin typeface="Lato Bold" panose="020F0802020204030203" pitchFamily="34" charset="0"/>
              </a:rPr>
              <a:t>kaupungin</a:t>
            </a:r>
            <a:r>
              <a:rPr lang="en-US" sz="1000">
                <a:solidFill>
                  <a:schemeClr val="accent6"/>
                </a:solidFill>
                <a:latin typeface="Lato Bold" panose="020F0802020204030203" pitchFamily="34" charset="0"/>
              </a:rPr>
              <a:t> kanssa</a:t>
            </a:r>
            <a:endParaRPr lang="fi-FI" sz="1000">
              <a:solidFill>
                <a:schemeClr val="accent6"/>
              </a:solidFill>
              <a:latin typeface="Lato Bold" panose="020F0802020204030203" pitchFamily="34" charset="0"/>
            </a:endParaRPr>
          </a:p>
        </p:txBody>
      </p:sp>
      <p:grpSp>
        <p:nvGrpSpPr>
          <p:cNvPr id="16" name="Group 15" descr="Nuoli kohdistuu kaupungsta hankintaan ja sopimukseen">
            <a:extLst>
              <a:ext uri="{FF2B5EF4-FFF2-40B4-BE49-F238E27FC236}">
                <a16:creationId xmlns:a16="http://schemas.microsoft.com/office/drawing/2014/main" id="{79B99B36-314B-4160-A89C-1924C08CB39D}"/>
              </a:ext>
            </a:extLst>
          </p:cNvPr>
          <p:cNvGrpSpPr/>
          <p:nvPr/>
        </p:nvGrpSpPr>
        <p:grpSpPr>
          <a:xfrm>
            <a:off x="3372187" y="1710082"/>
            <a:ext cx="1049088" cy="310014"/>
            <a:chOff x="3372187" y="1710082"/>
            <a:chExt cx="1049088" cy="310014"/>
          </a:xfrm>
        </p:grpSpPr>
        <p:sp>
          <p:nvSpPr>
            <p:cNvPr id="5" name="Freeform: Shape 4">
              <a:extLst>
                <a:ext uri="{FF2B5EF4-FFF2-40B4-BE49-F238E27FC236}">
                  <a16:creationId xmlns:a16="http://schemas.microsoft.com/office/drawing/2014/main" id="{2E97E085-7BD7-4AEE-8119-5D86328A7721}"/>
                </a:ext>
              </a:extLst>
            </p:cNvPr>
            <p:cNvSpPr/>
            <p:nvPr/>
          </p:nvSpPr>
          <p:spPr>
            <a:xfrm>
              <a:off x="3372187" y="1744137"/>
              <a:ext cx="974666" cy="275959"/>
            </a:xfrm>
            <a:custGeom>
              <a:avLst/>
              <a:gdLst>
                <a:gd name="connsiteX0" fmla="*/ 0 w 974666"/>
                <a:gd name="connsiteY0" fmla="*/ 275960 h 275959"/>
                <a:gd name="connsiteX1" fmla="*/ 510819 w 974666"/>
                <a:gd name="connsiteY1" fmla="*/ 275960 h 275959"/>
                <a:gd name="connsiteX2" fmla="*/ 540177 w 974666"/>
                <a:gd name="connsiteY2" fmla="*/ 246603 h 275959"/>
                <a:gd name="connsiteX3" fmla="*/ 540177 w 974666"/>
                <a:gd name="connsiteY3" fmla="*/ 29357 h 275959"/>
                <a:gd name="connsiteX4" fmla="*/ 569534 w 974666"/>
                <a:gd name="connsiteY4" fmla="*/ 0 h 275959"/>
                <a:gd name="connsiteX5" fmla="*/ 974667 w 974666"/>
                <a:gd name="connsiteY5" fmla="*/ 0 h 2759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4666" h="275959">
                  <a:moveTo>
                    <a:pt x="0" y="275960"/>
                  </a:moveTo>
                  <a:lnTo>
                    <a:pt x="510819" y="275960"/>
                  </a:lnTo>
                  <a:cubicBezTo>
                    <a:pt x="527259" y="275960"/>
                    <a:pt x="540177" y="263043"/>
                    <a:pt x="540177" y="246603"/>
                  </a:cubicBezTo>
                  <a:lnTo>
                    <a:pt x="540177" y="29357"/>
                  </a:lnTo>
                  <a:cubicBezTo>
                    <a:pt x="540177" y="12917"/>
                    <a:pt x="553094" y="0"/>
                    <a:pt x="569534" y="0"/>
                  </a:cubicBezTo>
                  <a:lnTo>
                    <a:pt x="974667" y="0"/>
                  </a:lnTo>
                </a:path>
              </a:pathLst>
            </a:custGeom>
            <a:noFill/>
            <a:ln w="12844" cap="rnd">
              <a:solidFill>
                <a:srgbClr val="000000"/>
              </a:solidFill>
              <a:custDash>
                <a:ds d="7500000" sp="375000"/>
              </a:custDash>
              <a:miter/>
            </a:ln>
          </p:spPr>
          <p:txBody>
            <a:bodyPr rtlCol="0" anchor="ctr"/>
            <a:lstStyle/>
            <a:p>
              <a:endParaRPr lang="fi-FI"/>
            </a:p>
          </p:txBody>
        </p:sp>
        <p:sp>
          <p:nvSpPr>
            <p:cNvPr id="11" name="Freeform: Shape 10">
              <a:extLst>
                <a:ext uri="{FF2B5EF4-FFF2-40B4-BE49-F238E27FC236}">
                  <a16:creationId xmlns:a16="http://schemas.microsoft.com/office/drawing/2014/main" id="{5FF58CDA-8F09-4601-8459-0F1C1E7E47F2}"/>
                </a:ext>
              </a:extLst>
            </p:cNvPr>
            <p:cNvSpPr/>
            <p:nvPr/>
          </p:nvSpPr>
          <p:spPr>
            <a:xfrm>
              <a:off x="4335111" y="1710082"/>
              <a:ext cx="86164" cy="68109"/>
            </a:xfrm>
            <a:custGeom>
              <a:avLst/>
              <a:gdLst>
                <a:gd name="connsiteX0" fmla="*/ 587 w 86164"/>
                <a:gd name="connsiteY0" fmla="*/ 68109 h 68109"/>
                <a:gd name="connsiteX1" fmla="*/ 85724 w 86164"/>
                <a:gd name="connsiteY1" fmla="*/ 34642 h 68109"/>
                <a:gd name="connsiteX2" fmla="*/ 85724 w 86164"/>
                <a:gd name="connsiteY2" fmla="*/ 33467 h 68109"/>
                <a:gd name="connsiteX3" fmla="*/ 587 w 86164"/>
                <a:gd name="connsiteY3" fmla="*/ 0 h 68109"/>
                <a:gd name="connsiteX4" fmla="*/ 0 w 86164"/>
                <a:gd name="connsiteY4" fmla="*/ 587 h 68109"/>
                <a:gd name="connsiteX5" fmla="*/ 0 w 86164"/>
                <a:gd name="connsiteY5" fmla="*/ 67522 h 68109"/>
                <a:gd name="connsiteX6" fmla="*/ 587 w 86164"/>
                <a:gd name="connsiteY6" fmla="*/ 68109 h 68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6164" h="68109">
                  <a:moveTo>
                    <a:pt x="587" y="68109"/>
                  </a:moveTo>
                  <a:lnTo>
                    <a:pt x="85724" y="34642"/>
                  </a:lnTo>
                  <a:cubicBezTo>
                    <a:pt x="86311" y="34642"/>
                    <a:pt x="86311" y="33467"/>
                    <a:pt x="85724" y="33467"/>
                  </a:cubicBezTo>
                  <a:lnTo>
                    <a:pt x="587" y="0"/>
                  </a:lnTo>
                  <a:cubicBezTo>
                    <a:pt x="0" y="0"/>
                    <a:pt x="0" y="0"/>
                    <a:pt x="0" y="587"/>
                  </a:cubicBezTo>
                  <a:lnTo>
                    <a:pt x="0" y="67522"/>
                  </a:lnTo>
                  <a:cubicBezTo>
                    <a:pt x="0" y="68109"/>
                    <a:pt x="587" y="68109"/>
                    <a:pt x="587" y="68109"/>
                  </a:cubicBezTo>
                  <a:close/>
                </a:path>
              </a:pathLst>
            </a:custGeom>
            <a:solidFill>
              <a:srgbClr val="C9D4DD"/>
            </a:solidFill>
            <a:ln w="12844" cap="rnd">
              <a:solidFill>
                <a:srgbClr val="000000"/>
              </a:solidFill>
              <a:custDash>
                <a:ds d="7500000" sp="375000"/>
              </a:custDash>
              <a:miter/>
            </a:ln>
          </p:spPr>
          <p:txBody>
            <a:bodyPr rtlCol="0" anchor="ctr"/>
            <a:lstStyle/>
            <a:p>
              <a:endParaRPr lang="fi-FI"/>
            </a:p>
          </p:txBody>
        </p:sp>
      </p:grpSp>
      <p:pic>
        <p:nvPicPr>
          <p:cNvPr id="20" name="Graphic 19" descr="Infokuvake.">
            <a:extLst>
              <a:ext uri="{FF2B5EF4-FFF2-40B4-BE49-F238E27FC236}">
                <a16:creationId xmlns:a16="http://schemas.microsoft.com/office/drawing/2014/main" id="{974C9F13-52CE-44CF-A1D1-BFB25DD06392}"/>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3171017" y="1189154"/>
            <a:ext cx="987625" cy="1050666"/>
          </a:xfrm>
          <a:prstGeom prst="rect">
            <a:avLst/>
          </a:prstGeom>
        </p:spPr>
      </p:pic>
      <p:sp>
        <p:nvSpPr>
          <p:cNvPr id="30" name="TextBox 29">
            <a:extLst>
              <a:ext uri="{FF2B5EF4-FFF2-40B4-BE49-F238E27FC236}">
                <a16:creationId xmlns:a16="http://schemas.microsoft.com/office/drawing/2014/main" id="{D33AAD16-7FD3-4D1A-91E3-996AF8F327CA}"/>
              </a:ext>
            </a:extLst>
          </p:cNvPr>
          <p:cNvSpPr txBox="1"/>
          <p:nvPr/>
        </p:nvSpPr>
        <p:spPr>
          <a:xfrm>
            <a:off x="2855810" y="966069"/>
            <a:ext cx="1358614" cy="400110"/>
          </a:xfrm>
          <a:prstGeom prst="rect">
            <a:avLst/>
          </a:prstGeom>
          <a:noFill/>
        </p:spPr>
        <p:txBody>
          <a:bodyPr wrap="square" rtlCol="0">
            <a:spAutoFit/>
          </a:bodyPr>
          <a:lstStyle/>
          <a:p>
            <a:r>
              <a:rPr lang="en-US" sz="1000" err="1">
                <a:solidFill>
                  <a:schemeClr val="accent6"/>
                </a:solidFill>
                <a:latin typeface="Lato Bold" panose="020F0802020204030203" pitchFamily="34" charset="0"/>
              </a:rPr>
              <a:t>Espoon</a:t>
            </a:r>
            <a:r>
              <a:rPr lang="en-US" sz="1000">
                <a:solidFill>
                  <a:schemeClr val="accent6"/>
                </a:solidFill>
                <a:latin typeface="Lato Bold" panose="020F0802020204030203" pitchFamily="34" charset="0"/>
              </a:rPr>
              <a:t> </a:t>
            </a:r>
            <a:r>
              <a:rPr lang="en-US" sz="1000" err="1">
                <a:solidFill>
                  <a:schemeClr val="accent6"/>
                </a:solidFill>
                <a:latin typeface="Lato Bold" panose="020F0802020204030203" pitchFamily="34" charset="0"/>
              </a:rPr>
              <a:t>kaupungin</a:t>
            </a:r>
            <a:r>
              <a:rPr lang="en-US" sz="1000">
                <a:solidFill>
                  <a:schemeClr val="accent6"/>
                </a:solidFill>
                <a:latin typeface="Lato Bold" panose="020F0802020204030203" pitchFamily="34" charset="0"/>
              </a:rPr>
              <a:t> </a:t>
            </a:r>
            <a:r>
              <a:rPr lang="en-US" sz="1000" err="1">
                <a:solidFill>
                  <a:schemeClr val="accent6"/>
                </a:solidFill>
                <a:latin typeface="Lato Bold" panose="020F0802020204030203" pitchFamily="34" charset="0"/>
              </a:rPr>
              <a:t>hankintaohje</a:t>
            </a:r>
            <a:endParaRPr lang="fi-FI" sz="1000">
              <a:solidFill>
                <a:schemeClr val="accent6"/>
              </a:solidFill>
              <a:latin typeface="Lato Bold" panose="020F0802020204030203" pitchFamily="34" charset="0"/>
            </a:endParaRPr>
          </a:p>
        </p:txBody>
      </p:sp>
      <p:pic>
        <p:nvPicPr>
          <p:cNvPr id="21" name="Graphic 20" descr="Infokuvake.">
            <a:extLst>
              <a:ext uri="{FF2B5EF4-FFF2-40B4-BE49-F238E27FC236}">
                <a16:creationId xmlns:a16="http://schemas.microsoft.com/office/drawing/2014/main" id="{A1CD593C-8906-427E-83B3-62BCCD152138}"/>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3899217" y="912971"/>
            <a:ext cx="987625" cy="1050666"/>
          </a:xfrm>
          <a:prstGeom prst="rect">
            <a:avLst/>
          </a:prstGeom>
        </p:spPr>
      </p:pic>
      <p:sp>
        <p:nvSpPr>
          <p:cNvPr id="31" name="TextBox 30">
            <a:extLst>
              <a:ext uri="{FF2B5EF4-FFF2-40B4-BE49-F238E27FC236}">
                <a16:creationId xmlns:a16="http://schemas.microsoft.com/office/drawing/2014/main" id="{671EFC3F-1690-4AA9-8568-10DD60DA240A}"/>
              </a:ext>
            </a:extLst>
          </p:cNvPr>
          <p:cNvSpPr txBox="1"/>
          <p:nvPr/>
        </p:nvSpPr>
        <p:spPr>
          <a:xfrm>
            <a:off x="4544646" y="1082195"/>
            <a:ext cx="2043476" cy="400110"/>
          </a:xfrm>
          <a:prstGeom prst="rect">
            <a:avLst/>
          </a:prstGeom>
          <a:noFill/>
        </p:spPr>
        <p:txBody>
          <a:bodyPr wrap="square" rtlCol="0">
            <a:spAutoFit/>
          </a:bodyPr>
          <a:lstStyle/>
          <a:p>
            <a:r>
              <a:rPr lang="en-US" sz="1000">
                <a:solidFill>
                  <a:schemeClr val="accent6"/>
                </a:solidFill>
                <a:latin typeface="Lato Bold" panose="020F0802020204030203" pitchFamily="34" charset="0"/>
              </a:rPr>
              <a:t>Hilma </a:t>
            </a:r>
            <a:r>
              <a:rPr lang="en-US" sz="1000" err="1">
                <a:solidFill>
                  <a:schemeClr val="accent6"/>
                </a:solidFill>
                <a:latin typeface="Lato Bold" panose="020F0802020204030203" pitchFamily="34" charset="0"/>
              </a:rPr>
              <a:t>eli</a:t>
            </a:r>
            <a:r>
              <a:rPr lang="en-US" sz="1000">
                <a:solidFill>
                  <a:schemeClr val="accent6"/>
                </a:solidFill>
                <a:latin typeface="Lato Bold" panose="020F0802020204030203" pitchFamily="34" charset="0"/>
              </a:rPr>
              <a:t> </a:t>
            </a:r>
            <a:r>
              <a:rPr lang="en-US" sz="1000" err="1">
                <a:solidFill>
                  <a:schemeClr val="accent6"/>
                </a:solidFill>
                <a:latin typeface="Lato Bold" panose="020F0802020204030203" pitchFamily="34" charset="0"/>
              </a:rPr>
              <a:t>julkisten</a:t>
            </a:r>
            <a:r>
              <a:rPr lang="en-US" sz="1000">
                <a:solidFill>
                  <a:schemeClr val="accent6"/>
                </a:solidFill>
                <a:latin typeface="Lato Bold" panose="020F0802020204030203" pitchFamily="34" charset="0"/>
              </a:rPr>
              <a:t> </a:t>
            </a:r>
            <a:r>
              <a:rPr lang="en-US" sz="1000" err="1">
                <a:solidFill>
                  <a:schemeClr val="accent6"/>
                </a:solidFill>
                <a:latin typeface="Lato Bold" panose="020F0802020204030203" pitchFamily="34" charset="0"/>
              </a:rPr>
              <a:t>hankintojen</a:t>
            </a:r>
            <a:r>
              <a:rPr lang="en-US" sz="1000">
                <a:solidFill>
                  <a:schemeClr val="accent6"/>
                </a:solidFill>
                <a:latin typeface="Lato Bold" panose="020F0802020204030203" pitchFamily="34" charset="0"/>
              </a:rPr>
              <a:t> </a:t>
            </a:r>
            <a:r>
              <a:rPr lang="en-US" sz="1000" err="1">
                <a:solidFill>
                  <a:schemeClr val="accent6"/>
                </a:solidFill>
                <a:latin typeface="Lato Bold" panose="020F0802020204030203" pitchFamily="34" charset="0"/>
              </a:rPr>
              <a:t>ilmoituskanava</a:t>
            </a:r>
            <a:endParaRPr lang="fi-FI" sz="1000">
              <a:solidFill>
                <a:schemeClr val="accent6"/>
              </a:solidFill>
              <a:latin typeface="Lato Bold" panose="020F0802020204030203" pitchFamily="34" charset="0"/>
            </a:endParaRPr>
          </a:p>
        </p:txBody>
      </p:sp>
      <p:sp>
        <p:nvSpPr>
          <p:cNvPr id="23" name="TextBox 22">
            <a:extLst>
              <a:ext uri="{FF2B5EF4-FFF2-40B4-BE49-F238E27FC236}">
                <a16:creationId xmlns:a16="http://schemas.microsoft.com/office/drawing/2014/main" id="{29E0585B-2F09-4A9F-B6AA-BE61325F53B7}"/>
              </a:ext>
            </a:extLst>
          </p:cNvPr>
          <p:cNvSpPr txBox="1"/>
          <p:nvPr/>
        </p:nvSpPr>
        <p:spPr>
          <a:xfrm>
            <a:off x="4471114" y="1580506"/>
            <a:ext cx="2229395" cy="307777"/>
          </a:xfrm>
          <a:prstGeom prst="rect">
            <a:avLst/>
          </a:prstGeom>
          <a:noFill/>
        </p:spPr>
        <p:txBody>
          <a:bodyPr wrap="square" rtlCol="0">
            <a:spAutoFit/>
          </a:bodyPr>
          <a:lstStyle/>
          <a:p>
            <a:r>
              <a:rPr lang="en-US" sz="1400" err="1">
                <a:solidFill>
                  <a:schemeClr val="accent6"/>
                </a:solidFill>
                <a:latin typeface="Lato Bold" panose="020F0802020204030203" pitchFamily="34" charset="0"/>
              </a:rPr>
              <a:t>Hankinta</a:t>
            </a:r>
            <a:r>
              <a:rPr lang="en-US" sz="1400">
                <a:solidFill>
                  <a:schemeClr val="accent6"/>
                </a:solidFill>
                <a:latin typeface="Lato Bold" panose="020F0802020204030203" pitchFamily="34" charset="0"/>
              </a:rPr>
              <a:t> ja </a:t>
            </a:r>
            <a:r>
              <a:rPr lang="en-US" sz="1400" err="1">
                <a:solidFill>
                  <a:schemeClr val="accent6"/>
                </a:solidFill>
                <a:latin typeface="Lato Bold" panose="020F0802020204030203" pitchFamily="34" charset="0"/>
              </a:rPr>
              <a:t>sopimus</a:t>
            </a:r>
            <a:endParaRPr lang="fi-FI" sz="1400">
              <a:solidFill>
                <a:schemeClr val="accent6"/>
              </a:solidFill>
              <a:latin typeface="Lato Bold" panose="020F0802020204030203" pitchFamily="34" charset="0"/>
            </a:endParaRPr>
          </a:p>
        </p:txBody>
      </p:sp>
      <p:grpSp>
        <p:nvGrpSpPr>
          <p:cNvPr id="43" name="Group 42" descr="Nuoli kohdistuu hankinnasta ja sopimuksesta suoraan hankintaan.">
            <a:extLst>
              <a:ext uri="{FF2B5EF4-FFF2-40B4-BE49-F238E27FC236}">
                <a16:creationId xmlns:a16="http://schemas.microsoft.com/office/drawing/2014/main" id="{F9E641CF-4AF2-44A9-9EC0-AB6CA856D4BF}"/>
              </a:ext>
            </a:extLst>
          </p:cNvPr>
          <p:cNvGrpSpPr/>
          <p:nvPr/>
        </p:nvGrpSpPr>
        <p:grpSpPr>
          <a:xfrm>
            <a:off x="6445796" y="1669169"/>
            <a:ext cx="426663" cy="69052"/>
            <a:chOff x="6445796" y="1669169"/>
            <a:chExt cx="426663" cy="69052"/>
          </a:xfrm>
        </p:grpSpPr>
        <p:sp>
          <p:nvSpPr>
            <p:cNvPr id="18" name="Freeform: Shape 17">
              <a:extLst>
                <a:ext uri="{FF2B5EF4-FFF2-40B4-BE49-F238E27FC236}">
                  <a16:creationId xmlns:a16="http://schemas.microsoft.com/office/drawing/2014/main" id="{249E1814-025A-4265-A67D-AE7DF4FBAFB4}"/>
                </a:ext>
              </a:extLst>
            </p:cNvPr>
            <p:cNvSpPr/>
            <p:nvPr/>
          </p:nvSpPr>
          <p:spPr>
            <a:xfrm>
              <a:off x="6445796" y="1703695"/>
              <a:ext cx="369071" cy="5952"/>
            </a:xfrm>
            <a:custGeom>
              <a:avLst/>
              <a:gdLst>
                <a:gd name="connsiteX0" fmla="*/ 0 w 369071"/>
                <a:gd name="connsiteY0" fmla="*/ 0 h 5952"/>
                <a:gd name="connsiteX1" fmla="*/ 369072 w 369071"/>
                <a:gd name="connsiteY1" fmla="*/ 0 h 5952"/>
              </a:gdLst>
              <a:ahLst/>
              <a:cxnLst>
                <a:cxn ang="0">
                  <a:pos x="connsiteX0" y="connsiteY0"/>
                </a:cxn>
                <a:cxn ang="0">
                  <a:pos x="connsiteX1" y="connsiteY1"/>
                </a:cxn>
              </a:cxnLst>
              <a:rect l="l" t="t" r="r" b="b"/>
              <a:pathLst>
                <a:path w="369071" h="5952">
                  <a:moveTo>
                    <a:pt x="0" y="0"/>
                  </a:moveTo>
                  <a:lnTo>
                    <a:pt x="369072" y="0"/>
                  </a:lnTo>
                </a:path>
              </a:pathLst>
            </a:custGeom>
            <a:ln w="13019" cap="rnd">
              <a:solidFill>
                <a:srgbClr val="000000"/>
              </a:solidFill>
              <a:custDash>
                <a:ds d="7500000" sp="375000"/>
              </a:custDash>
              <a:miter/>
            </a:ln>
          </p:spPr>
          <p:txBody>
            <a:bodyPr rtlCol="0" anchor="ctr"/>
            <a:lstStyle/>
            <a:p>
              <a:endParaRPr lang="fi-FI"/>
            </a:p>
          </p:txBody>
        </p:sp>
        <p:sp>
          <p:nvSpPr>
            <p:cNvPr id="25" name="Freeform: Shape 24">
              <a:extLst>
                <a:ext uri="{FF2B5EF4-FFF2-40B4-BE49-F238E27FC236}">
                  <a16:creationId xmlns:a16="http://schemas.microsoft.com/office/drawing/2014/main" id="{060D623B-33F4-4403-AAE0-F8FA33AFE17C}"/>
                </a:ext>
              </a:extLst>
            </p:cNvPr>
            <p:cNvSpPr/>
            <p:nvPr/>
          </p:nvSpPr>
          <p:spPr>
            <a:xfrm>
              <a:off x="6785103" y="1669169"/>
              <a:ext cx="87356" cy="69052"/>
            </a:xfrm>
            <a:custGeom>
              <a:avLst/>
              <a:gdLst>
                <a:gd name="connsiteX0" fmla="*/ 595 w 87356"/>
                <a:gd name="connsiteY0" fmla="*/ 69052 h 69052"/>
                <a:gd name="connsiteX1" fmla="*/ 86910 w 87356"/>
                <a:gd name="connsiteY1" fmla="*/ 35121 h 69052"/>
                <a:gd name="connsiteX2" fmla="*/ 86910 w 87356"/>
                <a:gd name="connsiteY2" fmla="*/ 33931 h 69052"/>
                <a:gd name="connsiteX3" fmla="*/ 595 w 87356"/>
                <a:gd name="connsiteY3" fmla="*/ 0 h 69052"/>
                <a:gd name="connsiteX4" fmla="*/ 0 w 87356"/>
                <a:gd name="connsiteY4" fmla="*/ 595 h 69052"/>
                <a:gd name="connsiteX5" fmla="*/ 0 w 87356"/>
                <a:gd name="connsiteY5" fmla="*/ 68457 h 69052"/>
                <a:gd name="connsiteX6" fmla="*/ 595 w 87356"/>
                <a:gd name="connsiteY6" fmla="*/ 69052 h 69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7356" h="69052">
                  <a:moveTo>
                    <a:pt x="595" y="69052"/>
                  </a:moveTo>
                  <a:lnTo>
                    <a:pt x="86910" y="35121"/>
                  </a:lnTo>
                  <a:cubicBezTo>
                    <a:pt x="87506" y="35121"/>
                    <a:pt x="87506" y="33931"/>
                    <a:pt x="86910" y="33931"/>
                  </a:cubicBezTo>
                  <a:lnTo>
                    <a:pt x="595" y="0"/>
                  </a:lnTo>
                  <a:cubicBezTo>
                    <a:pt x="0" y="0"/>
                    <a:pt x="0" y="0"/>
                    <a:pt x="0" y="595"/>
                  </a:cubicBezTo>
                  <a:lnTo>
                    <a:pt x="0" y="68457"/>
                  </a:lnTo>
                  <a:cubicBezTo>
                    <a:pt x="0" y="69052"/>
                    <a:pt x="595" y="69052"/>
                    <a:pt x="595" y="69052"/>
                  </a:cubicBezTo>
                  <a:close/>
                </a:path>
              </a:pathLst>
            </a:custGeom>
            <a:solidFill>
              <a:srgbClr val="C9D4DD"/>
            </a:solidFill>
            <a:ln w="13019" cap="rnd">
              <a:solidFill>
                <a:srgbClr val="000000"/>
              </a:solidFill>
              <a:custDash>
                <a:ds d="7500000" sp="375000"/>
              </a:custDash>
              <a:miter/>
            </a:ln>
          </p:spPr>
          <p:txBody>
            <a:bodyPr rtlCol="0" anchor="ctr"/>
            <a:lstStyle/>
            <a:p>
              <a:endParaRPr lang="fi-FI"/>
            </a:p>
          </p:txBody>
        </p:sp>
      </p:grpSp>
      <p:grpSp>
        <p:nvGrpSpPr>
          <p:cNvPr id="37" name="Group 36" descr="Nuoli kohdistuu hankinnasta ja sopimuksesta avoimeen kilpailutukseen.">
            <a:extLst>
              <a:ext uri="{FF2B5EF4-FFF2-40B4-BE49-F238E27FC236}">
                <a16:creationId xmlns:a16="http://schemas.microsoft.com/office/drawing/2014/main" id="{88D97096-3837-4A47-945C-1ED525CD31E0}"/>
              </a:ext>
            </a:extLst>
          </p:cNvPr>
          <p:cNvGrpSpPr/>
          <p:nvPr/>
        </p:nvGrpSpPr>
        <p:grpSpPr>
          <a:xfrm>
            <a:off x="6445796" y="1775128"/>
            <a:ext cx="426663" cy="433363"/>
            <a:chOff x="6445796" y="1775128"/>
            <a:chExt cx="426663" cy="433363"/>
          </a:xfrm>
        </p:grpSpPr>
        <p:sp>
          <p:nvSpPr>
            <p:cNvPr id="19" name="Freeform: Shape 18">
              <a:extLst>
                <a:ext uri="{FF2B5EF4-FFF2-40B4-BE49-F238E27FC236}">
                  <a16:creationId xmlns:a16="http://schemas.microsoft.com/office/drawing/2014/main" id="{410BDF86-B05B-490D-B518-F9A99EBE2C76}"/>
                </a:ext>
              </a:extLst>
            </p:cNvPr>
            <p:cNvSpPr/>
            <p:nvPr/>
          </p:nvSpPr>
          <p:spPr>
            <a:xfrm>
              <a:off x="6445796" y="1775128"/>
              <a:ext cx="369071" cy="398836"/>
            </a:xfrm>
            <a:custGeom>
              <a:avLst/>
              <a:gdLst>
                <a:gd name="connsiteX0" fmla="*/ 0 w 369071"/>
                <a:gd name="connsiteY0" fmla="*/ 0 h 398836"/>
                <a:gd name="connsiteX1" fmla="*/ 142866 w 369071"/>
                <a:gd name="connsiteY1" fmla="*/ 0 h 398836"/>
                <a:gd name="connsiteX2" fmla="*/ 172630 w 369071"/>
                <a:gd name="connsiteY2" fmla="*/ 29764 h 398836"/>
                <a:gd name="connsiteX3" fmla="*/ 172630 w 369071"/>
                <a:gd name="connsiteY3" fmla="*/ 369073 h 398836"/>
                <a:gd name="connsiteX4" fmla="*/ 202394 w 369071"/>
                <a:gd name="connsiteY4" fmla="*/ 398837 h 398836"/>
                <a:gd name="connsiteX5" fmla="*/ 369072 w 369071"/>
                <a:gd name="connsiteY5" fmla="*/ 398837 h 3988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69071" h="398836">
                  <a:moveTo>
                    <a:pt x="0" y="0"/>
                  </a:moveTo>
                  <a:lnTo>
                    <a:pt x="142866" y="0"/>
                  </a:lnTo>
                  <a:cubicBezTo>
                    <a:pt x="159534" y="0"/>
                    <a:pt x="172630" y="13096"/>
                    <a:pt x="172630" y="29764"/>
                  </a:cubicBezTo>
                  <a:lnTo>
                    <a:pt x="172630" y="369073"/>
                  </a:lnTo>
                  <a:cubicBezTo>
                    <a:pt x="172630" y="385740"/>
                    <a:pt x="185726" y="398837"/>
                    <a:pt x="202394" y="398837"/>
                  </a:cubicBezTo>
                  <a:lnTo>
                    <a:pt x="369072" y="398837"/>
                  </a:lnTo>
                </a:path>
              </a:pathLst>
            </a:custGeom>
            <a:noFill/>
            <a:ln w="13019" cap="rnd">
              <a:solidFill>
                <a:srgbClr val="000000"/>
              </a:solidFill>
              <a:custDash>
                <a:ds d="7500000" sp="375000"/>
              </a:custDash>
              <a:miter/>
            </a:ln>
          </p:spPr>
          <p:txBody>
            <a:bodyPr rtlCol="0" anchor="ctr"/>
            <a:lstStyle/>
            <a:p>
              <a:endParaRPr lang="fi-FI"/>
            </a:p>
          </p:txBody>
        </p:sp>
        <p:sp>
          <p:nvSpPr>
            <p:cNvPr id="34" name="Freeform: Shape 33">
              <a:extLst>
                <a:ext uri="{FF2B5EF4-FFF2-40B4-BE49-F238E27FC236}">
                  <a16:creationId xmlns:a16="http://schemas.microsoft.com/office/drawing/2014/main" id="{95816DA7-EC55-433F-9C71-CA7BF0D9D830}"/>
                </a:ext>
              </a:extLst>
            </p:cNvPr>
            <p:cNvSpPr/>
            <p:nvPr/>
          </p:nvSpPr>
          <p:spPr>
            <a:xfrm>
              <a:off x="6785103" y="2139439"/>
              <a:ext cx="87356" cy="69052"/>
            </a:xfrm>
            <a:custGeom>
              <a:avLst/>
              <a:gdLst>
                <a:gd name="connsiteX0" fmla="*/ 595 w 87356"/>
                <a:gd name="connsiteY0" fmla="*/ 69052 h 69052"/>
                <a:gd name="connsiteX1" fmla="*/ 86910 w 87356"/>
                <a:gd name="connsiteY1" fmla="*/ 35121 h 69052"/>
                <a:gd name="connsiteX2" fmla="*/ 86910 w 87356"/>
                <a:gd name="connsiteY2" fmla="*/ 33931 h 69052"/>
                <a:gd name="connsiteX3" fmla="*/ 595 w 87356"/>
                <a:gd name="connsiteY3" fmla="*/ 0 h 69052"/>
                <a:gd name="connsiteX4" fmla="*/ 0 w 87356"/>
                <a:gd name="connsiteY4" fmla="*/ 595 h 69052"/>
                <a:gd name="connsiteX5" fmla="*/ 0 w 87356"/>
                <a:gd name="connsiteY5" fmla="*/ 68457 h 69052"/>
                <a:gd name="connsiteX6" fmla="*/ 595 w 87356"/>
                <a:gd name="connsiteY6" fmla="*/ 69052 h 69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7356" h="69052">
                  <a:moveTo>
                    <a:pt x="595" y="69052"/>
                  </a:moveTo>
                  <a:lnTo>
                    <a:pt x="86910" y="35121"/>
                  </a:lnTo>
                  <a:cubicBezTo>
                    <a:pt x="87506" y="35121"/>
                    <a:pt x="87506" y="33931"/>
                    <a:pt x="86910" y="33931"/>
                  </a:cubicBezTo>
                  <a:lnTo>
                    <a:pt x="595" y="0"/>
                  </a:lnTo>
                  <a:cubicBezTo>
                    <a:pt x="0" y="0"/>
                    <a:pt x="0" y="0"/>
                    <a:pt x="0" y="595"/>
                  </a:cubicBezTo>
                  <a:lnTo>
                    <a:pt x="0" y="68457"/>
                  </a:lnTo>
                  <a:cubicBezTo>
                    <a:pt x="0" y="69052"/>
                    <a:pt x="595" y="69052"/>
                    <a:pt x="595" y="69052"/>
                  </a:cubicBezTo>
                  <a:close/>
                </a:path>
              </a:pathLst>
            </a:custGeom>
            <a:solidFill>
              <a:srgbClr val="C9D4DD"/>
            </a:solidFill>
            <a:ln w="13019" cap="rnd">
              <a:solidFill>
                <a:srgbClr val="000000"/>
              </a:solidFill>
              <a:custDash>
                <a:ds d="7500000" sp="375000"/>
              </a:custDash>
              <a:miter/>
            </a:ln>
          </p:spPr>
          <p:txBody>
            <a:bodyPr rtlCol="0" anchor="ctr"/>
            <a:lstStyle/>
            <a:p>
              <a:endParaRPr lang="fi-FI"/>
            </a:p>
          </p:txBody>
        </p:sp>
      </p:grpSp>
      <p:sp>
        <p:nvSpPr>
          <p:cNvPr id="6" name="TextBox 5">
            <a:extLst>
              <a:ext uri="{FF2B5EF4-FFF2-40B4-BE49-F238E27FC236}">
                <a16:creationId xmlns:a16="http://schemas.microsoft.com/office/drawing/2014/main" id="{872D212F-1E7E-417E-BC03-0BA484DE0B93}"/>
              </a:ext>
            </a:extLst>
          </p:cNvPr>
          <p:cNvSpPr txBox="1"/>
          <p:nvPr/>
        </p:nvSpPr>
        <p:spPr>
          <a:xfrm>
            <a:off x="7030685" y="1550401"/>
            <a:ext cx="2229395" cy="276999"/>
          </a:xfrm>
          <a:prstGeom prst="rect">
            <a:avLst/>
          </a:prstGeom>
          <a:noFill/>
        </p:spPr>
        <p:txBody>
          <a:bodyPr wrap="square" rtlCol="0">
            <a:spAutoFit/>
          </a:bodyPr>
          <a:lstStyle/>
          <a:p>
            <a:r>
              <a:rPr lang="en-US" sz="1200" dirty="0" err="1">
                <a:solidFill>
                  <a:schemeClr val="accent6"/>
                </a:solidFill>
                <a:latin typeface="Lato Bold" panose="020F0802020204030203" pitchFamily="34" charset="0"/>
              </a:rPr>
              <a:t>Suorahankinta</a:t>
            </a:r>
            <a:endParaRPr lang="fi-FI" sz="1200" dirty="0">
              <a:solidFill>
                <a:schemeClr val="accent6"/>
              </a:solidFill>
              <a:latin typeface="Lato Bold" panose="020F0802020204030203" pitchFamily="34" charset="0"/>
            </a:endParaRPr>
          </a:p>
        </p:txBody>
      </p:sp>
      <p:sp>
        <p:nvSpPr>
          <p:cNvPr id="7" name="TextBox 6">
            <a:extLst>
              <a:ext uri="{FF2B5EF4-FFF2-40B4-BE49-F238E27FC236}">
                <a16:creationId xmlns:a16="http://schemas.microsoft.com/office/drawing/2014/main" id="{D8D55797-0603-498D-96ED-48DCDF426746}"/>
              </a:ext>
            </a:extLst>
          </p:cNvPr>
          <p:cNvSpPr txBox="1"/>
          <p:nvPr/>
        </p:nvSpPr>
        <p:spPr>
          <a:xfrm>
            <a:off x="6966881" y="2008882"/>
            <a:ext cx="2229395" cy="276999"/>
          </a:xfrm>
          <a:prstGeom prst="rect">
            <a:avLst/>
          </a:prstGeom>
          <a:noFill/>
        </p:spPr>
        <p:txBody>
          <a:bodyPr wrap="square" rtlCol="0">
            <a:spAutoFit/>
          </a:bodyPr>
          <a:lstStyle/>
          <a:p>
            <a:r>
              <a:rPr lang="en-US" sz="1200" err="1">
                <a:solidFill>
                  <a:schemeClr val="accent6"/>
                </a:solidFill>
                <a:latin typeface="Lato Bold" panose="020F0802020204030203" pitchFamily="34" charset="0"/>
              </a:rPr>
              <a:t>Avoin</a:t>
            </a:r>
            <a:r>
              <a:rPr lang="en-US" sz="1200">
                <a:solidFill>
                  <a:schemeClr val="accent6"/>
                </a:solidFill>
                <a:latin typeface="Lato Bold" panose="020F0802020204030203" pitchFamily="34" charset="0"/>
              </a:rPr>
              <a:t> </a:t>
            </a:r>
            <a:r>
              <a:rPr lang="en-US" sz="1200" err="1">
                <a:solidFill>
                  <a:schemeClr val="accent6"/>
                </a:solidFill>
                <a:latin typeface="Lato Bold" panose="020F0802020204030203" pitchFamily="34" charset="0"/>
              </a:rPr>
              <a:t>kilpailutus</a:t>
            </a:r>
            <a:endParaRPr lang="fi-FI" sz="1200">
              <a:solidFill>
                <a:schemeClr val="accent6"/>
              </a:solidFill>
              <a:latin typeface="Lato Bold" panose="020F0802020204030203" pitchFamily="34" charset="0"/>
            </a:endParaRPr>
          </a:p>
        </p:txBody>
      </p:sp>
      <p:pic>
        <p:nvPicPr>
          <p:cNvPr id="14" name="Graphic 13" descr="Nuoli kohdistuu suorasta hankinnasta pilottiin.">
            <a:extLst>
              <a:ext uri="{FF2B5EF4-FFF2-40B4-BE49-F238E27FC236}">
                <a16:creationId xmlns:a16="http://schemas.microsoft.com/office/drawing/2014/main" id="{298593F0-CC36-46E4-AF07-182A32738B45}"/>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8319408" y="1662621"/>
            <a:ext cx="464316" cy="83339"/>
          </a:xfrm>
          <a:prstGeom prst="rect">
            <a:avLst/>
          </a:prstGeom>
        </p:spPr>
      </p:pic>
      <p:pic>
        <p:nvPicPr>
          <p:cNvPr id="33" name="Graphic 32" descr="Nuoli kohdistuu avoimesta kilpailutuksesta pilottiin.">
            <a:extLst>
              <a:ext uri="{FF2B5EF4-FFF2-40B4-BE49-F238E27FC236}">
                <a16:creationId xmlns:a16="http://schemas.microsoft.com/office/drawing/2014/main" id="{6E49748F-F496-40C6-8477-3E8A730D3AA0}"/>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8347991" y="1810984"/>
            <a:ext cx="440505" cy="369072"/>
          </a:xfrm>
          <a:prstGeom prst="rect">
            <a:avLst/>
          </a:prstGeom>
        </p:spPr>
      </p:pic>
      <p:sp>
        <p:nvSpPr>
          <p:cNvPr id="8" name="TextBox 7">
            <a:extLst>
              <a:ext uri="{FF2B5EF4-FFF2-40B4-BE49-F238E27FC236}">
                <a16:creationId xmlns:a16="http://schemas.microsoft.com/office/drawing/2014/main" id="{6126942E-B881-48DA-B18A-515ED1E1997C}"/>
              </a:ext>
            </a:extLst>
          </p:cNvPr>
          <p:cNvSpPr txBox="1"/>
          <p:nvPr/>
        </p:nvSpPr>
        <p:spPr>
          <a:xfrm>
            <a:off x="9065606" y="1550401"/>
            <a:ext cx="795402" cy="276999"/>
          </a:xfrm>
          <a:prstGeom prst="rect">
            <a:avLst/>
          </a:prstGeom>
          <a:noFill/>
        </p:spPr>
        <p:txBody>
          <a:bodyPr wrap="square" rtlCol="0">
            <a:spAutoFit/>
          </a:bodyPr>
          <a:lstStyle/>
          <a:p>
            <a:r>
              <a:rPr lang="en-US" sz="1200" err="1">
                <a:solidFill>
                  <a:schemeClr val="accent6"/>
                </a:solidFill>
                <a:latin typeface="Lato Bold" panose="020F0802020204030203" pitchFamily="34" charset="0"/>
              </a:rPr>
              <a:t>Pilotti</a:t>
            </a:r>
            <a:endParaRPr lang="fi-FI" sz="1200">
              <a:solidFill>
                <a:schemeClr val="accent6"/>
              </a:solidFill>
              <a:latin typeface="Lato Bold" panose="020F0802020204030203" pitchFamily="34" charset="0"/>
            </a:endParaRPr>
          </a:p>
        </p:txBody>
      </p:sp>
      <p:pic>
        <p:nvPicPr>
          <p:cNvPr id="22" name="Graphic 21" descr="Nuoli kohdistuu pilotista käyttöönottoon.">
            <a:extLst>
              <a:ext uri="{FF2B5EF4-FFF2-40B4-BE49-F238E27FC236}">
                <a16:creationId xmlns:a16="http://schemas.microsoft.com/office/drawing/2014/main" id="{CDF48BE0-6B74-44F9-9D4E-6C594956442A}"/>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9810269" y="1662621"/>
            <a:ext cx="464316" cy="83339"/>
          </a:xfrm>
          <a:prstGeom prst="rect">
            <a:avLst/>
          </a:prstGeom>
        </p:spPr>
      </p:pic>
      <p:sp>
        <p:nvSpPr>
          <p:cNvPr id="9" name="TextBox 8">
            <a:extLst>
              <a:ext uri="{FF2B5EF4-FFF2-40B4-BE49-F238E27FC236}">
                <a16:creationId xmlns:a16="http://schemas.microsoft.com/office/drawing/2014/main" id="{D44C70B7-DEE4-408F-8DD6-C9C9987045E5}"/>
              </a:ext>
            </a:extLst>
          </p:cNvPr>
          <p:cNvSpPr txBox="1"/>
          <p:nvPr/>
        </p:nvSpPr>
        <p:spPr>
          <a:xfrm>
            <a:off x="10435978" y="1550401"/>
            <a:ext cx="1580821" cy="276999"/>
          </a:xfrm>
          <a:prstGeom prst="rect">
            <a:avLst/>
          </a:prstGeom>
          <a:noFill/>
        </p:spPr>
        <p:txBody>
          <a:bodyPr wrap="square" rtlCol="0">
            <a:spAutoFit/>
          </a:bodyPr>
          <a:lstStyle/>
          <a:p>
            <a:r>
              <a:rPr lang="en-US" sz="1200" err="1">
                <a:solidFill>
                  <a:schemeClr val="accent6"/>
                </a:solidFill>
                <a:latin typeface="Lato Bold" panose="020F0802020204030203" pitchFamily="34" charset="0"/>
              </a:rPr>
              <a:t>Käyttöönotto</a:t>
            </a:r>
            <a:endParaRPr lang="fi-FI" sz="1200">
              <a:solidFill>
                <a:schemeClr val="accent6"/>
              </a:solidFill>
              <a:latin typeface="Lato Bold" panose="020F0802020204030203" pitchFamily="34" charset="0"/>
            </a:endParaRPr>
          </a:p>
        </p:txBody>
      </p:sp>
      <p:grpSp>
        <p:nvGrpSpPr>
          <p:cNvPr id="15" name="Group 14" descr="Nuoli kohdistuu kaupungista otsikkoon Kehitys jatkuu innovaatiotoiminnassa">
            <a:extLst>
              <a:ext uri="{FF2B5EF4-FFF2-40B4-BE49-F238E27FC236}">
                <a16:creationId xmlns:a16="http://schemas.microsoft.com/office/drawing/2014/main" id="{F5C881B7-AB62-4836-9834-251DEF2D9CCC}"/>
              </a:ext>
            </a:extLst>
          </p:cNvPr>
          <p:cNvGrpSpPr/>
          <p:nvPr/>
        </p:nvGrpSpPr>
        <p:grpSpPr>
          <a:xfrm>
            <a:off x="3372187" y="2131655"/>
            <a:ext cx="1049088" cy="310014"/>
            <a:chOff x="3372187" y="2131655"/>
            <a:chExt cx="1049088" cy="310014"/>
          </a:xfrm>
        </p:grpSpPr>
        <p:sp>
          <p:nvSpPr>
            <p:cNvPr id="4" name="Freeform: Shape 3">
              <a:extLst>
                <a:ext uri="{FF2B5EF4-FFF2-40B4-BE49-F238E27FC236}">
                  <a16:creationId xmlns:a16="http://schemas.microsoft.com/office/drawing/2014/main" id="{5DD52453-958B-4454-AA34-25E9628B6455}"/>
                </a:ext>
              </a:extLst>
            </p:cNvPr>
            <p:cNvSpPr/>
            <p:nvPr/>
          </p:nvSpPr>
          <p:spPr>
            <a:xfrm>
              <a:off x="3372187" y="2131655"/>
              <a:ext cx="974666" cy="275959"/>
            </a:xfrm>
            <a:custGeom>
              <a:avLst/>
              <a:gdLst>
                <a:gd name="connsiteX0" fmla="*/ 0 w 974666"/>
                <a:gd name="connsiteY0" fmla="*/ 0 h 275959"/>
                <a:gd name="connsiteX1" fmla="*/ 510819 w 974666"/>
                <a:gd name="connsiteY1" fmla="*/ 0 h 275959"/>
                <a:gd name="connsiteX2" fmla="*/ 540177 w 974666"/>
                <a:gd name="connsiteY2" fmla="*/ 29357 h 275959"/>
                <a:gd name="connsiteX3" fmla="*/ 540177 w 974666"/>
                <a:gd name="connsiteY3" fmla="*/ 246603 h 275959"/>
                <a:gd name="connsiteX4" fmla="*/ 569534 w 974666"/>
                <a:gd name="connsiteY4" fmla="*/ 275960 h 275959"/>
                <a:gd name="connsiteX5" fmla="*/ 974667 w 974666"/>
                <a:gd name="connsiteY5" fmla="*/ 275960 h 2759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4666" h="275959">
                  <a:moveTo>
                    <a:pt x="0" y="0"/>
                  </a:moveTo>
                  <a:lnTo>
                    <a:pt x="510819" y="0"/>
                  </a:lnTo>
                  <a:cubicBezTo>
                    <a:pt x="527259" y="0"/>
                    <a:pt x="540177" y="12917"/>
                    <a:pt x="540177" y="29357"/>
                  </a:cubicBezTo>
                  <a:lnTo>
                    <a:pt x="540177" y="246603"/>
                  </a:lnTo>
                  <a:cubicBezTo>
                    <a:pt x="540177" y="263043"/>
                    <a:pt x="553094" y="275960"/>
                    <a:pt x="569534" y="275960"/>
                  </a:cubicBezTo>
                  <a:lnTo>
                    <a:pt x="974667" y="275960"/>
                  </a:lnTo>
                </a:path>
              </a:pathLst>
            </a:custGeom>
            <a:noFill/>
            <a:ln w="12844" cap="rnd">
              <a:solidFill>
                <a:srgbClr val="000000"/>
              </a:solidFill>
              <a:custDash>
                <a:ds d="7500000" sp="375000"/>
              </a:custDash>
              <a:miter/>
            </a:ln>
          </p:spPr>
          <p:txBody>
            <a:bodyPr rtlCol="0" anchor="ctr"/>
            <a:lstStyle/>
            <a:p>
              <a:endParaRPr lang="fi-FI"/>
            </a:p>
          </p:txBody>
        </p:sp>
        <p:sp>
          <p:nvSpPr>
            <p:cNvPr id="12" name="Freeform: Shape 11">
              <a:extLst>
                <a:ext uri="{FF2B5EF4-FFF2-40B4-BE49-F238E27FC236}">
                  <a16:creationId xmlns:a16="http://schemas.microsoft.com/office/drawing/2014/main" id="{928F5234-8533-4E92-83AB-570C49E10531}"/>
                </a:ext>
              </a:extLst>
            </p:cNvPr>
            <p:cNvSpPr/>
            <p:nvPr/>
          </p:nvSpPr>
          <p:spPr>
            <a:xfrm>
              <a:off x="4335111" y="2373560"/>
              <a:ext cx="86164" cy="68109"/>
            </a:xfrm>
            <a:custGeom>
              <a:avLst/>
              <a:gdLst>
                <a:gd name="connsiteX0" fmla="*/ 587 w 86164"/>
                <a:gd name="connsiteY0" fmla="*/ 68109 h 68109"/>
                <a:gd name="connsiteX1" fmla="*/ 85724 w 86164"/>
                <a:gd name="connsiteY1" fmla="*/ 34642 h 68109"/>
                <a:gd name="connsiteX2" fmla="*/ 85724 w 86164"/>
                <a:gd name="connsiteY2" fmla="*/ 33468 h 68109"/>
                <a:gd name="connsiteX3" fmla="*/ 587 w 86164"/>
                <a:gd name="connsiteY3" fmla="*/ 0 h 68109"/>
                <a:gd name="connsiteX4" fmla="*/ 0 w 86164"/>
                <a:gd name="connsiteY4" fmla="*/ 587 h 68109"/>
                <a:gd name="connsiteX5" fmla="*/ 0 w 86164"/>
                <a:gd name="connsiteY5" fmla="*/ 67522 h 68109"/>
                <a:gd name="connsiteX6" fmla="*/ 587 w 86164"/>
                <a:gd name="connsiteY6" fmla="*/ 68109 h 68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6164" h="68109">
                  <a:moveTo>
                    <a:pt x="587" y="68109"/>
                  </a:moveTo>
                  <a:lnTo>
                    <a:pt x="85724" y="34642"/>
                  </a:lnTo>
                  <a:cubicBezTo>
                    <a:pt x="86311" y="34642"/>
                    <a:pt x="86311" y="33468"/>
                    <a:pt x="85724" y="33468"/>
                  </a:cubicBezTo>
                  <a:lnTo>
                    <a:pt x="587" y="0"/>
                  </a:lnTo>
                  <a:cubicBezTo>
                    <a:pt x="0" y="0"/>
                    <a:pt x="0" y="0"/>
                    <a:pt x="0" y="587"/>
                  </a:cubicBezTo>
                  <a:lnTo>
                    <a:pt x="0" y="67522"/>
                  </a:lnTo>
                  <a:cubicBezTo>
                    <a:pt x="0" y="68109"/>
                    <a:pt x="587" y="68109"/>
                    <a:pt x="587" y="68109"/>
                  </a:cubicBezTo>
                  <a:close/>
                </a:path>
              </a:pathLst>
            </a:custGeom>
            <a:solidFill>
              <a:srgbClr val="C9D4DD"/>
            </a:solidFill>
            <a:ln w="12844" cap="rnd">
              <a:solidFill>
                <a:srgbClr val="000000"/>
              </a:solidFill>
              <a:custDash>
                <a:ds d="7500000" sp="375000"/>
              </a:custDash>
              <a:miter/>
            </a:ln>
          </p:spPr>
          <p:txBody>
            <a:bodyPr rtlCol="0" anchor="ctr"/>
            <a:lstStyle/>
            <a:p>
              <a:endParaRPr lang="fi-FI"/>
            </a:p>
          </p:txBody>
        </p:sp>
      </p:grpSp>
      <p:sp>
        <p:nvSpPr>
          <p:cNvPr id="35" name="TextBox 34">
            <a:extLst>
              <a:ext uri="{FF2B5EF4-FFF2-40B4-BE49-F238E27FC236}">
                <a16:creationId xmlns:a16="http://schemas.microsoft.com/office/drawing/2014/main" id="{76EAD6CF-76DA-467E-9186-1B9E47009FF8}"/>
              </a:ext>
            </a:extLst>
          </p:cNvPr>
          <p:cNvSpPr txBox="1"/>
          <p:nvPr/>
        </p:nvSpPr>
        <p:spPr>
          <a:xfrm>
            <a:off x="4471114" y="2130748"/>
            <a:ext cx="2229395" cy="523220"/>
          </a:xfrm>
          <a:prstGeom prst="rect">
            <a:avLst/>
          </a:prstGeom>
          <a:noFill/>
        </p:spPr>
        <p:txBody>
          <a:bodyPr wrap="square" rtlCol="0">
            <a:spAutoFit/>
          </a:bodyPr>
          <a:lstStyle/>
          <a:p>
            <a:r>
              <a:rPr lang="en-US" sz="1400" err="1">
                <a:solidFill>
                  <a:schemeClr val="accent6"/>
                </a:solidFill>
                <a:latin typeface="Lato Bold" panose="020F0802020204030203" pitchFamily="34" charset="0"/>
              </a:rPr>
              <a:t>Kehitys</a:t>
            </a:r>
            <a:r>
              <a:rPr lang="en-US" sz="1400">
                <a:solidFill>
                  <a:schemeClr val="accent6"/>
                </a:solidFill>
                <a:latin typeface="Lato Bold" panose="020F0802020204030203" pitchFamily="34" charset="0"/>
              </a:rPr>
              <a:t> </a:t>
            </a:r>
            <a:r>
              <a:rPr lang="en-US" sz="1400" err="1">
                <a:solidFill>
                  <a:schemeClr val="accent6"/>
                </a:solidFill>
                <a:latin typeface="Lato Bold" panose="020F0802020204030203" pitchFamily="34" charset="0"/>
              </a:rPr>
              <a:t>jatkuu</a:t>
            </a:r>
            <a:r>
              <a:rPr lang="en-US" sz="1400">
                <a:solidFill>
                  <a:schemeClr val="accent6"/>
                </a:solidFill>
                <a:latin typeface="Lato Bold" panose="020F0802020204030203" pitchFamily="34" charset="0"/>
              </a:rPr>
              <a:t> </a:t>
            </a:r>
            <a:r>
              <a:rPr lang="en-US" sz="1400" err="1">
                <a:solidFill>
                  <a:schemeClr val="accent6"/>
                </a:solidFill>
                <a:latin typeface="Lato Bold" panose="020F0802020204030203" pitchFamily="34" charset="0"/>
              </a:rPr>
              <a:t>innovaatiotoiminnassa</a:t>
            </a:r>
            <a:endParaRPr lang="fi-FI" sz="1400">
              <a:solidFill>
                <a:schemeClr val="accent6"/>
              </a:solidFill>
              <a:latin typeface="Lato Bold" panose="020F0802020204030203" pitchFamily="34" charset="0"/>
            </a:endParaRPr>
          </a:p>
        </p:txBody>
      </p:sp>
      <p:pic>
        <p:nvPicPr>
          <p:cNvPr id="64" name="Graphic 63" descr="Nuoli kohdistuu kaupungista kaupungin tukemaan verkostoitumiseen.">
            <a:extLst>
              <a:ext uri="{FF2B5EF4-FFF2-40B4-BE49-F238E27FC236}">
                <a16:creationId xmlns:a16="http://schemas.microsoft.com/office/drawing/2014/main" id="{018F817C-56B3-405F-8619-6EC71EBD1FAA}"/>
              </a:ext>
            </a:extLst>
          </p:cNvPr>
          <p:cNvPicPr>
            <a:picLocks noChangeAspect="1"/>
          </p:cNvPicPr>
          <p:nvPr/>
        </p:nvPicPr>
        <p:blipFill>
          <a:blip r:embed="rId17">
            <a:extLst>
              <a:ext uri="{96DAC541-7B7A-43D3-8B79-37D633B846F1}">
                <asvg:svgBlip xmlns:asvg="http://schemas.microsoft.com/office/drawing/2016/SVG/main" r:embed="rId18"/>
              </a:ext>
            </a:extLst>
          </a:blip>
          <a:stretch>
            <a:fillRect/>
          </a:stretch>
        </p:blipFill>
        <p:spPr>
          <a:xfrm>
            <a:off x="3365729" y="2239725"/>
            <a:ext cx="1060702" cy="1048982"/>
          </a:xfrm>
          <a:prstGeom prst="rect">
            <a:avLst/>
          </a:prstGeom>
        </p:spPr>
      </p:pic>
      <p:sp>
        <p:nvSpPr>
          <p:cNvPr id="36" name="TextBox 35">
            <a:extLst>
              <a:ext uri="{FF2B5EF4-FFF2-40B4-BE49-F238E27FC236}">
                <a16:creationId xmlns:a16="http://schemas.microsoft.com/office/drawing/2014/main" id="{13BEDFEC-3495-4346-B5DD-9894914345C3}"/>
              </a:ext>
            </a:extLst>
          </p:cNvPr>
          <p:cNvSpPr txBox="1"/>
          <p:nvPr/>
        </p:nvSpPr>
        <p:spPr>
          <a:xfrm>
            <a:off x="4471114" y="2970503"/>
            <a:ext cx="2229395" cy="523220"/>
          </a:xfrm>
          <a:prstGeom prst="rect">
            <a:avLst/>
          </a:prstGeom>
          <a:noFill/>
        </p:spPr>
        <p:txBody>
          <a:bodyPr wrap="square" rtlCol="0">
            <a:spAutoFit/>
          </a:bodyPr>
          <a:lstStyle/>
          <a:p>
            <a:r>
              <a:rPr lang="en-US" sz="1400" err="1">
                <a:solidFill>
                  <a:schemeClr val="accent6"/>
                </a:solidFill>
                <a:latin typeface="Lato Bold" panose="020F0802020204030203" pitchFamily="34" charset="0"/>
              </a:rPr>
              <a:t>Kaupungin</a:t>
            </a:r>
            <a:r>
              <a:rPr lang="en-US" sz="1400">
                <a:solidFill>
                  <a:schemeClr val="accent6"/>
                </a:solidFill>
                <a:latin typeface="Lato Bold" panose="020F0802020204030203" pitchFamily="34" charset="0"/>
              </a:rPr>
              <a:t> </a:t>
            </a:r>
            <a:r>
              <a:rPr lang="en-US" sz="1400" err="1">
                <a:solidFill>
                  <a:schemeClr val="accent6"/>
                </a:solidFill>
                <a:latin typeface="Lato Bold" panose="020F0802020204030203" pitchFamily="34" charset="0"/>
              </a:rPr>
              <a:t>tukema</a:t>
            </a:r>
            <a:r>
              <a:rPr lang="en-US" sz="1400">
                <a:solidFill>
                  <a:schemeClr val="accent6"/>
                </a:solidFill>
                <a:latin typeface="Lato Bold" panose="020F0802020204030203" pitchFamily="34" charset="0"/>
              </a:rPr>
              <a:t> </a:t>
            </a:r>
            <a:r>
              <a:rPr lang="en-US" sz="1400" err="1">
                <a:solidFill>
                  <a:schemeClr val="accent6"/>
                </a:solidFill>
                <a:latin typeface="Lato Bold" panose="020F0802020204030203" pitchFamily="34" charset="0"/>
              </a:rPr>
              <a:t>verkostoituminen</a:t>
            </a:r>
            <a:endParaRPr lang="fi-FI" sz="1400">
              <a:solidFill>
                <a:schemeClr val="accent6"/>
              </a:solidFill>
              <a:latin typeface="Lato Bold" panose="020F0802020204030203" pitchFamily="34" charset="0"/>
            </a:endParaRPr>
          </a:p>
        </p:txBody>
      </p:sp>
      <p:pic>
        <p:nvPicPr>
          <p:cNvPr id="69" name="Graphic 68" descr="Katkonainen nuoli kohdistuu kaupungin polusta, kaupungin verkostoitumisesta yrityksen jatkopolun alkuun.">
            <a:extLst>
              <a:ext uri="{FF2B5EF4-FFF2-40B4-BE49-F238E27FC236}">
                <a16:creationId xmlns:a16="http://schemas.microsoft.com/office/drawing/2014/main" id="{3B5EF3E0-ABF0-449D-AEF9-7946484EA944}"/>
              </a:ext>
            </a:extLst>
          </p:cNvPr>
          <p:cNvPicPr>
            <a:picLocks noChangeAspect="1"/>
          </p:cNvPicPr>
          <p:nvPr/>
        </p:nvPicPr>
        <p:blipFill>
          <a:blip r:embed="rId19">
            <a:extLst>
              <a:ext uri="{96DAC541-7B7A-43D3-8B79-37D633B846F1}">
                <asvg:svgBlip xmlns:asvg="http://schemas.microsoft.com/office/drawing/2016/SVG/main" r:embed="rId20"/>
              </a:ext>
            </a:extLst>
          </a:blip>
          <a:stretch>
            <a:fillRect/>
          </a:stretch>
        </p:blipFill>
        <p:spPr>
          <a:xfrm>
            <a:off x="3202560" y="3525980"/>
            <a:ext cx="1377122" cy="1371592"/>
          </a:xfrm>
          <a:prstGeom prst="rect">
            <a:avLst/>
          </a:prstGeom>
        </p:spPr>
      </p:pic>
      <p:pic>
        <p:nvPicPr>
          <p:cNvPr id="38" name="Graphic 37" descr="Oranssi nuoli kohdistuu yritykseen. Yrityksen polut merkitään oransseilla nuolilla.">
            <a:extLst>
              <a:ext uri="{FF2B5EF4-FFF2-40B4-BE49-F238E27FC236}">
                <a16:creationId xmlns:a16="http://schemas.microsoft.com/office/drawing/2014/main" id="{06BC30DF-82FA-46D5-92A8-5288E3E71767}"/>
              </a:ext>
            </a:extLst>
          </p:cNvPr>
          <p:cNvPicPr>
            <a:picLocks noChangeAspect="1"/>
          </p:cNvPicPr>
          <p:nvPr/>
        </p:nvPicPr>
        <p:blipFill>
          <a:blip r:embed="rId21">
            <a:extLst>
              <a:ext uri="{96DAC541-7B7A-43D3-8B79-37D633B846F1}">
                <asvg:svgBlip xmlns:asvg="http://schemas.microsoft.com/office/drawing/2016/SVG/main" r:embed="rId22"/>
              </a:ext>
            </a:extLst>
          </a:blip>
          <a:stretch>
            <a:fillRect/>
          </a:stretch>
        </p:blipFill>
        <p:spPr>
          <a:xfrm>
            <a:off x="2360923" y="4241690"/>
            <a:ext cx="328566" cy="401581"/>
          </a:xfrm>
          <a:prstGeom prst="rect">
            <a:avLst/>
          </a:prstGeom>
        </p:spPr>
      </p:pic>
      <p:pic>
        <p:nvPicPr>
          <p:cNvPr id="3" name="Graphic 2" descr="Kehittäjien symboli, jossa rakennuksen sisässä on syttynyt hehkulamppu. Rakennuksen ulkopuolella on kehittäjiä.">
            <a:extLst>
              <a:ext uri="{FF2B5EF4-FFF2-40B4-BE49-F238E27FC236}">
                <a16:creationId xmlns:a16="http://schemas.microsoft.com/office/drawing/2014/main" id="{22DDD71F-4BB2-4E8E-A4A3-99AC4B392689}"/>
              </a:ext>
            </a:extLst>
          </p:cNvPr>
          <p:cNvPicPr>
            <a:picLocks noChangeAspect="1"/>
          </p:cNvPicPr>
          <p:nvPr/>
        </p:nvPicPr>
        <p:blipFill>
          <a:blip r:embed="rId23">
            <a:extLst>
              <a:ext uri="{96DAC541-7B7A-43D3-8B79-37D633B846F1}">
                <asvg:svgBlip xmlns:asvg="http://schemas.microsoft.com/office/drawing/2016/SVG/main" r:embed="rId24"/>
              </a:ext>
            </a:extLst>
          </a:blip>
          <a:stretch>
            <a:fillRect/>
          </a:stretch>
        </p:blipFill>
        <p:spPr>
          <a:xfrm>
            <a:off x="2151949" y="4835049"/>
            <a:ext cx="827499" cy="584117"/>
          </a:xfrm>
          <a:prstGeom prst="rect">
            <a:avLst/>
          </a:prstGeom>
        </p:spPr>
      </p:pic>
      <p:sp>
        <p:nvSpPr>
          <p:cNvPr id="45" name="TextBox 44">
            <a:extLst>
              <a:ext uri="{FF2B5EF4-FFF2-40B4-BE49-F238E27FC236}">
                <a16:creationId xmlns:a16="http://schemas.microsoft.com/office/drawing/2014/main" id="{703273C3-2607-4AEC-96BA-B1DE7449D23B}"/>
              </a:ext>
            </a:extLst>
          </p:cNvPr>
          <p:cNvSpPr txBox="1"/>
          <p:nvPr/>
        </p:nvSpPr>
        <p:spPr>
          <a:xfrm>
            <a:off x="1896910" y="5425993"/>
            <a:ext cx="2428983" cy="307777"/>
          </a:xfrm>
          <a:prstGeom prst="rect">
            <a:avLst/>
          </a:prstGeom>
          <a:noFill/>
        </p:spPr>
        <p:txBody>
          <a:bodyPr wrap="square" lIns="91440" tIns="45720" rIns="91440" bIns="45720" rtlCol="0" anchor="t">
            <a:spAutoFit/>
          </a:bodyPr>
          <a:lstStyle/>
          <a:p>
            <a:r>
              <a:rPr lang="en-US" sz="1400" err="1">
                <a:solidFill>
                  <a:schemeClr val="accent6"/>
                </a:solidFill>
                <a:latin typeface="Lato Bold"/>
              </a:rPr>
              <a:t>Kehittäjät</a:t>
            </a:r>
            <a:endParaRPr lang="fi-FI" sz="1400" err="1">
              <a:solidFill>
                <a:schemeClr val="accent6"/>
              </a:solidFill>
              <a:latin typeface="Lato Bold" panose="020F0802020204030203" pitchFamily="34" charset="0"/>
            </a:endParaRPr>
          </a:p>
        </p:txBody>
      </p:sp>
      <p:sp>
        <p:nvSpPr>
          <p:cNvPr id="50" name="TextBox 49">
            <a:extLst>
              <a:ext uri="{FF2B5EF4-FFF2-40B4-BE49-F238E27FC236}">
                <a16:creationId xmlns:a16="http://schemas.microsoft.com/office/drawing/2014/main" id="{37E583CF-D608-4F3E-B7D3-348B2D58D624}"/>
              </a:ext>
            </a:extLst>
          </p:cNvPr>
          <p:cNvSpPr txBox="1"/>
          <p:nvPr/>
        </p:nvSpPr>
        <p:spPr>
          <a:xfrm>
            <a:off x="1896910" y="5706241"/>
            <a:ext cx="1827293" cy="400110"/>
          </a:xfrm>
          <a:prstGeom prst="rect">
            <a:avLst/>
          </a:prstGeom>
          <a:noFill/>
        </p:spPr>
        <p:txBody>
          <a:bodyPr wrap="square" lIns="91440" tIns="45720" rIns="91440" bIns="45720" rtlCol="0" anchor="t">
            <a:spAutoFit/>
          </a:bodyPr>
          <a:lstStyle/>
          <a:p>
            <a:r>
              <a:rPr lang="en-US" sz="1000" err="1">
                <a:solidFill>
                  <a:schemeClr val="accent6"/>
                </a:solidFill>
                <a:latin typeface="Lato Bold"/>
              </a:rPr>
              <a:t>Kehittäjät</a:t>
            </a:r>
            <a:r>
              <a:rPr lang="en-US" sz="1000">
                <a:solidFill>
                  <a:schemeClr val="accent6"/>
                </a:solidFill>
                <a:latin typeface="Lato Bold"/>
              </a:rPr>
              <a:t> </a:t>
            </a:r>
            <a:r>
              <a:rPr lang="en-US" sz="1000" err="1">
                <a:solidFill>
                  <a:schemeClr val="accent6"/>
                </a:solidFill>
                <a:latin typeface="Lato Bold"/>
              </a:rPr>
              <a:t>jatkavat</a:t>
            </a:r>
            <a:r>
              <a:rPr lang="en-US" sz="1000">
                <a:solidFill>
                  <a:schemeClr val="accent6"/>
                </a:solidFill>
                <a:latin typeface="Lato Bold"/>
              </a:rPr>
              <a:t> </a:t>
            </a:r>
            <a:r>
              <a:rPr lang="en-US" sz="1000" err="1">
                <a:solidFill>
                  <a:schemeClr val="accent6"/>
                </a:solidFill>
                <a:latin typeface="Lato Bold"/>
              </a:rPr>
              <a:t>ratkaisun</a:t>
            </a:r>
            <a:r>
              <a:rPr lang="en-US" sz="1000">
                <a:solidFill>
                  <a:schemeClr val="accent6"/>
                </a:solidFill>
                <a:latin typeface="Lato Bold"/>
              </a:rPr>
              <a:t> </a:t>
            </a:r>
            <a:r>
              <a:rPr lang="en-US" sz="1000" err="1">
                <a:solidFill>
                  <a:schemeClr val="accent6"/>
                </a:solidFill>
                <a:latin typeface="Lato Bold"/>
              </a:rPr>
              <a:t>kehittämistä</a:t>
            </a:r>
            <a:r>
              <a:rPr lang="en-US" sz="1000">
                <a:solidFill>
                  <a:schemeClr val="accent6"/>
                </a:solidFill>
                <a:latin typeface="Lato Bold"/>
              </a:rPr>
              <a:t> </a:t>
            </a:r>
            <a:r>
              <a:rPr lang="en-US" sz="1000" err="1">
                <a:solidFill>
                  <a:schemeClr val="accent6"/>
                </a:solidFill>
                <a:latin typeface="Lato Bold"/>
              </a:rPr>
              <a:t>itsenäisesti</a:t>
            </a:r>
            <a:endParaRPr lang="fi-FI" sz="1000">
              <a:solidFill>
                <a:schemeClr val="accent6"/>
              </a:solidFill>
              <a:latin typeface="Lato Bold"/>
            </a:endParaRPr>
          </a:p>
        </p:txBody>
      </p:sp>
      <p:pic>
        <p:nvPicPr>
          <p:cNvPr id="55" name="Graphic 54" descr="Nuoli kohdistuu kehittäjistä yrityspalveluihin.">
            <a:extLst>
              <a:ext uri="{FF2B5EF4-FFF2-40B4-BE49-F238E27FC236}">
                <a16:creationId xmlns:a16="http://schemas.microsoft.com/office/drawing/2014/main" id="{42BEAE2A-129C-40CF-B2B8-368E251FEA93}"/>
              </a:ext>
            </a:extLst>
          </p:cNvPr>
          <p:cNvPicPr>
            <a:picLocks noChangeAspect="1"/>
          </p:cNvPicPr>
          <p:nvPr/>
        </p:nvPicPr>
        <p:blipFill>
          <a:blip r:embed="rId25">
            <a:extLst>
              <a:ext uri="{96DAC541-7B7A-43D3-8B79-37D633B846F1}">
                <asvg:svgBlip xmlns:asvg="http://schemas.microsoft.com/office/drawing/2016/SVG/main" r:embed="rId26"/>
              </a:ext>
            </a:extLst>
          </a:blip>
          <a:stretch>
            <a:fillRect/>
          </a:stretch>
        </p:blipFill>
        <p:spPr>
          <a:xfrm>
            <a:off x="3353724" y="4502733"/>
            <a:ext cx="1064346" cy="592719"/>
          </a:xfrm>
          <a:prstGeom prst="rect">
            <a:avLst/>
          </a:prstGeom>
        </p:spPr>
      </p:pic>
      <p:sp>
        <p:nvSpPr>
          <p:cNvPr id="29" name="TextBox 28">
            <a:extLst>
              <a:ext uri="{FF2B5EF4-FFF2-40B4-BE49-F238E27FC236}">
                <a16:creationId xmlns:a16="http://schemas.microsoft.com/office/drawing/2014/main" id="{1691D420-6301-473C-BD7E-9532387AA6AA}"/>
              </a:ext>
            </a:extLst>
          </p:cNvPr>
          <p:cNvSpPr txBox="1"/>
          <p:nvPr/>
        </p:nvSpPr>
        <p:spPr>
          <a:xfrm>
            <a:off x="4471115" y="4366939"/>
            <a:ext cx="1873702" cy="307777"/>
          </a:xfrm>
          <a:prstGeom prst="rect">
            <a:avLst/>
          </a:prstGeom>
          <a:noFill/>
        </p:spPr>
        <p:txBody>
          <a:bodyPr wrap="square" rtlCol="0">
            <a:spAutoFit/>
          </a:bodyPr>
          <a:lstStyle/>
          <a:p>
            <a:r>
              <a:rPr lang="en-US" sz="1400" dirty="0" err="1">
                <a:solidFill>
                  <a:schemeClr val="accent6"/>
                </a:solidFill>
                <a:latin typeface="Lato Bold" panose="020F0802020204030203" pitchFamily="34" charset="0"/>
              </a:rPr>
              <a:t>Yrityspalvelut</a:t>
            </a:r>
            <a:endParaRPr lang="fi-FI" sz="1400" dirty="0">
              <a:solidFill>
                <a:schemeClr val="accent6"/>
              </a:solidFill>
              <a:latin typeface="Lato Bold" panose="020F0802020204030203" pitchFamily="34" charset="0"/>
            </a:endParaRPr>
          </a:p>
        </p:txBody>
      </p:sp>
      <p:pic>
        <p:nvPicPr>
          <p:cNvPr id="59" name="Graphic 58" descr="Nuoli kohdistuu yrityspalveluista Business Espooseen.">
            <a:extLst>
              <a:ext uri="{FF2B5EF4-FFF2-40B4-BE49-F238E27FC236}">
                <a16:creationId xmlns:a16="http://schemas.microsoft.com/office/drawing/2014/main" id="{2D7AF8EF-29FB-4581-8E24-4D5FA0F68048}"/>
              </a:ext>
            </a:extLst>
          </p:cNvPr>
          <p:cNvPicPr>
            <a:picLocks noChangeAspect="1"/>
          </p:cNvPicPr>
          <p:nvPr/>
        </p:nvPicPr>
        <p:blipFill>
          <a:blip r:embed="rId27">
            <a:extLst>
              <a:ext uri="{96DAC541-7B7A-43D3-8B79-37D633B846F1}">
                <asvg:svgBlip xmlns:asvg="http://schemas.microsoft.com/office/drawing/2016/SVG/main" r:embed="rId28"/>
              </a:ext>
            </a:extLst>
          </a:blip>
          <a:stretch>
            <a:fillRect/>
          </a:stretch>
        </p:blipFill>
        <p:spPr>
          <a:xfrm>
            <a:off x="5982426" y="3415017"/>
            <a:ext cx="1064346" cy="1102586"/>
          </a:xfrm>
          <a:prstGeom prst="rect">
            <a:avLst/>
          </a:prstGeom>
        </p:spPr>
      </p:pic>
      <p:sp>
        <p:nvSpPr>
          <p:cNvPr id="27" name="TextBox 26">
            <a:extLst>
              <a:ext uri="{FF2B5EF4-FFF2-40B4-BE49-F238E27FC236}">
                <a16:creationId xmlns:a16="http://schemas.microsoft.com/office/drawing/2014/main" id="{1842CD09-0FEC-4834-B73F-4FF91A698D06}"/>
              </a:ext>
            </a:extLst>
          </p:cNvPr>
          <p:cNvSpPr txBox="1"/>
          <p:nvPr/>
        </p:nvSpPr>
        <p:spPr>
          <a:xfrm>
            <a:off x="7086753" y="3306223"/>
            <a:ext cx="1953642" cy="276999"/>
          </a:xfrm>
          <a:prstGeom prst="rect">
            <a:avLst/>
          </a:prstGeom>
          <a:noFill/>
        </p:spPr>
        <p:txBody>
          <a:bodyPr wrap="square" rtlCol="0">
            <a:spAutoFit/>
          </a:bodyPr>
          <a:lstStyle/>
          <a:p>
            <a:r>
              <a:rPr lang="en-US" sz="1200">
                <a:solidFill>
                  <a:schemeClr val="accent6"/>
                </a:solidFill>
                <a:latin typeface="Lato Bold" panose="020F0802020204030203" pitchFamily="34" charset="0"/>
              </a:rPr>
              <a:t>Business Espoo</a:t>
            </a:r>
            <a:endParaRPr lang="fi-FI" sz="1200">
              <a:solidFill>
                <a:schemeClr val="accent6"/>
              </a:solidFill>
              <a:latin typeface="Lato Bold" panose="020F0802020204030203" pitchFamily="34" charset="0"/>
            </a:endParaRPr>
          </a:p>
        </p:txBody>
      </p:sp>
      <p:sp>
        <p:nvSpPr>
          <p:cNvPr id="47" name="TextBox 46">
            <a:extLst>
              <a:ext uri="{FF2B5EF4-FFF2-40B4-BE49-F238E27FC236}">
                <a16:creationId xmlns:a16="http://schemas.microsoft.com/office/drawing/2014/main" id="{EBA7B710-F0B5-4593-B6BE-7DDAD5C5A2A8}"/>
              </a:ext>
            </a:extLst>
          </p:cNvPr>
          <p:cNvSpPr txBox="1"/>
          <p:nvPr/>
        </p:nvSpPr>
        <p:spPr>
          <a:xfrm>
            <a:off x="7307043" y="3533851"/>
            <a:ext cx="1827293" cy="1446935"/>
          </a:xfrm>
          <a:prstGeom prst="rect">
            <a:avLst/>
          </a:prstGeom>
          <a:noFill/>
        </p:spPr>
        <p:txBody>
          <a:bodyPr wrap="square" rtlCol="0">
            <a:spAutoFit/>
          </a:bodyPr>
          <a:lstStyle/>
          <a:p>
            <a:pPr>
              <a:lnSpc>
                <a:spcPct val="150000"/>
              </a:lnSpc>
            </a:pPr>
            <a:r>
              <a:rPr lang="en-US" sz="1000" dirty="0" err="1">
                <a:solidFill>
                  <a:schemeClr val="accent6"/>
                </a:solidFill>
                <a:latin typeface="Lato Bold" panose="020F0802020204030203" pitchFamily="34" charset="0"/>
              </a:rPr>
              <a:t>Ideasta</a:t>
            </a:r>
            <a:r>
              <a:rPr lang="en-US" sz="1000" dirty="0">
                <a:solidFill>
                  <a:schemeClr val="accent6"/>
                </a:solidFill>
                <a:latin typeface="Lato Bold" panose="020F0802020204030203" pitchFamily="34" charset="0"/>
              </a:rPr>
              <a:t> </a:t>
            </a:r>
            <a:r>
              <a:rPr lang="en-US" sz="1000" dirty="0" err="1">
                <a:solidFill>
                  <a:schemeClr val="accent6"/>
                </a:solidFill>
                <a:latin typeface="Lato Bold" panose="020F0802020204030203" pitchFamily="34" charset="0"/>
              </a:rPr>
              <a:t>yrittäjäksi</a:t>
            </a:r>
            <a:endParaRPr lang="en-US" sz="1000" dirty="0">
              <a:solidFill>
                <a:schemeClr val="accent6"/>
              </a:solidFill>
              <a:latin typeface="Lato Bold" panose="020F0802020204030203" pitchFamily="34" charset="0"/>
            </a:endParaRPr>
          </a:p>
          <a:p>
            <a:pPr>
              <a:lnSpc>
                <a:spcPct val="150000"/>
              </a:lnSpc>
            </a:pPr>
            <a:r>
              <a:rPr lang="en-US" sz="1000" dirty="0" err="1">
                <a:solidFill>
                  <a:schemeClr val="accent6"/>
                </a:solidFill>
                <a:latin typeface="Lato Bold" panose="020F0802020204030203" pitchFamily="34" charset="0"/>
              </a:rPr>
              <a:t>Tavoitteena</a:t>
            </a:r>
            <a:r>
              <a:rPr lang="en-US" sz="1000" dirty="0">
                <a:solidFill>
                  <a:schemeClr val="accent6"/>
                </a:solidFill>
                <a:latin typeface="Lato Bold" panose="020F0802020204030203" pitchFamily="34" charset="0"/>
              </a:rPr>
              <a:t> </a:t>
            </a:r>
            <a:r>
              <a:rPr lang="en-US" sz="1000" dirty="0" err="1">
                <a:solidFill>
                  <a:schemeClr val="accent6"/>
                </a:solidFill>
                <a:latin typeface="Lato Bold" panose="020F0802020204030203" pitchFamily="34" charset="0"/>
              </a:rPr>
              <a:t>kasvu</a:t>
            </a:r>
            <a:endParaRPr lang="en-US" sz="1000" dirty="0">
              <a:solidFill>
                <a:schemeClr val="accent6"/>
              </a:solidFill>
              <a:latin typeface="Lato Bold" panose="020F0802020204030203" pitchFamily="34" charset="0"/>
            </a:endParaRPr>
          </a:p>
          <a:p>
            <a:pPr>
              <a:lnSpc>
                <a:spcPct val="150000"/>
              </a:lnSpc>
            </a:pPr>
            <a:r>
              <a:rPr lang="en-US" sz="1000" dirty="0" err="1">
                <a:solidFill>
                  <a:schemeClr val="accent6"/>
                </a:solidFill>
                <a:latin typeface="Lato Bold" panose="020F0802020204030203" pitchFamily="34" charset="0"/>
              </a:rPr>
              <a:t>Kansainvälistyminen</a:t>
            </a:r>
            <a:endParaRPr lang="en-US" sz="1000" dirty="0">
              <a:solidFill>
                <a:schemeClr val="accent6"/>
              </a:solidFill>
              <a:latin typeface="Lato Bold" panose="020F0802020204030203" pitchFamily="34" charset="0"/>
            </a:endParaRPr>
          </a:p>
          <a:p>
            <a:pPr>
              <a:lnSpc>
                <a:spcPct val="150000"/>
              </a:lnSpc>
            </a:pPr>
            <a:r>
              <a:rPr lang="en-US" sz="1000" dirty="0" err="1">
                <a:solidFill>
                  <a:schemeClr val="accent6"/>
                </a:solidFill>
                <a:latin typeface="Lato Bold" panose="020F0802020204030203" pitchFamily="34" charset="0"/>
              </a:rPr>
              <a:t>Osaamisen</a:t>
            </a:r>
            <a:r>
              <a:rPr lang="en-US" sz="1000" dirty="0">
                <a:solidFill>
                  <a:schemeClr val="accent6"/>
                </a:solidFill>
                <a:latin typeface="Lato Bold" panose="020F0802020204030203" pitchFamily="34" charset="0"/>
              </a:rPr>
              <a:t> </a:t>
            </a:r>
            <a:r>
              <a:rPr lang="en-US" sz="1000" dirty="0" err="1">
                <a:solidFill>
                  <a:schemeClr val="accent6"/>
                </a:solidFill>
                <a:latin typeface="Lato Bold" panose="020F0802020204030203" pitchFamily="34" charset="0"/>
              </a:rPr>
              <a:t>kehittäminen</a:t>
            </a:r>
            <a:endParaRPr lang="en-US" sz="1000" dirty="0">
              <a:solidFill>
                <a:schemeClr val="accent6"/>
              </a:solidFill>
              <a:latin typeface="Lato Bold" panose="020F0802020204030203" pitchFamily="34" charset="0"/>
            </a:endParaRPr>
          </a:p>
          <a:p>
            <a:pPr>
              <a:lnSpc>
                <a:spcPct val="150000"/>
              </a:lnSpc>
            </a:pPr>
            <a:r>
              <a:rPr lang="en-US" sz="1000" dirty="0" err="1">
                <a:solidFill>
                  <a:schemeClr val="accent6"/>
                </a:solidFill>
                <a:latin typeface="Lato Bold" panose="020F0802020204030203" pitchFamily="34" charset="0"/>
              </a:rPr>
              <a:t>Apua</a:t>
            </a:r>
            <a:r>
              <a:rPr lang="en-US" sz="1000" dirty="0">
                <a:solidFill>
                  <a:schemeClr val="accent6"/>
                </a:solidFill>
                <a:latin typeface="Lato Bold" panose="020F0802020204030203" pitchFamily="34" charset="0"/>
              </a:rPr>
              <a:t> </a:t>
            </a:r>
            <a:r>
              <a:rPr lang="en-US" sz="1000" dirty="0" err="1">
                <a:solidFill>
                  <a:schemeClr val="accent6"/>
                </a:solidFill>
                <a:latin typeface="Lato Bold" panose="020F0802020204030203" pitchFamily="34" charset="0"/>
              </a:rPr>
              <a:t>rekrytointiin</a:t>
            </a:r>
            <a:endParaRPr lang="en-US" sz="1000" dirty="0">
              <a:solidFill>
                <a:schemeClr val="accent6"/>
              </a:solidFill>
              <a:latin typeface="Lato Bold" panose="020F0802020204030203" pitchFamily="34" charset="0"/>
            </a:endParaRPr>
          </a:p>
          <a:p>
            <a:pPr>
              <a:lnSpc>
                <a:spcPct val="150000"/>
              </a:lnSpc>
            </a:pPr>
            <a:r>
              <a:rPr lang="en-US" sz="1000" dirty="0" err="1">
                <a:solidFill>
                  <a:schemeClr val="accent6"/>
                </a:solidFill>
                <a:latin typeface="Lato Bold" panose="020F0802020204030203" pitchFamily="34" charset="0"/>
              </a:rPr>
              <a:t>Ohjeita</a:t>
            </a:r>
            <a:r>
              <a:rPr lang="en-US" sz="1000" dirty="0">
                <a:solidFill>
                  <a:schemeClr val="accent6"/>
                </a:solidFill>
                <a:latin typeface="Lato Bold" panose="020F0802020204030203" pitchFamily="34" charset="0"/>
              </a:rPr>
              <a:t> </a:t>
            </a:r>
            <a:r>
              <a:rPr lang="en-US" sz="1000" dirty="0" err="1">
                <a:solidFill>
                  <a:schemeClr val="accent6"/>
                </a:solidFill>
                <a:latin typeface="Lato Bold" panose="020F0802020204030203" pitchFamily="34" charset="0"/>
              </a:rPr>
              <a:t>muutostilanteisiin</a:t>
            </a:r>
            <a:endParaRPr lang="fi-FI" sz="1000" dirty="0">
              <a:solidFill>
                <a:schemeClr val="accent6"/>
              </a:solidFill>
              <a:latin typeface="Lato Bold" panose="020F0802020204030203" pitchFamily="34" charset="0"/>
            </a:endParaRPr>
          </a:p>
        </p:txBody>
      </p:sp>
      <p:pic>
        <p:nvPicPr>
          <p:cNvPr id="61" name="Graphic 60" descr="Nuoli kohdistuu yrityspalveluista rahoitus- ja kansainvälistymispalveluihin.">
            <a:extLst>
              <a:ext uri="{FF2B5EF4-FFF2-40B4-BE49-F238E27FC236}">
                <a16:creationId xmlns:a16="http://schemas.microsoft.com/office/drawing/2014/main" id="{CF4DFF33-259F-43A6-A114-9A3F70862D53}"/>
              </a:ext>
            </a:extLst>
          </p:cNvPr>
          <p:cNvPicPr>
            <a:picLocks noChangeAspect="1"/>
          </p:cNvPicPr>
          <p:nvPr/>
        </p:nvPicPr>
        <p:blipFill>
          <a:blip r:embed="rId29">
            <a:extLst>
              <a:ext uri="{96DAC541-7B7A-43D3-8B79-37D633B846F1}">
                <asvg:svgBlip xmlns:asvg="http://schemas.microsoft.com/office/drawing/2016/SVG/main" r:embed="rId30"/>
              </a:ext>
            </a:extLst>
          </a:blip>
          <a:stretch>
            <a:fillRect/>
          </a:stretch>
        </p:blipFill>
        <p:spPr>
          <a:xfrm>
            <a:off x="5982426" y="3201605"/>
            <a:ext cx="2759650" cy="1217305"/>
          </a:xfrm>
          <a:prstGeom prst="rect">
            <a:avLst/>
          </a:prstGeom>
        </p:spPr>
      </p:pic>
      <p:sp>
        <p:nvSpPr>
          <p:cNvPr id="28" name="TextBox 27">
            <a:extLst>
              <a:ext uri="{FF2B5EF4-FFF2-40B4-BE49-F238E27FC236}">
                <a16:creationId xmlns:a16="http://schemas.microsoft.com/office/drawing/2014/main" id="{2C193F5A-6F59-4844-98F9-AAF9059B7BDA}"/>
              </a:ext>
            </a:extLst>
          </p:cNvPr>
          <p:cNvSpPr txBox="1"/>
          <p:nvPr/>
        </p:nvSpPr>
        <p:spPr>
          <a:xfrm>
            <a:off x="8738050" y="3091660"/>
            <a:ext cx="3020377" cy="276999"/>
          </a:xfrm>
          <a:prstGeom prst="rect">
            <a:avLst/>
          </a:prstGeom>
          <a:noFill/>
        </p:spPr>
        <p:txBody>
          <a:bodyPr wrap="square" rtlCol="0">
            <a:spAutoFit/>
          </a:bodyPr>
          <a:lstStyle/>
          <a:p>
            <a:r>
              <a:rPr lang="en-US" sz="1200" err="1">
                <a:solidFill>
                  <a:schemeClr val="accent6"/>
                </a:solidFill>
                <a:latin typeface="Lato Bold" panose="020F0802020204030203" pitchFamily="34" charset="0"/>
              </a:rPr>
              <a:t>Rahoitus</a:t>
            </a:r>
            <a:r>
              <a:rPr lang="en-US" sz="1200">
                <a:solidFill>
                  <a:schemeClr val="accent6"/>
                </a:solidFill>
                <a:latin typeface="Lato Bold" panose="020F0802020204030203" pitchFamily="34" charset="0"/>
              </a:rPr>
              <a:t>- ja </a:t>
            </a:r>
            <a:r>
              <a:rPr lang="en-US" sz="1200" err="1">
                <a:solidFill>
                  <a:schemeClr val="accent6"/>
                </a:solidFill>
                <a:latin typeface="Lato Bold" panose="020F0802020204030203" pitchFamily="34" charset="0"/>
              </a:rPr>
              <a:t>kansainvälistymispalvelut</a:t>
            </a:r>
            <a:endParaRPr lang="fi-FI" sz="1200">
              <a:solidFill>
                <a:schemeClr val="accent6"/>
              </a:solidFill>
              <a:latin typeface="Lato Bold" panose="020F0802020204030203" pitchFamily="34" charset="0"/>
            </a:endParaRPr>
          </a:p>
        </p:txBody>
      </p:sp>
      <p:sp>
        <p:nvSpPr>
          <p:cNvPr id="49" name="TextBox 48">
            <a:extLst>
              <a:ext uri="{FF2B5EF4-FFF2-40B4-BE49-F238E27FC236}">
                <a16:creationId xmlns:a16="http://schemas.microsoft.com/office/drawing/2014/main" id="{BFC86000-7A02-4151-AC2D-B7E624556809}"/>
              </a:ext>
            </a:extLst>
          </p:cNvPr>
          <p:cNvSpPr txBox="1"/>
          <p:nvPr/>
        </p:nvSpPr>
        <p:spPr>
          <a:xfrm>
            <a:off x="8962453" y="3330943"/>
            <a:ext cx="2470769" cy="754437"/>
          </a:xfrm>
          <a:prstGeom prst="rect">
            <a:avLst/>
          </a:prstGeom>
          <a:noFill/>
        </p:spPr>
        <p:txBody>
          <a:bodyPr wrap="square" rtlCol="0">
            <a:spAutoFit/>
          </a:bodyPr>
          <a:lstStyle/>
          <a:p>
            <a:pPr>
              <a:lnSpc>
                <a:spcPct val="150000"/>
              </a:lnSpc>
            </a:pPr>
            <a:r>
              <a:rPr lang="en-US" sz="1000">
                <a:solidFill>
                  <a:schemeClr val="accent6"/>
                </a:solidFill>
                <a:latin typeface="Lato Bold" panose="020F0802020204030203" pitchFamily="34" charset="0"/>
              </a:rPr>
              <a:t>Business Finland</a:t>
            </a:r>
          </a:p>
          <a:p>
            <a:pPr>
              <a:lnSpc>
                <a:spcPct val="150000"/>
              </a:lnSpc>
            </a:pPr>
            <a:r>
              <a:rPr lang="en-US" sz="1000" err="1">
                <a:solidFill>
                  <a:schemeClr val="accent6"/>
                </a:solidFill>
                <a:latin typeface="Lato Bold" panose="020F0802020204030203" pitchFamily="34" charset="0"/>
              </a:rPr>
              <a:t>Finnvera</a:t>
            </a:r>
            <a:r>
              <a:rPr lang="en-US" sz="1000">
                <a:solidFill>
                  <a:schemeClr val="accent6"/>
                </a:solidFill>
                <a:latin typeface="Lato Bold" panose="020F0802020204030203" pitchFamily="34" charset="0"/>
              </a:rPr>
              <a:t> ja </a:t>
            </a:r>
            <a:r>
              <a:rPr lang="en-US" sz="1000" err="1">
                <a:solidFill>
                  <a:schemeClr val="accent6"/>
                </a:solidFill>
                <a:latin typeface="Lato Bold" panose="020F0802020204030203" pitchFamily="34" charset="0"/>
              </a:rPr>
              <a:t>muut</a:t>
            </a:r>
            <a:r>
              <a:rPr lang="en-US" sz="1000">
                <a:solidFill>
                  <a:schemeClr val="accent6"/>
                </a:solidFill>
                <a:latin typeface="Lato Bold" panose="020F0802020204030203" pitchFamily="34" charset="0"/>
              </a:rPr>
              <a:t> </a:t>
            </a:r>
            <a:r>
              <a:rPr lang="en-US" sz="1000" err="1">
                <a:solidFill>
                  <a:schemeClr val="accent6"/>
                </a:solidFill>
                <a:latin typeface="Lato Bold" panose="020F0802020204030203" pitchFamily="34" charset="0"/>
              </a:rPr>
              <a:t>julkiset</a:t>
            </a:r>
            <a:r>
              <a:rPr lang="en-US" sz="1000">
                <a:solidFill>
                  <a:schemeClr val="accent6"/>
                </a:solidFill>
                <a:latin typeface="Lato Bold" panose="020F0802020204030203" pitchFamily="34" charset="0"/>
              </a:rPr>
              <a:t> </a:t>
            </a:r>
            <a:r>
              <a:rPr lang="en-US" sz="1000" err="1">
                <a:solidFill>
                  <a:schemeClr val="accent6"/>
                </a:solidFill>
                <a:latin typeface="Lato Bold" panose="020F0802020204030203" pitchFamily="34" charset="0"/>
              </a:rPr>
              <a:t>rahoittajat</a:t>
            </a:r>
            <a:endParaRPr lang="en-US" sz="1000">
              <a:solidFill>
                <a:schemeClr val="accent6"/>
              </a:solidFill>
              <a:latin typeface="Lato Bold" panose="020F0802020204030203" pitchFamily="34" charset="0"/>
            </a:endParaRPr>
          </a:p>
          <a:p>
            <a:pPr>
              <a:lnSpc>
                <a:spcPct val="150000"/>
              </a:lnSpc>
            </a:pPr>
            <a:r>
              <a:rPr lang="en-US" sz="1000" err="1">
                <a:solidFill>
                  <a:schemeClr val="accent6"/>
                </a:solidFill>
                <a:latin typeface="Lato Bold" panose="020F0802020204030203" pitchFamily="34" charset="0"/>
              </a:rPr>
              <a:t>Yksityinen</a:t>
            </a:r>
            <a:r>
              <a:rPr lang="en-US" sz="1000">
                <a:solidFill>
                  <a:schemeClr val="accent6"/>
                </a:solidFill>
                <a:latin typeface="Lato Bold" panose="020F0802020204030203" pitchFamily="34" charset="0"/>
              </a:rPr>
              <a:t> </a:t>
            </a:r>
            <a:r>
              <a:rPr lang="en-US" sz="1000" err="1">
                <a:solidFill>
                  <a:schemeClr val="accent6"/>
                </a:solidFill>
                <a:latin typeface="Lato Bold" panose="020F0802020204030203" pitchFamily="34" charset="0"/>
              </a:rPr>
              <a:t>rahoitus</a:t>
            </a:r>
            <a:r>
              <a:rPr lang="en-US" sz="1000">
                <a:solidFill>
                  <a:schemeClr val="accent6"/>
                </a:solidFill>
                <a:latin typeface="Lato Bold" panose="020F0802020204030203" pitchFamily="34" charset="0"/>
              </a:rPr>
              <a:t>, </a:t>
            </a:r>
            <a:r>
              <a:rPr lang="en-US" sz="1000" err="1">
                <a:solidFill>
                  <a:schemeClr val="accent6"/>
                </a:solidFill>
                <a:latin typeface="Lato Bold" panose="020F0802020204030203" pitchFamily="34" charset="0"/>
              </a:rPr>
              <a:t>Fiban</a:t>
            </a:r>
            <a:r>
              <a:rPr lang="en-US" sz="1000">
                <a:solidFill>
                  <a:schemeClr val="accent6"/>
                </a:solidFill>
                <a:latin typeface="Lato Bold" panose="020F0802020204030203" pitchFamily="34" charset="0"/>
              </a:rPr>
              <a:t> </a:t>
            </a:r>
            <a:r>
              <a:rPr lang="en-US" sz="1000" err="1">
                <a:solidFill>
                  <a:schemeClr val="accent6"/>
                </a:solidFill>
                <a:latin typeface="Lato Bold" panose="020F0802020204030203" pitchFamily="34" charset="0"/>
              </a:rPr>
              <a:t>jne</a:t>
            </a:r>
            <a:r>
              <a:rPr lang="en-US" sz="1000">
                <a:solidFill>
                  <a:schemeClr val="accent6"/>
                </a:solidFill>
                <a:latin typeface="Lato Bold" panose="020F0802020204030203" pitchFamily="34" charset="0"/>
              </a:rPr>
              <a:t>.</a:t>
            </a:r>
            <a:endParaRPr lang="fi-FI" sz="1000">
              <a:solidFill>
                <a:schemeClr val="accent6"/>
              </a:solidFill>
              <a:latin typeface="Lato Bold" panose="020F0802020204030203" pitchFamily="34" charset="0"/>
            </a:endParaRPr>
          </a:p>
        </p:txBody>
      </p:sp>
      <p:pic>
        <p:nvPicPr>
          <p:cNvPr id="57" name="Graphic 56" descr="Nuoli kohdistuu kehittäjistä ekosysteemeihin ja verkostoihin.">
            <a:extLst>
              <a:ext uri="{FF2B5EF4-FFF2-40B4-BE49-F238E27FC236}">
                <a16:creationId xmlns:a16="http://schemas.microsoft.com/office/drawing/2014/main" id="{1B3B5512-CEF6-428D-9565-1EBF6ABF7161}"/>
              </a:ext>
            </a:extLst>
          </p:cNvPr>
          <p:cNvPicPr>
            <a:picLocks noChangeAspect="1"/>
          </p:cNvPicPr>
          <p:nvPr/>
        </p:nvPicPr>
        <p:blipFill>
          <a:blip r:embed="rId31">
            <a:extLst>
              <a:ext uri="{96DAC541-7B7A-43D3-8B79-37D633B846F1}">
                <asvg:svgBlip xmlns:asvg="http://schemas.microsoft.com/office/drawing/2016/SVG/main" r:embed="rId32"/>
              </a:ext>
            </a:extLst>
          </a:blip>
          <a:stretch>
            <a:fillRect/>
          </a:stretch>
        </p:blipFill>
        <p:spPr>
          <a:xfrm>
            <a:off x="3353724" y="5183228"/>
            <a:ext cx="1064346" cy="592719"/>
          </a:xfrm>
          <a:prstGeom prst="rect">
            <a:avLst/>
          </a:prstGeom>
        </p:spPr>
      </p:pic>
      <p:sp>
        <p:nvSpPr>
          <p:cNvPr id="26" name="TextBox 25">
            <a:extLst>
              <a:ext uri="{FF2B5EF4-FFF2-40B4-BE49-F238E27FC236}">
                <a16:creationId xmlns:a16="http://schemas.microsoft.com/office/drawing/2014/main" id="{3A192154-10CF-41EF-802F-9BF202E2C696}"/>
              </a:ext>
            </a:extLst>
          </p:cNvPr>
          <p:cNvSpPr txBox="1"/>
          <p:nvPr/>
        </p:nvSpPr>
        <p:spPr>
          <a:xfrm>
            <a:off x="4455850" y="5587491"/>
            <a:ext cx="1492982" cy="523220"/>
          </a:xfrm>
          <a:prstGeom prst="rect">
            <a:avLst/>
          </a:prstGeom>
          <a:noFill/>
        </p:spPr>
        <p:txBody>
          <a:bodyPr wrap="square" rtlCol="0">
            <a:spAutoFit/>
          </a:bodyPr>
          <a:lstStyle/>
          <a:p>
            <a:r>
              <a:rPr lang="en-US" sz="1400" err="1">
                <a:solidFill>
                  <a:schemeClr val="accent6"/>
                </a:solidFill>
                <a:latin typeface="Lato Bold" panose="020F0802020204030203" pitchFamily="34" charset="0"/>
              </a:rPr>
              <a:t>Ekosysteemi</a:t>
            </a:r>
            <a:r>
              <a:rPr lang="en-US" sz="1400">
                <a:solidFill>
                  <a:schemeClr val="accent6"/>
                </a:solidFill>
                <a:latin typeface="Lato Bold" panose="020F0802020204030203" pitchFamily="34" charset="0"/>
              </a:rPr>
              <a:t> ja </a:t>
            </a:r>
            <a:r>
              <a:rPr lang="en-US" sz="1400" err="1">
                <a:solidFill>
                  <a:schemeClr val="accent6"/>
                </a:solidFill>
                <a:latin typeface="Lato Bold" panose="020F0802020204030203" pitchFamily="34" charset="0"/>
              </a:rPr>
              <a:t>verkostot</a:t>
            </a:r>
            <a:endParaRPr lang="fi-FI" sz="1400">
              <a:solidFill>
                <a:schemeClr val="accent6"/>
              </a:solidFill>
              <a:latin typeface="Lato Bold" panose="020F0802020204030203" pitchFamily="34" charset="0"/>
            </a:endParaRPr>
          </a:p>
        </p:txBody>
      </p:sp>
      <p:pic>
        <p:nvPicPr>
          <p:cNvPr id="63" name="Graphic 62" descr="Nuolet kohdistuvat ekosysteemeistä ja verkostoista tasavertaisiin alaotsikoihin.">
            <a:extLst>
              <a:ext uri="{FF2B5EF4-FFF2-40B4-BE49-F238E27FC236}">
                <a16:creationId xmlns:a16="http://schemas.microsoft.com/office/drawing/2014/main" id="{7060905E-E9B7-46BF-BB15-E8B0561B6C9C}"/>
              </a:ext>
            </a:extLst>
          </p:cNvPr>
          <p:cNvPicPr>
            <a:picLocks noChangeAspect="1"/>
          </p:cNvPicPr>
          <p:nvPr/>
        </p:nvPicPr>
        <p:blipFill>
          <a:blip r:embed="rId33">
            <a:extLst>
              <a:ext uri="{96DAC541-7B7A-43D3-8B79-37D633B846F1}">
                <asvg:svgBlip xmlns:asvg="http://schemas.microsoft.com/office/drawing/2016/SVG/main" r:embed="rId34"/>
              </a:ext>
            </a:extLst>
          </a:blip>
          <a:stretch>
            <a:fillRect/>
          </a:stretch>
        </p:blipFill>
        <p:spPr>
          <a:xfrm>
            <a:off x="5909636" y="5163560"/>
            <a:ext cx="1255545" cy="1230052"/>
          </a:xfrm>
          <a:prstGeom prst="rect">
            <a:avLst/>
          </a:prstGeom>
        </p:spPr>
      </p:pic>
      <p:sp>
        <p:nvSpPr>
          <p:cNvPr id="48" name="TextBox 47">
            <a:extLst>
              <a:ext uri="{FF2B5EF4-FFF2-40B4-BE49-F238E27FC236}">
                <a16:creationId xmlns:a16="http://schemas.microsoft.com/office/drawing/2014/main" id="{D77B6569-385C-4C9D-807F-97A24D0332BB}"/>
              </a:ext>
            </a:extLst>
          </p:cNvPr>
          <p:cNvSpPr txBox="1"/>
          <p:nvPr/>
        </p:nvSpPr>
        <p:spPr>
          <a:xfrm>
            <a:off x="7307625" y="5030570"/>
            <a:ext cx="4125597" cy="1446935"/>
          </a:xfrm>
          <a:prstGeom prst="rect">
            <a:avLst/>
          </a:prstGeom>
          <a:noFill/>
        </p:spPr>
        <p:txBody>
          <a:bodyPr wrap="square" rtlCol="0">
            <a:spAutoFit/>
          </a:bodyPr>
          <a:lstStyle/>
          <a:p>
            <a:pPr>
              <a:lnSpc>
                <a:spcPct val="150000"/>
              </a:lnSpc>
            </a:pPr>
            <a:r>
              <a:rPr lang="en-US" sz="1000" dirty="0" err="1">
                <a:solidFill>
                  <a:schemeClr val="accent6"/>
                </a:solidFill>
                <a:latin typeface="Lato Bold" panose="020F0802020204030203" pitchFamily="34" charset="0"/>
              </a:rPr>
              <a:t>Suuryritysten</a:t>
            </a:r>
            <a:r>
              <a:rPr lang="en-US" sz="1000" dirty="0">
                <a:solidFill>
                  <a:schemeClr val="accent6"/>
                </a:solidFill>
                <a:latin typeface="Lato Bold" panose="020F0802020204030203" pitchFamily="34" charset="0"/>
              </a:rPr>
              <a:t> Start Up-</a:t>
            </a:r>
            <a:r>
              <a:rPr lang="en-US" sz="1000" dirty="0" err="1">
                <a:solidFill>
                  <a:schemeClr val="accent6"/>
                </a:solidFill>
                <a:latin typeface="Lato Bold" panose="020F0802020204030203" pitchFamily="34" charset="0"/>
              </a:rPr>
              <a:t>ohjelmat</a:t>
            </a:r>
            <a:endParaRPr lang="en-US" sz="1000" dirty="0">
              <a:solidFill>
                <a:schemeClr val="accent6"/>
              </a:solidFill>
              <a:latin typeface="Lato Bold" panose="020F0802020204030203" pitchFamily="34" charset="0"/>
            </a:endParaRPr>
          </a:p>
          <a:p>
            <a:pPr>
              <a:lnSpc>
                <a:spcPct val="150000"/>
              </a:lnSpc>
            </a:pPr>
            <a:r>
              <a:rPr lang="en-US" sz="1000" dirty="0">
                <a:solidFill>
                  <a:schemeClr val="accent6"/>
                </a:solidFill>
                <a:latin typeface="Lato Bold" panose="020F0802020204030203" pitchFamily="34" charset="0"/>
              </a:rPr>
              <a:t>KV-</a:t>
            </a:r>
            <a:r>
              <a:rPr lang="en-US" sz="1000" dirty="0" err="1">
                <a:solidFill>
                  <a:schemeClr val="accent6"/>
                </a:solidFill>
                <a:latin typeface="Lato Bold" panose="020F0802020204030203" pitchFamily="34" charset="0"/>
              </a:rPr>
              <a:t>verkostoihin</a:t>
            </a:r>
            <a:r>
              <a:rPr lang="en-US" sz="1000" dirty="0">
                <a:solidFill>
                  <a:schemeClr val="accent6"/>
                </a:solidFill>
                <a:latin typeface="Lato Bold" panose="020F0802020204030203" pitchFamily="34" charset="0"/>
              </a:rPr>
              <a:t> </a:t>
            </a:r>
            <a:r>
              <a:rPr lang="en-US" sz="1000" dirty="0" err="1">
                <a:solidFill>
                  <a:schemeClr val="accent6"/>
                </a:solidFill>
                <a:latin typeface="Lato Bold" panose="020F0802020204030203" pitchFamily="34" charset="0"/>
              </a:rPr>
              <a:t>ohjautuminen</a:t>
            </a:r>
            <a:endParaRPr lang="en-US" sz="1000" dirty="0">
              <a:solidFill>
                <a:schemeClr val="accent6"/>
              </a:solidFill>
              <a:latin typeface="Lato Bold" panose="020F0802020204030203" pitchFamily="34" charset="0"/>
            </a:endParaRPr>
          </a:p>
          <a:p>
            <a:pPr>
              <a:lnSpc>
                <a:spcPct val="150000"/>
              </a:lnSpc>
            </a:pPr>
            <a:r>
              <a:rPr lang="en-US" sz="1000" dirty="0" err="1">
                <a:solidFill>
                  <a:schemeClr val="accent6"/>
                </a:solidFill>
                <a:latin typeface="Lato Bold" panose="020F0802020204030203" pitchFamily="34" charset="0"/>
              </a:rPr>
              <a:t>Liiketoiminnan</a:t>
            </a:r>
            <a:r>
              <a:rPr lang="en-US" sz="1000" dirty="0">
                <a:solidFill>
                  <a:schemeClr val="accent6"/>
                </a:solidFill>
                <a:latin typeface="Lato Bold" panose="020F0802020204030203" pitchFamily="34" charset="0"/>
              </a:rPr>
              <a:t> </a:t>
            </a:r>
            <a:r>
              <a:rPr lang="en-US" sz="1000" dirty="0" err="1">
                <a:solidFill>
                  <a:schemeClr val="accent6"/>
                </a:solidFill>
                <a:latin typeface="Lato Bold" panose="020F0802020204030203" pitchFamily="34" charset="0"/>
              </a:rPr>
              <a:t>kasvuohjelmat</a:t>
            </a:r>
            <a:r>
              <a:rPr lang="en-US" sz="1000" dirty="0">
                <a:solidFill>
                  <a:schemeClr val="accent6"/>
                </a:solidFill>
                <a:latin typeface="Lato Bold" panose="020F0802020204030203" pitchFamily="34" charset="0"/>
              </a:rPr>
              <a:t> (</a:t>
            </a:r>
            <a:r>
              <a:rPr lang="en-US" sz="1000" dirty="0" err="1">
                <a:solidFill>
                  <a:schemeClr val="accent6"/>
                </a:solidFill>
                <a:latin typeface="Lato Bold" panose="020F0802020204030203" pitchFamily="34" charset="0"/>
              </a:rPr>
              <a:t>hautomot</a:t>
            </a:r>
            <a:r>
              <a:rPr lang="en-US" sz="1000" dirty="0">
                <a:solidFill>
                  <a:schemeClr val="accent6"/>
                </a:solidFill>
                <a:latin typeface="Lato Bold" panose="020F0802020204030203" pitchFamily="34" charset="0"/>
              </a:rPr>
              <a:t>, </a:t>
            </a:r>
            <a:r>
              <a:rPr lang="en-US" sz="1000" dirty="0" err="1">
                <a:solidFill>
                  <a:schemeClr val="accent6"/>
                </a:solidFill>
                <a:latin typeface="Lato Bold" panose="020F0802020204030203" pitchFamily="34" charset="0"/>
              </a:rPr>
              <a:t>kiihdyttämöt</a:t>
            </a:r>
            <a:r>
              <a:rPr lang="en-US" sz="1000" dirty="0">
                <a:solidFill>
                  <a:schemeClr val="accent6"/>
                </a:solidFill>
                <a:latin typeface="Lato Bold" panose="020F0802020204030203" pitchFamily="34" charset="0"/>
              </a:rPr>
              <a:t>, </a:t>
            </a:r>
            <a:r>
              <a:rPr lang="en-US" sz="1000" dirty="0" err="1">
                <a:solidFill>
                  <a:schemeClr val="accent6"/>
                </a:solidFill>
                <a:latin typeface="Lato Bold" panose="020F0802020204030203" pitchFamily="34" charset="0"/>
              </a:rPr>
              <a:t>jne</a:t>
            </a:r>
            <a:r>
              <a:rPr lang="en-US" sz="1000" dirty="0">
                <a:solidFill>
                  <a:schemeClr val="accent6"/>
                </a:solidFill>
                <a:latin typeface="Lato Bold" panose="020F0802020204030203" pitchFamily="34" charset="0"/>
              </a:rPr>
              <a:t>.)</a:t>
            </a:r>
          </a:p>
          <a:p>
            <a:pPr>
              <a:lnSpc>
                <a:spcPct val="150000"/>
              </a:lnSpc>
            </a:pPr>
            <a:r>
              <a:rPr lang="en-US" sz="1000" dirty="0" err="1">
                <a:solidFill>
                  <a:schemeClr val="accent6"/>
                </a:solidFill>
                <a:latin typeface="Lato Bold" panose="020F0802020204030203" pitchFamily="34" charset="0"/>
              </a:rPr>
              <a:t>Tutkimusyhteistyö</a:t>
            </a:r>
            <a:endParaRPr lang="en-US" sz="1000" dirty="0">
              <a:solidFill>
                <a:schemeClr val="accent6"/>
              </a:solidFill>
              <a:latin typeface="Lato Bold" panose="020F0802020204030203" pitchFamily="34" charset="0"/>
            </a:endParaRPr>
          </a:p>
          <a:p>
            <a:pPr>
              <a:lnSpc>
                <a:spcPct val="150000"/>
              </a:lnSpc>
            </a:pPr>
            <a:r>
              <a:rPr lang="en-US" sz="1000" dirty="0" err="1">
                <a:solidFill>
                  <a:schemeClr val="accent6"/>
                </a:solidFill>
                <a:latin typeface="Lato Bold" panose="020F0802020204030203" pitchFamily="34" charset="0"/>
              </a:rPr>
              <a:t>Muiden</a:t>
            </a:r>
            <a:r>
              <a:rPr lang="en-US" sz="1000" dirty="0">
                <a:solidFill>
                  <a:schemeClr val="accent6"/>
                </a:solidFill>
                <a:latin typeface="Lato Bold" panose="020F0802020204030203" pitchFamily="34" charset="0"/>
              </a:rPr>
              <a:t> </a:t>
            </a:r>
            <a:r>
              <a:rPr lang="en-US" sz="1000" dirty="0" err="1">
                <a:solidFill>
                  <a:schemeClr val="accent6"/>
                </a:solidFill>
                <a:latin typeface="Lato Bold" panose="020F0802020204030203" pitchFamily="34" charset="0"/>
              </a:rPr>
              <a:t>kaupunkien</a:t>
            </a:r>
            <a:r>
              <a:rPr lang="en-US" sz="1000" dirty="0">
                <a:solidFill>
                  <a:schemeClr val="accent6"/>
                </a:solidFill>
                <a:latin typeface="Lato Bold" panose="020F0802020204030203" pitchFamily="34" charset="0"/>
              </a:rPr>
              <a:t> </a:t>
            </a:r>
            <a:r>
              <a:rPr lang="en-US" sz="1000" dirty="0" err="1">
                <a:solidFill>
                  <a:schemeClr val="accent6"/>
                </a:solidFill>
                <a:latin typeface="Lato Bold" panose="020F0802020204030203" pitchFamily="34" charset="0"/>
              </a:rPr>
              <a:t>innovaatiotoiminta</a:t>
            </a:r>
            <a:endParaRPr lang="en-US" sz="1000" dirty="0">
              <a:solidFill>
                <a:schemeClr val="accent6"/>
              </a:solidFill>
              <a:latin typeface="Lato Bold" panose="020F0802020204030203" pitchFamily="34" charset="0"/>
            </a:endParaRPr>
          </a:p>
          <a:p>
            <a:pPr>
              <a:lnSpc>
                <a:spcPct val="150000"/>
              </a:lnSpc>
            </a:pPr>
            <a:r>
              <a:rPr lang="en-US" sz="1000" dirty="0" err="1">
                <a:solidFill>
                  <a:schemeClr val="accent6"/>
                </a:solidFill>
                <a:latin typeface="Lato Bold" panose="020F0802020204030203" pitchFamily="34" charset="0"/>
              </a:rPr>
              <a:t>Verkostot</a:t>
            </a:r>
            <a:r>
              <a:rPr lang="en-US" sz="1000" dirty="0">
                <a:solidFill>
                  <a:schemeClr val="accent6"/>
                </a:solidFill>
                <a:latin typeface="Lato Bold" panose="020F0802020204030203" pitchFamily="34" charset="0"/>
              </a:rPr>
              <a:t>, </a:t>
            </a:r>
            <a:r>
              <a:rPr lang="en-US" sz="1000" dirty="0" err="1">
                <a:solidFill>
                  <a:schemeClr val="accent6"/>
                </a:solidFill>
                <a:latin typeface="Lato Bold" panose="020F0802020204030203" pitchFamily="34" charset="0"/>
              </a:rPr>
              <a:t>hubit</a:t>
            </a:r>
            <a:r>
              <a:rPr lang="en-US" sz="1000" dirty="0">
                <a:solidFill>
                  <a:schemeClr val="accent6"/>
                </a:solidFill>
                <a:latin typeface="Lato Bold" panose="020F0802020204030203" pitchFamily="34" charset="0"/>
              </a:rPr>
              <a:t>, </a:t>
            </a:r>
            <a:r>
              <a:rPr lang="en-US" sz="1000" dirty="0" err="1">
                <a:solidFill>
                  <a:schemeClr val="accent6"/>
                </a:solidFill>
                <a:latin typeface="Lato Bold" panose="020F0802020204030203" pitchFamily="34" charset="0"/>
              </a:rPr>
              <a:t>keskittymät</a:t>
            </a:r>
            <a:r>
              <a:rPr lang="en-US" sz="1000" dirty="0">
                <a:solidFill>
                  <a:schemeClr val="accent6"/>
                </a:solidFill>
                <a:latin typeface="Lato Bold" panose="020F0802020204030203" pitchFamily="34" charset="0"/>
              </a:rPr>
              <a:t> (</a:t>
            </a:r>
            <a:r>
              <a:rPr lang="en-US" sz="1000" dirty="0" err="1">
                <a:solidFill>
                  <a:schemeClr val="accent6"/>
                </a:solidFill>
                <a:latin typeface="Lato Bold" panose="020F0802020204030203" pitchFamily="34" charset="0"/>
              </a:rPr>
              <a:t>yhteiskehittäminen</a:t>
            </a:r>
            <a:r>
              <a:rPr lang="en-US" sz="1000" dirty="0">
                <a:solidFill>
                  <a:schemeClr val="accent6"/>
                </a:solidFill>
                <a:latin typeface="Lato Bold" panose="020F0802020204030203" pitchFamily="34" charset="0"/>
              </a:rPr>
              <a:t>)</a:t>
            </a:r>
            <a:endParaRPr lang="fi-FI" sz="1000" dirty="0">
              <a:solidFill>
                <a:schemeClr val="accent6"/>
              </a:solidFill>
              <a:latin typeface="Lato Bold" panose="020F0802020204030203" pitchFamily="34" charset="0"/>
            </a:endParaRPr>
          </a:p>
        </p:txBody>
      </p:sp>
      <p:pic>
        <p:nvPicPr>
          <p:cNvPr id="67" name="Graphic 66">
            <a:extLst>
              <a:ext uri="{FF2B5EF4-FFF2-40B4-BE49-F238E27FC236}">
                <a16:creationId xmlns:a16="http://schemas.microsoft.com/office/drawing/2014/main" id="{A410EA30-62F7-4F8F-8345-7C22BE8014AC}"/>
              </a:ext>
            </a:extLst>
          </p:cNvPr>
          <p:cNvPicPr>
            <a:picLocks noChangeAspect="1"/>
          </p:cNvPicPr>
          <p:nvPr/>
        </p:nvPicPr>
        <p:blipFill>
          <a:blip r:embed="rId35">
            <a:extLst>
              <a:ext uri="{96DAC541-7B7A-43D3-8B79-37D633B846F1}">
                <asvg:svgBlip xmlns:asvg="http://schemas.microsoft.com/office/drawing/2016/SVG/main" r:embed="rId36"/>
              </a:ext>
            </a:extLst>
          </a:blip>
          <a:stretch>
            <a:fillRect/>
          </a:stretch>
        </p:blipFill>
        <p:spPr>
          <a:xfrm>
            <a:off x="7194237" y="3667744"/>
            <a:ext cx="85385" cy="71154"/>
          </a:xfrm>
          <a:prstGeom prst="rect">
            <a:avLst/>
          </a:prstGeom>
        </p:spPr>
      </p:pic>
      <p:pic>
        <p:nvPicPr>
          <p:cNvPr id="74" name="Graphic 73">
            <a:extLst>
              <a:ext uri="{FF2B5EF4-FFF2-40B4-BE49-F238E27FC236}">
                <a16:creationId xmlns:a16="http://schemas.microsoft.com/office/drawing/2014/main" id="{E783C017-07C9-46AA-B171-EC5CE051415D}"/>
              </a:ext>
              <a:ext uri="{C183D7F6-B498-43B3-948B-1728B52AA6E4}">
                <adec:decorative xmlns:adec="http://schemas.microsoft.com/office/drawing/2017/decorative" val="1"/>
              </a:ext>
            </a:extLst>
          </p:cNvPr>
          <p:cNvPicPr>
            <a:picLocks noChangeAspect="1"/>
          </p:cNvPicPr>
          <p:nvPr/>
        </p:nvPicPr>
        <p:blipFill>
          <a:blip r:embed="rId35">
            <a:extLst>
              <a:ext uri="{96DAC541-7B7A-43D3-8B79-37D633B846F1}">
                <asvg:svgBlip xmlns:asvg="http://schemas.microsoft.com/office/drawing/2016/SVG/main" r:embed="rId36"/>
              </a:ext>
            </a:extLst>
          </a:blip>
          <a:stretch>
            <a:fillRect/>
          </a:stretch>
        </p:blipFill>
        <p:spPr>
          <a:xfrm>
            <a:off x="7194237" y="3897851"/>
            <a:ext cx="85385" cy="71154"/>
          </a:xfrm>
          <a:prstGeom prst="rect">
            <a:avLst/>
          </a:prstGeom>
        </p:spPr>
      </p:pic>
      <p:pic>
        <p:nvPicPr>
          <p:cNvPr id="75" name="Graphic 74">
            <a:extLst>
              <a:ext uri="{FF2B5EF4-FFF2-40B4-BE49-F238E27FC236}">
                <a16:creationId xmlns:a16="http://schemas.microsoft.com/office/drawing/2014/main" id="{EEEC8770-062A-4E60-95E6-C779D2B7419F}"/>
              </a:ext>
              <a:ext uri="{C183D7F6-B498-43B3-948B-1728B52AA6E4}">
                <adec:decorative xmlns:adec="http://schemas.microsoft.com/office/drawing/2017/decorative" val="1"/>
              </a:ext>
            </a:extLst>
          </p:cNvPr>
          <p:cNvPicPr>
            <a:picLocks noChangeAspect="1"/>
          </p:cNvPicPr>
          <p:nvPr/>
        </p:nvPicPr>
        <p:blipFill>
          <a:blip r:embed="rId35">
            <a:extLst>
              <a:ext uri="{96DAC541-7B7A-43D3-8B79-37D633B846F1}">
                <asvg:svgBlip xmlns:asvg="http://schemas.microsoft.com/office/drawing/2016/SVG/main" r:embed="rId36"/>
              </a:ext>
            </a:extLst>
          </a:blip>
          <a:stretch>
            <a:fillRect/>
          </a:stretch>
        </p:blipFill>
        <p:spPr>
          <a:xfrm>
            <a:off x="7194237" y="4127958"/>
            <a:ext cx="85385" cy="71154"/>
          </a:xfrm>
          <a:prstGeom prst="rect">
            <a:avLst/>
          </a:prstGeom>
        </p:spPr>
      </p:pic>
      <p:pic>
        <p:nvPicPr>
          <p:cNvPr id="76" name="Graphic 75">
            <a:extLst>
              <a:ext uri="{FF2B5EF4-FFF2-40B4-BE49-F238E27FC236}">
                <a16:creationId xmlns:a16="http://schemas.microsoft.com/office/drawing/2014/main" id="{95949B4A-7396-4121-8573-AB3771F867D4}"/>
              </a:ext>
              <a:ext uri="{C183D7F6-B498-43B3-948B-1728B52AA6E4}">
                <adec:decorative xmlns:adec="http://schemas.microsoft.com/office/drawing/2017/decorative" val="1"/>
              </a:ext>
            </a:extLst>
          </p:cNvPr>
          <p:cNvPicPr>
            <a:picLocks noChangeAspect="1"/>
          </p:cNvPicPr>
          <p:nvPr/>
        </p:nvPicPr>
        <p:blipFill>
          <a:blip r:embed="rId35">
            <a:extLst>
              <a:ext uri="{96DAC541-7B7A-43D3-8B79-37D633B846F1}">
                <asvg:svgBlip xmlns:asvg="http://schemas.microsoft.com/office/drawing/2016/SVG/main" r:embed="rId36"/>
              </a:ext>
            </a:extLst>
          </a:blip>
          <a:stretch>
            <a:fillRect/>
          </a:stretch>
        </p:blipFill>
        <p:spPr>
          <a:xfrm>
            <a:off x="7194237" y="4358065"/>
            <a:ext cx="85385" cy="71154"/>
          </a:xfrm>
          <a:prstGeom prst="rect">
            <a:avLst/>
          </a:prstGeom>
        </p:spPr>
      </p:pic>
      <p:pic>
        <p:nvPicPr>
          <p:cNvPr id="77" name="Graphic 76">
            <a:extLst>
              <a:ext uri="{FF2B5EF4-FFF2-40B4-BE49-F238E27FC236}">
                <a16:creationId xmlns:a16="http://schemas.microsoft.com/office/drawing/2014/main" id="{5DB29273-5674-4E97-B3C4-EB856FE90CCD}"/>
              </a:ext>
              <a:ext uri="{C183D7F6-B498-43B3-948B-1728B52AA6E4}">
                <adec:decorative xmlns:adec="http://schemas.microsoft.com/office/drawing/2017/decorative" val="1"/>
              </a:ext>
            </a:extLst>
          </p:cNvPr>
          <p:cNvPicPr>
            <a:picLocks noChangeAspect="1"/>
          </p:cNvPicPr>
          <p:nvPr/>
        </p:nvPicPr>
        <p:blipFill>
          <a:blip r:embed="rId35">
            <a:extLst>
              <a:ext uri="{96DAC541-7B7A-43D3-8B79-37D633B846F1}">
                <asvg:svgBlip xmlns:asvg="http://schemas.microsoft.com/office/drawing/2016/SVG/main" r:embed="rId36"/>
              </a:ext>
            </a:extLst>
          </a:blip>
          <a:stretch>
            <a:fillRect/>
          </a:stretch>
        </p:blipFill>
        <p:spPr>
          <a:xfrm>
            <a:off x="7194237" y="4588172"/>
            <a:ext cx="85385" cy="71154"/>
          </a:xfrm>
          <a:prstGeom prst="rect">
            <a:avLst/>
          </a:prstGeom>
        </p:spPr>
      </p:pic>
      <p:pic>
        <p:nvPicPr>
          <p:cNvPr id="78" name="Graphic 77">
            <a:extLst>
              <a:ext uri="{FF2B5EF4-FFF2-40B4-BE49-F238E27FC236}">
                <a16:creationId xmlns:a16="http://schemas.microsoft.com/office/drawing/2014/main" id="{759F7CF8-B9AD-4068-BB29-F004E586DDF6}"/>
              </a:ext>
              <a:ext uri="{C183D7F6-B498-43B3-948B-1728B52AA6E4}">
                <adec:decorative xmlns:adec="http://schemas.microsoft.com/office/drawing/2017/decorative" val="1"/>
              </a:ext>
            </a:extLst>
          </p:cNvPr>
          <p:cNvPicPr>
            <a:picLocks noChangeAspect="1"/>
          </p:cNvPicPr>
          <p:nvPr/>
        </p:nvPicPr>
        <p:blipFill>
          <a:blip r:embed="rId35">
            <a:extLst>
              <a:ext uri="{96DAC541-7B7A-43D3-8B79-37D633B846F1}">
                <asvg:svgBlip xmlns:asvg="http://schemas.microsoft.com/office/drawing/2016/SVG/main" r:embed="rId36"/>
              </a:ext>
            </a:extLst>
          </a:blip>
          <a:stretch>
            <a:fillRect/>
          </a:stretch>
        </p:blipFill>
        <p:spPr>
          <a:xfrm>
            <a:off x="7194237" y="4818280"/>
            <a:ext cx="85385" cy="71154"/>
          </a:xfrm>
          <a:prstGeom prst="rect">
            <a:avLst/>
          </a:prstGeom>
        </p:spPr>
      </p:pic>
      <p:pic>
        <p:nvPicPr>
          <p:cNvPr id="79" name="Graphic 78">
            <a:extLst>
              <a:ext uri="{FF2B5EF4-FFF2-40B4-BE49-F238E27FC236}">
                <a16:creationId xmlns:a16="http://schemas.microsoft.com/office/drawing/2014/main" id="{3D236D90-C38A-4FAC-A243-81074F2F1138}"/>
              </a:ext>
              <a:ext uri="{C183D7F6-B498-43B3-948B-1728B52AA6E4}">
                <adec:decorative xmlns:adec="http://schemas.microsoft.com/office/drawing/2017/decorative" val="1"/>
              </a:ext>
            </a:extLst>
          </p:cNvPr>
          <p:cNvPicPr>
            <a:picLocks noChangeAspect="1"/>
          </p:cNvPicPr>
          <p:nvPr/>
        </p:nvPicPr>
        <p:blipFill>
          <a:blip r:embed="rId35">
            <a:extLst>
              <a:ext uri="{96DAC541-7B7A-43D3-8B79-37D633B846F1}">
                <asvg:svgBlip xmlns:asvg="http://schemas.microsoft.com/office/drawing/2016/SVG/main" r:embed="rId36"/>
              </a:ext>
            </a:extLst>
          </a:blip>
          <a:stretch>
            <a:fillRect/>
          </a:stretch>
        </p:blipFill>
        <p:spPr>
          <a:xfrm>
            <a:off x="8845952" y="3462697"/>
            <a:ext cx="85385" cy="71154"/>
          </a:xfrm>
          <a:prstGeom prst="rect">
            <a:avLst/>
          </a:prstGeom>
        </p:spPr>
      </p:pic>
      <p:pic>
        <p:nvPicPr>
          <p:cNvPr id="80" name="Graphic 79">
            <a:extLst>
              <a:ext uri="{FF2B5EF4-FFF2-40B4-BE49-F238E27FC236}">
                <a16:creationId xmlns:a16="http://schemas.microsoft.com/office/drawing/2014/main" id="{BAA9C4EF-3D87-47CF-9AF3-0283EEC3BE93}"/>
              </a:ext>
              <a:ext uri="{C183D7F6-B498-43B3-948B-1728B52AA6E4}">
                <adec:decorative xmlns:adec="http://schemas.microsoft.com/office/drawing/2017/decorative" val="1"/>
              </a:ext>
            </a:extLst>
          </p:cNvPr>
          <p:cNvPicPr>
            <a:picLocks noChangeAspect="1"/>
          </p:cNvPicPr>
          <p:nvPr/>
        </p:nvPicPr>
        <p:blipFill>
          <a:blip r:embed="rId35">
            <a:extLst>
              <a:ext uri="{96DAC541-7B7A-43D3-8B79-37D633B846F1}">
                <asvg:svgBlip xmlns:asvg="http://schemas.microsoft.com/office/drawing/2016/SVG/main" r:embed="rId36"/>
              </a:ext>
            </a:extLst>
          </a:blip>
          <a:stretch>
            <a:fillRect/>
          </a:stretch>
        </p:blipFill>
        <p:spPr>
          <a:xfrm>
            <a:off x="8845952" y="3692804"/>
            <a:ext cx="85385" cy="71154"/>
          </a:xfrm>
          <a:prstGeom prst="rect">
            <a:avLst/>
          </a:prstGeom>
        </p:spPr>
      </p:pic>
      <p:pic>
        <p:nvPicPr>
          <p:cNvPr id="81" name="Graphic 80">
            <a:extLst>
              <a:ext uri="{FF2B5EF4-FFF2-40B4-BE49-F238E27FC236}">
                <a16:creationId xmlns:a16="http://schemas.microsoft.com/office/drawing/2014/main" id="{5E82B0C0-3EBA-45B0-B338-16E96E788D7D}"/>
              </a:ext>
              <a:ext uri="{C183D7F6-B498-43B3-948B-1728B52AA6E4}">
                <adec:decorative xmlns:adec="http://schemas.microsoft.com/office/drawing/2017/decorative" val="1"/>
              </a:ext>
            </a:extLst>
          </p:cNvPr>
          <p:cNvPicPr>
            <a:picLocks noChangeAspect="1"/>
          </p:cNvPicPr>
          <p:nvPr/>
        </p:nvPicPr>
        <p:blipFill>
          <a:blip r:embed="rId35">
            <a:extLst>
              <a:ext uri="{96DAC541-7B7A-43D3-8B79-37D633B846F1}">
                <asvg:svgBlip xmlns:asvg="http://schemas.microsoft.com/office/drawing/2016/SVG/main" r:embed="rId36"/>
              </a:ext>
            </a:extLst>
          </a:blip>
          <a:stretch>
            <a:fillRect/>
          </a:stretch>
        </p:blipFill>
        <p:spPr>
          <a:xfrm>
            <a:off x="8845952" y="3922911"/>
            <a:ext cx="85385" cy="71154"/>
          </a:xfrm>
          <a:prstGeom prst="rect">
            <a:avLst/>
          </a:prstGeom>
        </p:spPr>
      </p:pic>
    </p:spTree>
    <p:extLst>
      <p:ext uri="{BB962C8B-B14F-4D97-AF65-F5344CB8AC3E}">
        <p14:creationId xmlns:p14="http://schemas.microsoft.com/office/powerpoint/2010/main" val="263391429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52439236-B2C8-4CA7-8F8A-E2426C2E15BE}"/>
              </a:ext>
            </a:extLst>
          </p:cNvPr>
          <p:cNvSpPr>
            <a:spLocks noGrp="1"/>
          </p:cNvSpPr>
          <p:nvPr>
            <p:ph type="title"/>
          </p:nvPr>
        </p:nvSpPr>
        <p:spPr/>
        <p:txBody>
          <a:bodyPr/>
          <a:lstStyle/>
          <a:p>
            <a:r>
              <a:rPr lang="fi-FI"/>
              <a:t>Innovaatiotoiminta jatkuu kaupungin kanssa</a:t>
            </a:r>
          </a:p>
        </p:txBody>
      </p:sp>
      <p:sp>
        <p:nvSpPr>
          <p:cNvPr id="3" name="Dian numeron paikkamerkki 2">
            <a:extLst>
              <a:ext uri="{FF2B5EF4-FFF2-40B4-BE49-F238E27FC236}">
                <a16:creationId xmlns:a16="http://schemas.microsoft.com/office/drawing/2014/main" id="{4E40B377-102C-4B92-8C94-428B2D26EDE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3D2D5F4-4871-4469-8343-ED7F6811B37D}" type="slidenum">
              <a:rPr kumimoji="0" lang="fi-FI" sz="1000" b="0" i="0" u="none" strike="noStrike" kern="1200" cap="none" spc="0" normalizeH="0" baseline="0" noProof="0" smtClean="0">
                <a:ln>
                  <a:noFill/>
                </a:ln>
                <a:solidFill>
                  <a:prstClr val="white"/>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fi-FI" sz="1000" b="0" i="0" u="none" strike="noStrike" kern="1200" cap="none" spc="0" normalizeH="0" baseline="0" noProof="0">
              <a:ln>
                <a:noFill/>
              </a:ln>
              <a:solidFill>
                <a:prstClr val="white"/>
              </a:solidFill>
              <a:effectLst/>
              <a:uLnTx/>
              <a:uFillTx/>
              <a:latin typeface="Arial" panose="020B0604020202020204"/>
              <a:ea typeface="+mn-ea"/>
              <a:cs typeface="+mn-cs"/>
            </a:endParaRPr>
          </a:p>
        </p:txBody>
      </p:sp>
    </p:spTree>
    <p:extLst>
      <p:ext uri="{BB962C8B-B14F-4D97-AF65-F5344CB8AC3E}">
        <p14:creationId xmlns:p14="http://schemas.microsoft.com/office/powerpoint/2010/main" val="21776650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orakulmio 1">
            <a:extLst>
              <a:ext uri="{FF2B5EF4-FFF2-40B4-BE49-F238E27FC236}">
                <a16:creationId xmlns:a16="http://schemas.microsoft.com/office/drawing/2014/main" id="{9D537A9C-1DE9-4794-B23B-16B22AD4810B}"/>
              </a:ext>
            </a:extLst>
          </p:cNvPr>
          <p:cNvSpPr/>
          <p:nvPr/>
        </p:nvSpPr>
        <p:spPr>
          <a:xfrm>
            <a:off x="2931042" y="1382286"/>
            <a:ext cx="6096000" cy="4093428"/>
          </a:xfrm>
          <a:prstGeom prst="rect">
            <a:avLst/>
          </a:prstGeom>
        </p:spPr>
        <p:txBody>
          <a:bodyPr>
            <a:spAutoFit/>
          </a:bodyPr>
          <a:lstStyle/>
          <a:p>
            <a:r>
              <a:rPr lang="fi-FI" sz="2000">
                <a:latin typeface="Lato Regular"/>
              </a:rPr>
              <a:t>Yhteistyö kaupungin kanssa tarjoaa erilaisia vaihtoehtoja jatkopolkuihin. Kaupunki myös ohjaa ekosysteemin muiden palveluiden ja verkostoitumisen pariin.</a:t>
            </a:r>
            <a:br>
              <a:rPr lang="fi-FI" sz="2000">
                <a:latin typeface="Lato Regular"/>
              </a:rPr>
            </a:br>
            <a:r>
              <a:rPr lang="fi-FI" sz="2000">
                <a:latin typeface="Lato Regular"/>
              </a:rPr>
              <a:t>Ratkaisun IPR-oikeuksista on hyvä sopia jo innovaatiotoiminnan alkuvaiheessa. Jos kehitystyö jatkuu avoimen kilpailutuksen kautta, niin alun perin mukana ollut yritys omistaa kokeilussa kehitetyn tuotteen tai palvelun. Kaupungilla taas on oikeudet kokeilusta syntyneeseen dokumentaatioon. Tämä asettelu tulee olla kommunikoituna kehittäjälle selvästi alusta alkaen ja tiedot ovat osa sopimuspohjaa.</a:t>
            </a:r>
          </a:p>
        </p:txBody>
      </p:sp>
    </p:spTree>
    <p:extLst>
      <p:ext uri="{BB962C8B-B14F-4D97-AF65-F5344CB8AC3E}">
        <p14:creationId xmlns:p14="http://schemas.microsoft.com/office/powerpoint/2010/main" val="84639313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 name="Text Placeholder 2">
            <a:extLst>
              <a:ext uri="{FF2B5EF4-FFF2-40B4-BE49-F238E27FC236}">
                <a16:creationId xmlns:a16="http://schemas.microsoft.com/office/drawing/2014/main" id="{B12183AE-357C-4D5C-8542-8B97C384071E}"/>
              </a:ext>
            </a:extLst>
          </p:cNvPr>
          <p:cNvSpPr txBox="1">
            <a:spLocks noGrp="1"/>
          </p:cNvSpPr>
          <p:nvPr>
            <p:ph type="title" idx="4294967295"/>
          </p:nvPr>
        </p:nvSpPr>
        <p:spPr>
          <a:xfrm>
            <a:off x="246213" y="241880"/>
            <a:ext cx="11658375" cy="38798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fi-FI" sz="2000" b="0" i="0" u="none" strike="noStrike" kern="1200" cap="none" spc="0" normalizeH="0" baseline="0" noProof="0">
                <a:ln>
                  <a:noFill/>
                </a:ln>
                <a:solidFill>
                  <a:schemeClr val="accent6"/>
                </a:solidFill>
                <a:effectLst/>
                <a:uLnTx/>
                <a:uFillTx/>
                <a:latin typeface="Lato Black" panose="020F0A02020204030203" pitchFamily="34" charset="0"/>
                <a:ea typeface="+mn-ea"/>
                <a:cs typeface="+mn-cs"/>
              </a:rPr>
              <a:t>Innovaatiotoiminta jatkuu kaupungin kanssa 1/3</a:t>
            </a:r>
          </a:p>
        </p:txBody>
      </p:sp>
      <p:sp>
        <p:nvSpPr>
          <p:cNvPr id="253" name="TextBox 252">
            <a:extLst>
              <a:ext uri="{FF2B5EF4-FFF2-40B4-BE49-F238E27FC236}">
                <a16:creationId xmlns:a16="http://schemas.microsoft.com/office/drawing/2014/main" id="{C38F01C8-8B14-43D0-BB16-D276A9C5EC7D}"/>
              </a:ext>
            </a:extLst>
          </p:cNvPr>
          <p:cNvSpPr txBox="1"/>
          <p:nvPr/>
        </p:nvSpPr>
        <p:spPr>
          <a:xfrm>
            <a:off x="1575278" y="3893835"/>
            <a:ext cx="2428983" cy="338554"/>
          </a:xfrm>
          <a:prstGeom prst="rect">
            <a:avLst/>
          </a:prstGeom>
          <a:noFill/>
        </p:spPr>
        <p:txBody>
          <a:bodyPr wrap="square" rtlCol="0">
            <a:spAutoFit/>
          </a:bodyPr>
          <a:lstStyle/>
          <a:p>
            <a:r>
              <a:rPr lang="en-US" sz="1600" err="1">
                <a:solidFill>
                  <a:schemeClr val="accent6"/>
                </a:solidFill>
                <a:latin typeface="Lato Bold" panose="020F0802020204030203" pitchFamily="34" charset="0"/>
              </a:rPr>
              <a:t>Kaupunki</a:t>
            </a:r>
            <a:endParaRPr lang="fi-FI" sz="1600">
              <a:solidFill>
                <a:schemeClr val="accent6"/>
              </a:solidFill>
              <a:latin typeface="Lato Bold" panose="020F0802020204030203" pitchFamily="34" charset="0"/>
            </a:endParaRPr>
          </a:p>
        </p:txBody>
      </p:sp>
      <p:pic>
        <p:nvPicPr>
          <p:cNvPr id="209" name="Graphic 208" descr="Kuvake kaupungista.">
            <a:extLst>
              <a:ext uri="{FF2B5EF4-FFF2-40B4-BE49-F238E27FC236}">
                <a16:creationId xmlns:a16="http://schemas.microsoft.com/office/drawing/2014/main" id="{B9827AC5-7679-4B94-A851-A9B5B669A21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689519" y="3053007"/>
            <a:ext cx="773862" cy="738145"/>
          </a:xfrm>
          <a:prstGeom prst="rect">
            <a:avLst/>
          </a:prstGeom>
        </p:spPr>
      </p:pic>
      <p:pic>
        <p:nvPicPr>
          <p:cNvPr id="213" name="Graphic 212" descr="Nuoli kaupungista seuraavaan vaiheeseen.">
            <a:extLst>
              <a:ext uri="{FF2B5EF4-FFF2-40B4-BE49-F238E27FC236}">
                <a16:creationId xmlns:a16="http://schemas.microsoft.com/office/drawing/2014/main" id="{65B74804-2B62-4A5A-BE26-03A3CA0F4DFF}"/>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2133069" y="2209787"/>
            <a:ext cx="1065550" cy="678618"/>
          </a:xfrm>
          <a:prstGeom prst="rect">
            <a:avLst/>
          </a:prstGeom>
        </p:spPr>
      </p:pic>
      <p:pic>
        <p:nvPicPr>
          <p:cNvPr id="234" name="Graphic 233" descr="Infokuvake.">
            <a:extLst>
              <a:ext uri="{FF2B5EF4-FFF2-40B4-BE49-F238E27FC236}">
                <a16:creationId xmlns:a16="http://schemas.microsoft.com/office/drawing/2014/main" id="{7C0F9D6C-28B9-481D-8122-BCF41A2D94D9}"/>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2423628" y="1359203"/>
            <a:ext cx="987625" cy="1050666"/>
          </a:xfrm>
          <a:prstGeom prst="rect">
            <a:avLst/>
          </a:prstGeom>
        </p:spPr>
      </p:pic>
      <p:sp>
        <p:nvSpPr>
          <p:cNvPr id="251" name="TextBox 250">
            <a:extLst>
              <a:ext uri="{FF2B5EF4-FFF2-40B4-BE49-F238E27FC236}">
                <a16:creationId xmlns:a16="http://schemas.microsoft.com/office/drawing/2014/main" id="{84C93D12-7BC1-4866-A7AB-19580CEA6706}"/>
              </a:ext>
            </a:extLst>
          </p:cNvPr>
          <p:cNvSpPr txBox="1"/>
          <p:nvPr/>
        </p:nvSpPr>
        <p:spPr>
          <a:xfrm>
            <a:off x="2668098" y="1088151"/>
            <a:ext cx="1358614" cy="400110"/>
          </a:xfrm>
          <a:prstGeom prst="rect">
            <a:avLst/>
          </a:prstGeom>
          <a:noFill/>
        </p:spPr>
        <p:txBody>
          <a:bodyPr wrap="square" rtlCol="0">
            <a:spAutoFit/>
          </a:bodyPr>
          <a:lstStyle/>
          <a:p>
            <a:r>
              <a:rPr lang="en-US" sz="1000" err="1">
                <a:solidFill>
                  <a:schemeClr val="accent6"/>
                </a:solidFill>
                <a:latin typeface="Lato Bold" panose="020F0802020204030203" pitchFamily="34" charset="0"/>
              </a:rPr>
              <a:t>Espoon</a:t>
            </a:r>
            <a:r>
              <a:rPr lang="en-US" sz="1000">
                <a:solidFill>
                  <a:schemeClr val="accent6"/>
                </a:solidFill>
                <a:latin typeface="Lato Bold" panose="020F0802020204030203" pitchFamily="34" charset="0"/>
              </a:rPr>
              <a:t> </a:t>
            </a:r>
            <a:r>
              <a:rPr lang="en-US" sz="1000" err="1">
                <a:solidFill>
                  <a:schemeClr val="accent6"/>
                </a:solidFill>
                <a:latin typeface="Lato Bold" panose="020F0802020204030203" pitchFamily="34" charset="0"/>
              </a:rPr>
              <a:t>kaupungin</a:t>
            </a:r>
            <a:r>
              <a:rPr lang="en-US" sz="1000">
                <a:solidFill>
                  <a:schemeClr val="accent6"/>
                </a:solidFill>
                <a:latin typeface="Lato Bold" panose="020F0802020204030203" pitchFamily="34" charset="0"/>
              </a:rPr>
              <a:t> </a:t>
            </a:r>
            <a:r>
              <a:rPr lang="en-US" sz="1000" err="1">
                <a:solidFill>
                  <a:schemeClr val="accent6"/>
                </a:solidFill>
                <a:latin typeface="Lato Bold" panose="020F0802020204030203" pitchFamily="34" charset="0"/>
              </a:rPr>
              <a:t>hankintaohje</a:t>
            </a:r>
            <a:endParaRPr lang="fi-FI" sz="1000">
              <a:solidFill>
                <a:schemeClr val="accent6"/>
              </a:solidFill>
              <a:latin typeface="Lato Bold" panose="020F0802020204030203" pitchFamily="34" charset="0"/>
            </a:endParaRPr>
          </a:p>
        </p:txBody>
      </p:sp>
      <p:pic>
        <p:nvPicPr>
          <p:cNvPr id="235" name="Graphic 234" descr="Infokuvake.">
            <a:extLst>
              <a:ext uri="{FF2B5EF4-FFF2-40B4-BE49-F238E27FC236}">
                <a16:creationId xmlns:a16="http://schemas.microsoft.com/office/drawing/2014/main" id="{BBB63546-705E-46A6-96FB-896EC8A52E98}"/>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4004261" y="1355206"/>
            <a:ext cx="987625" cy="1050666"/>
          </a:xfrm>
          <a:prstGeom prst="rect">
            <a:avLst/>
          </a:prstGeom>
        </p:spPr>
      </p:pic>
      <p:sp>
        <p:nvSpPr>
          <p:cNvPr id="252" name="TextBox 251">
            <a:extLst>
              <a:ext uri="{FF2B5EF4-FFF2-40B4-BE49-F238E27FC236}">
                <a16:creationId xmlns:a16="http://schemas.microsoft.com/office/drawing/2014/main" id="{CADB9F1A-774C-4F17-9A31-F4C647875C56}"/>
              </a:ext>
            </a:extLst>
          </p:cNvPr>
          <p:cNvSpPr txBox="1"/>
          <p:nvPr/>
        </p:nvSpPr>
        <p:spPr>
          <a:xfrm>
            <a:off x="4198105" y="1093923"/>
            <a:ext cx="2043476" cy="400110"/>
          </a:xfrm>
          <a:prstGeom prst="rect">
            <a:avLst/>
          </a:prstGeom>
          <a:noFill/>
        </p:spPr>
        <p:txBody>
          <a:bodyPr wrap="square" rtlCol="0">
            <a:spAutoFit/>
          </a:bodyPr>
          <a:lstStyle/>
          <a:p>
            <a:r>
              <a:rPr lang="en-US" sz="1000">
                <a:solidFill>
                  <a:schemeClr val="accent6"/>
                </a:solidFill>
                <a:latin typeface="Lato Bold" panose="020F0802020204030203" pitchFamily="34" charset="0"/>
              </a:rPr>
              <a:t>Hilma </a:t>
            </a:r>
            <a:r>
              <a:rPr lang="en-US" sz="1000" err="1">
                <a:solidFill>
                  <a:schemeClr val="accent6"/>
                </a:solidFill>
                <a:latin typeface="Lato Bold" panose="020F0802020204030203" pitchFamily="34" charset="0"/>
              </a:rPr>
              <a:t>eli</a:t>
            </a:r>
            <a:r>
              <a:rPr lang="en-US" sz="1000">
                <a:solidFill>
                  <a:schemeClr val="accent6"/>
                </a:solidFill>
                <a:latin typeface="Lato Bold" panose="020F0802020204030203" pitchFamily="34" charset="0"/>
              </a:rPr>
              <a:t> </a:t>
            </a:r>
            <a:r>
              <a:rPr lang="en-US" sz="1000" err="1">
                <a:solidFill>
                  <a:schemeClr val="accent6"/>
                </a:solidFill>
                <a:latin typeface="Lato Bold" panose="020F0802020204030203" pitchFamily="34" charset="0"/>
              </a:rPr>
              <a:t>julkisten</a:t>
            </a:r>
            <a:r>
              <a:rPr lang="en-US" sz="1000">
                <a:solidFill>
                  <a:schemeClr val="accent6"/>
                </a:solidFill>
                <a:latin typeface="Lato Bold" panose="020F0802020204030203" pitchFamily="34" charset="0"/>
              </a:rPr>
              <a:t> </a:t>
            </a:r>
            <a:r>
              <a:rPr lang="en-US" sz="1000" err="1">
                <a:solidFill>
                  <a:schemeClr val="accent6"/>
                </a:solidFill>
                <a:latin typeface="Lato Bold" panose="020F0802020204030203" pitchFamily="34" charset="0"/>
              </a:rPr>
              <a:t>hankintojen</a:t>
            </a:r>
            <a:r>
              <a:rPr lang="en-US" sz="1000">
                <a:solidFill>
                  <a:schemeClr val="accent6"/>
                </a:solidFill>
                <a:latin typeface="Lato Bold" panose="020F0802020204030203" pitchFamily="34" charset="0"/>
              </a:rPr>
              <a:t> </a:t>
            </a:r>
            <a:r>
              <a:rPr lang="en-US" sz="1000" err="1">
                <a:solidFill>
                  <a:schemeClr val="accent6"/>
                </a:solidFill>
                <a:latin typeface="Lato Bold" panose="020F0802020204030203" pitchFamily="34" charset="0"/>
              </a:rPr>
              <a:t>ilmoituskanava</a:t>
            </a:r>
            <a:endParaRPr lang="fi-FI" sz="1000">
              <a:solidFill>
                <a:schemeClr val="accent6"/>
              </a:solidFill>
              <a:latin typeface="Lato Bold" panose="020F0802020204030203" pitchFamily="34" charset="0"/>
            </a:endParaRPr>
          </a:p>
        </p:txBody>
      </p:sp>
      <p:sp>
        <p:nvSpPr>
          <p:cNvPr id="239" name="TextBox 238">
            <a:extLst>
              <a:ext uri="{FF2B5EF4-FFF2-40B4-BE49-F238E27FC236}">
                <a16:creationId xmlns:a16="http://schemas.microsoft.com/office/drawing/2014/main" id="{F6972448-A5B0-4CE4-96B7-64435455DE5A}"/>
              </a:ext>
            </a:extLst>
          </p:cNvPr>
          <p:cNvSpPr txBox="1"/>
          <p:nvPr/>
        </p:nvSpPr>
        <p:spPr>
          <a:xfrm>
            <a:off x="3382537" y="2097567"/>
            <a:ext cx="2229395" cy="338554"/>
          </a:xfrm>
          <a:prstGeom prst="rect">
            <a:avLst/>
          </a:prstGeom>
          <a:noFill/>
        </p:spPr>
        <p:txBody>
          <a:bodyPr wrap="square" rtlCol="0">
            <a:spAutoFit/>
          </a:bodyPr>
          <a:lstStyle/>
          <a:p>
            <a:r>
              <a:rPr lang="en-US" sz="1600" err="1">
                <a:solidFill>
                  <a:schemeClr val="accent6"/>
                </a:solidFill>
                <a:latin typeface="Lato Bold" panose="020F0802020204030203" pitchFamily="34" charset="0"/>
              </a:rPr>
              <a:t>Sopimus</a:t>
            </a:r>
            <a:r>
              <a:rPr lang="en-US" sz="1600">
                <a:solidFill>
                  <a:schemeClr val="accent6"/>
                </a:solidFill>
                <a:latin typeface="Lato Bold" panose="020F0802020204030203" pitchFamily="34" charset="0"/>
              </a:rPr>
              <a:t> ja </a:t>
            </a:r>
            <a:r>
              <a:rPr lang="en-US" sz="1600" err="1">
                <a:solidFill>
                  <a:schemeClr val="accent6"/>
                </a:solidFill>
                <a:latin typeface="Lato Bold" panose="020F0802020204030203" pitchFamily="34" charset="0"/>
              </a:rPr>
              <a:t>hankinta</a:t>
            </a:r>
            <a:endParaRPr lang="fi-FI" sz="1600">
              <a:solidFill>
                <a:schemeClr val="accent6"/>
              </a:solidFill>
              <a:latin typeface="Lato Bold" panose="020F0802020204030203" pitchFamily="34" charset="0"/>
            </a:endParaRPr>
          </a:p>
        </p:txBody>
      </p:sp>
      <p:grpSp>
        <p:nvGrpSpPr>
          <p:cNvPr id="12" name="Group 11" descr="Nuoli sopimuksesta ja hankinnasta seuraavaan vaiheeseen.">
            <a:extLst>
              <a:ext uri="{FF2B5EF4-FFF2-40B4-BE49-F238E27FC236}">
                <a16:creationId xmlns:a16="http://schemas.microsoft.com/office/drawing/2014/main" id="{4BCADEAE-917A-4796-A7E0-A7876C47AAEA}"/>
              </a:ext>
            </a:extLst>
          </p:cNvPr>
          <p:cNvGrpSpPr/>
          <p:nvPr/>
        </p:nvGrpSpPr>
        <p:grpSpPr>
          <a:xfrm>
            <a:off x="5618480" y="2216335"/>
            <a:ext cx="426663" cy="69052"/>
            <a:chOff x="5618480" y="2216335"/>
            <a:chExt cx="426663" cy="69052"/>
          </a:xfrm>
        </p:grpSpPr>
        <p:sp>
          <p:nvSpPr>
            <p:cNvPr id="8" name="Freeform: Shape 7">
              <a:extLst>
                <a:ext uri="{FF2B5EF4-FFF2-40B4-BE49-F238E27FC236}">
                  <a16:creationId xmlns:a16="http://schemas.microsoft.com/office/drawing/2014/main" id="{40CDD543-1644-4C48-9B34-4920BE15AD92}"/>
                </a:ext>
              </a:extLst>
            </p:cNvPr>
            <p:cNvSpPr/>
            <p:nvPr/>
          </p:nvSpPr>
          <p:spPr>
            <a:xfrm>
              <a:off x="5618480" y="2250861"/>
              <a:ext cx="369071" cy="5952"/>
            </a:xfrm>
            <a:custGeom>
              <a:avLst/>
              <a:gdLst>
                <a:gd name="connsiteX0" fmla="*/ 0 w 369071"/>
                <a:gd name="connsiteY0" fmla="*/ 0 h 5952"/>
                <a:gd name="connsiteX1" fmla="*/ 369072 w 369071"/>
                <a:gd name="connsiteY1" fmla="*/ 0 h 5952"/>
              </a:gdLst>
              <a:ahLst/>
              <a:cxnLst>
                <a:cxn ang="0">
                  <a:pos x="connsiteX0" y="connsiteY0"/>
                </a:cxn>
                <a:cxn ang="0">
                  <a:pos x="connsiteX1" y="connsiteY1"/>
                </a:cxn>
              </a:cxnLst>
              <a:rect l="l" t="t" r="r" b="b"/>
              <a:pathLst>
                <a:path w="369071" h="5952">
                  <a:moveTo>
                    <a:pt x="0" y="0"/>
                  </a:moveTo>
                  <a:lnTo>
                    <a:pt x="369072" y="0"/>
                  </a:lnTo>
                </a:path>
              </a:pathLst>
            </a:custGeom>
            <a:ln w="13019" cap="rnd">
              <a:solidFill>
                <a:srgbClr val="000000"/>
              </a:solidFill>
              <a:custDash>
                <a:ds d="7500000" sp="375000"/>
              </a:custDash>
              <a:miter/>
            </a:ln>
          </p:spPr>
          <p:txBody>
            <a:bodyPr rtlCol="0" anchor="ctr"/>
            <a:lstStyle/>
            <a:p>
              <a:endParaRPr lang="fi-FI"/>
            </a:p>
          </p:txBody>
        </p:sp>
        <p:sp>
          <p:nvSpPr>
            <p:cNvPr id="10" name="Freeform: Shape 9">
              <a:extLst>
                <a:ext uri="{FF2B5EF4-FFF2-40B4-BE49-F238E27FC236}">
                  <a16:creationId xmlns:a16="http://schemas.microsoft.com/office/drawing/2014/main" id="{13399F39-B9A4-447E-9D90-9C735DD75C8D}"/>
                </a:ext>
              </a:extLst>
            </p:cNvPr>
            <p:cNvSpPr/>
            <p:nvPr/>
          </p:nvSpPr>
          <p:spPr>
            <a:xfrm>
              <a:off x="5957787" y="2216335"/>
              <a:ext cx="87356" cy="69052"/>
            </a:xfrm>
            <a:custGeom>
              <a:avLst/>
              <a:gdLst>
                <a:gd name="connsiteX0" fmla="*/ 595 w 87356"/>
                <a:gd name="connsiteY0" fmla="*/ 69052 h 69052"/>
                <a:gd name="connsiteX1" fmla="*/ 86910 w 87356"/>
                <a:gd name="connsiteY1" fmla="*/ 35121 h 69052"/>
                <a:gd name="connsiteX2" fmla="*/ 86910 w 87356"/>
                <a:gd name="connsiteY2" fmla="*/ 33931 h 69052"/>
                <a:gd name="connsiteX3" fmla="*/ 595 w 87356"/>
                <a:gd name="connsiteY3" fmla="*/ 0 h 69052"/>
                <a:gd name="connsiteX4" fmla="*/ 0 w 87356"/>
                <a:gd name="connsiteY4" fmla="*/ 595 h 69052"/>
                <a:gd name="connsiteX5" fmla="*/ 0 w 87356"/>
                <a:gd name="connsiteY5" fmla="*/ 68457 h 69052"/>
                <a:gd name="connsiteX6" fmla="*/ 595 w 87356"/>
                <a:gd name="connsiteY6" fmla="*/ 69052 h 69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7356" h="69052">
                  <a:moveTo>
                    <a:pt x="595" y="69052"/>
                  </a:moveTo>
                  <a:lnTo>
                    <a:pt x="86910" y="35121"/>
                  </a:lnTo>
                  <a:cubicBezTo>
                    <a:pt x="87506" y="35121"/>
                    <a:pt x="87506" y="33931"/>
                    <a:pt x="86910" y="33931"/>
                  </a:cubicBezTo>
                  <a:lnTo>
                    <a:pt x="595" y="0"/>
                  </a:lnTo>
                  <a:cubicBezTo>
                    <a:pt x="0" y="0"/>
                    <a:pt x="0" y="0"/>
                    <a:pt x="0" y="595"/>
                  </a:cubicBezTo>
                  <a:lnTo>
                    <a:pt x="0" y="68457"/>
                  </a:lnTo>
                  <a:cubicBezTo>
                    <a:pt x="0" y="69052"/>
                    <a:pt x="595" y="69052"/>
                    <a:pt x="595" y="69052"/>
                  </a:cubicBezTo>
                  <a:close/>
                </a:path>
              </a:pathLst>
            </a:custGeom>
            <a:solidFill>
              <a:srgbClr val="C9D4DD"/>
            </a:solidFill>
            <a:ln w="13019" cap="rnd">
              <a:solidFill>
                <a:srgbClr val="000000"/>
              </a:solidFill>
              <a:custDash>
                <a:ds d="7500000" sp="375000"/>
              </a:custDash>
              <a:miter/>
            </a:ln>
          </p:spPr>
          <p:txBody>
            <a:bodyPr rtlCol="0" anchor="ctr"/>
            <a:lstStyle/>
            <a:p>
              <a:endParaRPr lang="fi-FI"/>
            </a:p>
          </p:txBody>
        </p:sp>
      </p:grpSp>
      <p:sp>
        <p:nvSpPr>
          <p:cNvPr id="244" name="TextBox 243">
            <a:extLst>
              <a:ext uri="{FF2B5EF4-FFF2-40B4-BE49-F238E27FC236}">
                <a16:creationId xmlns:a16="http://schemas.microsoft.com/office/drawing/2014/main" id="{86F16BF3-991C-4100-8BF8-C3BB1B56B26B}"/>
              </a:ext>
            </a:extLst>
          </p:cNvPr>
          <p:cNvSpPr txBox="1"/>
          <p:nvPr/>
        </p:nvSpPr>
        <p:spPr>
          <a:xfrm>
            <a:off x="6203369" y="2097567"/>
            <a:ext cx="2229395" cy="276999"/>
          </a:xfrm>
          <a:prstGeom prst="rect">
            <a:avLst/>
          </a:prstGeom>
          <a:noFill/>
        </p:spPr>
        <p:txBody>
          <a:bodyPr wrap="square" rtlCol="0">
            <a:spAutoFit/>
          </a:bodyPr>
          <a:lstStyle/>
          <a:p>
            <a:r>
              <a:rPr lang="en-US" sz="1200" err="1">
                <a:solidFill>
                  <a:schemeClr val="accent6"/>
                </a:solidFill>
                <a:latin typeface="Lato Bold" panose="020F0802020204030203" pitchFamily="34" charset="0"/>
              </a:rPr>
              <a:t>Suora</a:t>
            </a:r>
            <a:r>
              <a:rPr lang="en-US" sz="1200">
                <a:solidFill>
                  <a:schemeClr val="accent6"/>
                </a:solidFill>
                <a:latin typeface="Lato Bold" panose="020F0802020204030203" pitchFamily="34" charset="0"/>
              </a:rPr>
              <a:t> </a:t>
            </a:r>
            <a:r>
              <a:rPr lang="en-US" sz="1200" err="1">
                <a:solidFill>
                  <a:schemeClr val="accent6"/>
                </a:solidFill>
                <a:latin typeface="Lato Bold" panose="020F0802020204030203" pitchFamily="34" charset="0"/>
              </a:rPr>
              <a:t>hankinta</a:t>
            </a:r>
            <a:endParaRPr lang="fi-FI" sz="1200">
              <a:solidFill>
                <a:schemeClr val="accent6"/>
              </a:solidFill>
              <a:latin typeface="Lato Bold" panose="020F0802020204030203" pitchFamily="34" charset="0"/>
            </a:endParaRPr>
          </a:p>
        </p:txBody>
      </p:sp>
      <p:pic>
        <p:nvPicPr>
          <p:cNvPr id="219" name="Graphic 218" descr="Nuoli suorasta hankinnasta seuraavaan vaiheeseen.">
            <a:extLst>
              <a:ext uri="{FF2B5EF4-FFF2-40B4-BE49-F238E27FC236}">
                <a16:creationId xmlns:a16="http://schemas.microsoft.com/office/drawing/2014/main" id="{9D5526E0-B8E3-43F5-BE87-5C7B08E7C1D8}"/>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7492092" y="2209787"/>
            <a:ext cx="464316" cy="83339"/>
          </a:xfrm>
          <a:prstGeom prst="rect">
            <a:avLst/>
          </a:prstGeom>
        </p:spPr>
      </p:pic>
      <p:grpSp>
        <p:nvGrpSpPr>
          <p:cNvPr id="13" name="Group 12" descr="Nuoli sopimuksesta ja hankinnasta seuraavaan vaiheeseen.">
            <a:extLst>
              <a:ext uri="{FF2B5EF4-FFF2-40B4-BE49-F238E27FC236}">
                <a16:creationId xmlns:a16="http://schemas.microsoft.com/office/drawing/2014/main" id="{B1582F81-1B5E-4019-80AC-EBAE351B1C04}"/>
              </a:ext>
            </a:extLst>
          </p:cNvPr>
          <p:cNvGrpSpPr/>
          <p:nvPr/>
        </p:nvGrpSpPr>
        <p:grpSpPr>
          <a:xfrm>
            <a:off x="5618480" y="2322294"/>
            <a:ext cx="426663" cy="433363"/>
            <a:chOff x="5618480" y="2322294"/>
            <a:chExt cx="426663" cy="433363"/>
          </a:xfrm>
        </p:grpSpPr>
        <p:sp>
          <p:nvSpPr>
            <p:cNvPr id="9" name="Freeform: Shape 8">
              <a:extLst>
                <a:ext uri="{FF2B5EF4-FFF2-40B4-BE49-F238E27FC236}">
                  <a16:creationId xmlns:a16="http://schemas.microsoft.com/office/drawing/2014/main" id="{6DEC1F75-D73B-4B8A-8E8F-A157663F4AB8}"/>
                </a:ext>
              </a:extLst>
            </p:cNvPr>
            <p:cNvSpPr/>
            <p:nvPr/>
          </p:nvSpPr>
          <p:spPr>
            <a:xfrm>
              <a:off x="5618480" y="2322294"/>
              <a:ext cx="369071" cy="398836"/>
            </a:xfrm>
            <a:custGeom>
              <a:avLst/>
              <a:gdLst>
                <a:gd name="connsiteX0" fmla="*/ 0 w 369071"/>
                <a:gd name="connsiteY0" fmla="*/ 0 h 398836"/>
                <a:gd name="connsiteX1" fmla="*/ 142866 w 369071"/>
                <a:gd name="connsiteY1" fmla="*/ 0 h 398836"/>
                <a:gd name="connsiteX2" fmla="*/ 172630 w 369071"/>
                <a:gd name="connsiteY2" fmla="*/ 29764 h 398836"/>
                <a:gd name="connsiteX3" fmla="*/ 172630 w 369071"/>
                <a:gd name="connsiteY3" fmla="*/ 369073 h 398836"/>
                <a:gd name="connsiteX4" fmla="*/ 202394 w 369071"/>
                <a:gd name="connsiteY4" fmla="*/ 398837 h 398836"/>
                <a:gd name="connsiteX5" fmla="*/ 369072 w 369071"/>
                <a:gd name="connsiteY5" fmla="*/ 398837 h 3988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69071" h="398836">
                  <a:moveTo>
                    <a:pt x="0" y="0"/>
                  </a:moveTo>
                  <a:lnTo>
                    <a:pt x="142866" y="0"/>
                  </a:lnTo>
                  <a:cubicBezTo>
                    <a:pt x="159534" y="0"/>
                    <a:pt x="172630" y="13096"/>
                    <a:pt x="172630" y="29764"/>
                  </a:cubicBezTo>
                  <a:lnTo>
                    <a:pt x="172630" y="369073"/>
                  </a:lnTo>
                  <a:cubicBezTo>
                    <a:pt x="172630" y="385740"/>
                    <a:pt x="185726" y="398837"/>
                    <a:pt x="202394" y="398837"/>
                  </a:cubicBezTo>
                  <a:lnTo>
                    <a:pt x="369072" y="398837"/>
                  </a:lnTo>
                </a:path>
              </a:pathLst>
            </a:custGeom>
            <a:noFill/>
            <a:ln w="13019" cap="rnd">
              <a:solidFill>
                <a:srgbClr val="000000"/>
              </a:solidFill>
              <a:custDash>
                <a:ds d="7500000" sp="375000"/>
              </a:custDash>
              <a:miter/>
            </a:ln>
          </p:spPr>
          <p:txBody>
            <a:bodyPr rtlCol="0" anchor="ctr"/>
            <a:lstStyle/>
            <a:p>
              <a:endParaRPr lang="fi-FI"/>
            </a:p>
          </p:txBody>
        </p:sp>
        <p:sp>
          <p:nvSpPr>
            <p:cNvPr id="11" name="Freeform: Shape 10">
              <a:extLst>
                <a:ext uri="{FF2B5EF4-FFF2-40B4-BE49-F238E27FC236}">
                  <a16:creationId xmlns:a16="http://schemas.microsoft.com/office/drawing/2014/main" id="{CF6A957E-49B1-4E28-BA03-FA40E542C537}"/>
                </a:ext>
              </a:extLst>
            </p:cNvPr>
            <p:cNvSpPr/>
            <p:nvPr/>
          </p:nvSpPr>
          <p:spPr>
            <a:xfrm>
              <a:off x="5957787" y="2686605"/>
              <a:ext cx="87356" cy="69052"/>
            </a:xfrm>
            <a:custGeom>
              <a:avLst/>
              <a:gdLst>
                <a:gd name="connsiteX0" fmla="*/ 595 w 87356"/>
                <a:gd name="connsiteY0" fmla="*/ 69052 h 69052"/>
                <a:gd name="connsiteX1" fmla="*/ 86910 w 87356"/>
                <a:gd name="connsiteY1" fmla="*/ 35121 h 69052"/>
                <a:gd name="connsiteX2" fmla="*/ 86910 w 87356"/>
                <a:gd name="connsiteY2" fmla="*/ 33931 h 69052"/>
                <a:gd name="connsiteX3" fmla="*/ 595 w 87356"/>
                <a:gd name="connsiteY3" fmla="*/ 0 h 69052"/>
                <a:gd name="connsiteX4" fmla="*/ 0 w 87356"/>
                <a:gd name="connsiteY4" fmla="*/ 595 h 69052"/>
                <a:gd name="connsiteX5" fmla="*/ 0 w 87356"/>
                <a:gd name="connsiteY5" fmla="*/ 68457 h 69052"/>
                <a:gd name="connsiteX6" fmla="*/ 595 w 87356"/>
                <a:gd name="connsiteY6" fmla="*/ 69052 h 69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7356" h="69052">
                  <a:moveTo>
                    <a:pt x="595" y="69052"/>
                  </a:moveTo>
                  <a:lnTo>
                    <a:pt x="86910" y="35121"/>
                  </a:lnTo>
                  <a:cubicBezTo>
                    <a:pt x="87506" y="35121"/>
                    <a:pt x="87506" y="33931"/>
                    <a:pt x="86910" y="33931"/>
                  </a:cubicBezTo>
                  <a:lnTo>
                    <a:pt x="595" y="0"/>
                  </a:lnTo>
                  <a:cubicBezTo>
                    <a:pt x="0" y="0"/>
                    <a:pt x="0" y="0"/>
                    <a:pt x="0" y="595"/>
                  </a:cubicBezTo>
                  <a:lnTo>
                    <a:pt x="0" y="68457"/>
                  </a:lnTo>
                  <a:cubicBezTo>
                    <a:pt x="0" y="69052"/>
                    <a:pt x="595" y="69052"/>
                    <a:pt x="595" y="69052"/>
                  </a:cubicBezTo>
                  <a:close/>
                </a:path>
              </a:pathLst>
            </a:custGeom>
            <a:solidFill>
              <a:srgbClr val="C9D4DD"/>
            </a:solidFill>
            <a:ln w="13019" cap="rnd">
              <a:solidFill>
                <a:srgbClr val="000000"/>
              </a:solidFill>
              <a:custDash>
                <a:ds d="7500000" sp="375000"/>
              </a:custDash>
              <a:miter/>
            </a:ln>
          </p:spPr>
          <p:txBody>
            <a:bodyPr rtlCol="0" anchor="ctr"/>
            <a:lstStyle/>
            <a:p>
              <a:endParaRPr lang="fi-FI"/>
            </a:p>
          </p:txBody>
        </p:sp>
      </p:grpSp>
      <p:sp>
        <p:nvSpPr>
          <p:cNvPr id="245" name="TextBox 244">
            <a:extLst>
              <a:ext uri="{FF2B5EF4-FFF2-40B4-BE49-F238E27FC236}">
                <a16:creationId xmlns:a16="http://schemas.microsoft.com/office/drawing/2014/main" id="{30478241-A79B-4B57-9D74-64075A316441}"/>
              </a:ext>
            </a:extLst>
          </p:cNvPr>
          <p:cNvSpPr txBox="1"/>
          <p:nvPr/>
        </p:nvSpPr>
        <p:spPr>
          <a:xfrm>
            <a:off x="6139565" y="2556048"/>
            <a:ext cx="2229395" cy="276999"/>
          </a:xfrm>
          <a:prstGeom prst="rect">
            <a:avLst/>
          </a:prstGeom>
          <a:noFill/>
        </p:spPr>
        <p:txBody>
          <a:bodyPr wrap="square" rtlCol="0">
            <a:spAutoFit/>
          </a:bodyPr>
          <a:lstStyle/>
          <a:p>
            <a:r>
              <a:rPr lang="en-US" sz="1200" err="1">
                <a:solidFill>
                  <a:schemeClr val="accent6"/>
                </a:solidFill>
                <a:latin typeface="Lato Bold" panose="020F0802020204030203" pitchFamily="34" charset="0"/>
              </a:rPr>
              <a:t>Avoin</a:t>
            </a:r>
            <a:r>
              <a:rPr lang="en-US" sz="1200">
                <a:solidFill>
                  <a:schemeClr val="accent6"/>
                </a:solidFill>
                <a:latin typeface="Lato Bold" panose="020F0802020204030203" pitchFamily="34" charset="0"/>
              </a:rPr>
              <a:t> </a:t>
            </a:r>
            <a:r>
              <a:rPr lang="en-US" sz="1200" err="1">
                <a:solidFill>
                  <a:schemeClr val="accent6"/>
                </a:solidFill>
                <a:latin typeface="Lato Bold" panose="020F0802020204030203" pitchFamily="34" charset="0"/>
              </a:rPr>
              <a:t>kilpailutus</a:t>
            </a:r>
            <a:endParaRPr lang="fi-FI" sz="1200">
              <a:solidFill>
                <a:schemeClr val="accent6"/>
              </a:solidFill>
              <a:latin typeface="Lato Bold" panose="020F0802020204030203" pitchFamily="34" charset="0"/>
            </a:endParaRPr>
          </a:p>
        </p:txBody>
      </p:sp>
      <p:pic>
        <p:nvPicPr>
          <p:cNvPr id="258" name="Graphic 257" descr="Nuoli avoimesta kilpailutuksesta seuraavaan vaiheeseen.">
            <a:extLst>
              <a:ext uri="{FF2B5EF4-FFF2-40B4-BE49-F238E27FC236}">
                <a16:creationId xmlns:a16="http://schemas.microsoft.com/office/drawing/2014/main" id="{238C265E-014C-4E85-9C24-43B619809EAC}"/>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7520675" y="2358150"/>
            <a:ext cx="440505" cy="369072"/>
          </a:xfrm>
          <a:prstGeom prst="rect">
            <a:avLst/>
          </a:prstGeom>
        </p:spPr>
      </p:pic>
      <p:sp>
        <p:nvSpPr>
          <p:cNvPr id="246" name="TextBox 245">
            <a:extLst>
              <a:ext uri="{FF2B5EF4-FFF2-40B4-BE49-F238E27FC236}">
                <a16:creationId xmlns:a16="http://schemas.microsoft.com/office/drawing/2014/main" id="{B680A1B3-A2D4-48AF-8DC7-161B2A4AAA77}"/>
              </a:ext>
            </a:extLst>
          </p:cNvPr>
          <p:cNvSpPr txBox="1"/>
          <p:nvPr/>
        </p:nvSpPr>
        <p:spPr>
          <a:xfrm>
            <a:off x="8238290" y="2097567"/>
            <a:ext cx="795402" cy="276999"/>
          </a:xfrm>
          <a:prstGeom prst="rect">
            <a:avLst/>
          </a:prstGeom>
          <a:noFill/>
        </p:spPr>
        <p:txBody>
          <a:bodyPr wrap="square" rtlCol="0">
            <a:spAutoFit/>
          </a:bodyPr>
          <a:lstStyle/>
          <a:p>
            <a:r>
              <a:rPr lang="en-US" sz="1200" err="1">
                <a:solidFill>
                  <a:schemeClr val="accent6"/>
                </a:solidFill>
                <a:latin typeface="Lato Bold" panose="020F0802020204030203" pitchFamily="34" charset="0"/>
              </a:rPr>
              <a:t>Pilotti</a:t>
            </a:r>
            <a:endParaRPr lang="fi-FI" sz="1200">
              <a:solidFill>
                <a:schemeClr val="accent6"/>
              </a:solidFill>
              <a:latin typeface="Lato Bold" panose="020F0802020204030203" pitchFamily="34" charset="0"/>
            </a:endParaRPr>
          </a:p>
        </p:txBody>
      </p:sp>
      <p:pic>
        <p:nvPicPr>
          <p:cNvPr id="236" name="Graphic 235" descr="Nuoli pilotista seuraavaan vaiheeseen.">
            <a:extLst>
              <a:ext uri="{FF2B5EF4-FFF2-40B4-BE49-F238E27FC236}">
                <a16:creationId xmlns:a16="http://schemas.microsoft.com/office/drawing/2014/main" id="{2D9867D3-EA1E-4A47-9353-E5072F234BD1}"/>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8982953" y="2209787"/>
            <a:ext cx="464316" cy="83339"/>
          </a:xfrm>
          <a:prstGeom prst="rect">
            <a:avLst/>
          </a:prstGeom>
        </p:spPr>
      </p:pic>
      <p:sp>
        <p:nvSpPr>
          <p:cNvPr id="247" name="TextBox 246">
            <a:extLst>
              <a:ext uri="{FF2B5EF4-FFF2-40B4-BE49-F238E27FC236}">
                <a16:creationId xmlns:a16="http://schemas.microsoft.com/office/drawing/2014/main" id="{BC1A4623-E393-4FB5-A8FA-7A9B8F7CEC8A}"/>
              </a:ext>
            </a:extLst>
          </p:cNvPr>
          <p:cNvSpPr txBox="1"/>
          <p:nvPr/>
        </p:nvSpPr>
        <p:spPr>
          <a:xfrm>
            <a:off x="9608662" y="2097567"/>
            <a:ext cx="1580821" cy="276999"/>
          </a:xfrm>
          <a:prstGeom prst="rect">
            <a:avLst/>
          </a:prstGeom>
          <a:noFill/>
        </p:spPr>
        <p:txBody>
          <a:bodyPr wrap="square" rtlCol="0">
            <a:spAutoFit/>
          </a:bodyPr>
          <a:lstStyle/>
          <a:p>
            <a:r>
              <a:rPr lang="en-US" sz="1200" err="1">
                <a:solidFill>
                  <a:schemeClr val="accent6"/>
                </a:solidFill>
                <a:latin typeface="Lato Bold" panose="020F0802020204030203" pitchFamily="34" charset="0"/>
              </a:rPr>
              <a:t>Käyttöönotto</a:t>
            </a:r>
            <a:endParaRPr lang="fi-FI" sz="1200">
              <a:solidFill>
                <a:schemeClr val="accent6"/>
              </a:solidFill>
              <a:latin typeface="Lato Bold" panose="020F0802020204030203" pitchFamily="34" charset="0"/>
            </a:endParaRPr>
          </a:p>
        </p:txBody>
      </p:sp>
      <p:pic>
        <p:nvPicPr>
          <p:cNvPr id="221" name="Graphic 220" descr="Nuoli kaupungista seuraavaan vaiheeseen.">
            <a:extLst>
              <a:ext uri="{FF2B5EF4-FFF2-40B4-BE49-F238E27FC236}">
                <a16:creationId xmlns:a16="http://schemas.microsoft.com/office/drawing/2014/main" id="{96AC3334-2D75-4DC9-8BA1-E54ADFEEE757}"/>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2734303" y="3645110"/>
            <a:ext cx="464316" cy="83339"/>
          </a:xfrm>
          <a:prstGeom prst="rect">
            <a:avLst/>
          </a:prstGeom>
        </p:spPr>
      </p:pic>
      <p:sp>
        <p:nvSpPr>
          <p:cNvPr id="241" name="TextBox 240">
            <a:extLst>
              <a:ext uri="{FF2B5EF4-FFF2-40B4-BE49-F238E27FC236}">
                <a16:creationId xmlns:a16="http://schemas.microsoft.com/office/drawing/2014/main" id="{CDA7E710-FB54-4AB6-A466-9A3EA9D5B73D}"/>
              </a:ext>
            </a:extLst>
          </p:cNvPr>
          <p:cNvSpPr txBox="1"/>
          <p:nvPr/>
        </p:nvSpPr>
        <p:spPr>
          <a:xfrm>
            <a:off x="3382537" y="3394391"/>
            <a:ext cx="2428983" cy="584775"/>
          </a:xfrm>
          <a:prstGeom prst="rect">
            <a:avLst/>
          </a:prstGeom>
          <a:noFill/>
        </p:spPr>
        <p:txBody>
          <a:bodyPr wrap="square" rtlCol="0">
            <a:spAutoFit/>
          </a:bodyPr>
          <a:lstStyle/>
          <a:p>
            <a:r>
              <a:rPr lang="en-US" sz="1600" err="1">
                <a:solidFill>
                  <a:schemeClr val="accent6"/>
                </a:solidFill>
                <a:latin typeface="Lato Bold" panose="020F0802020204030203" pitchFamily="34" charset="0"/>
              </a:rPr>
              <a:t>Kehitys</a:t>
            </a:r>
            <a:r>
              <a:rPr lang="en-US" sz="1600">
                <a:solidFill>
                  <a:schemeClr val="accent6"/>
                </a:solidFill>
                <a:latin typeface="Lato Bold" panose="020F0802020204030203" pitchFamily="34" charset="0"/>
              </a:rPr>
              <a:t> </a:t>
            </a:r>
            <a:r>
              <a:rPr lang="en-US" sz="1600" err="1">
                <a:solidFill>
                  <a:schemeClr val="accent6"/>
                </a:solidFill>
                <a:latin typeface="Lato Bold" panose="020F0802020204030203" pitchFamily="34" charset="0"/>
              </a:rPr>
              <a:t>jatkuu</a:t>
            </a:r>
            <a:r>
              <a:rPr lang="en-US" sz="1600">
                <a:solidFill>
                  <a:schemeClr val="accent6"/>
                </a:solidFill>
                <a:latin typeface="Lato Bold" panose="020F0802020204030203" pitchFamily="34" charset="0"/>
              </a:rPr>
              <a:t> </a:t>
            </a:r>
            <a:r>
              <a:rPr lang="en-US" sz="1600" err="1">
                <a:solidFill>
                  <a:schemeClr val="accent6"/>
                </a:solidFill>
                <a:latin typeface="Lato Bold" panose="020F0802020204030203" pitchFamily="34" charset="0"/>
              </a:rPr>
              <a:t>innovaatiotoiminnassa</a:t>
            </a:r>
            <a:endParaRPr lang="fi-FI" sz="1600">
              <a:solidFill>
                <a:schemeClr val="accent6"/>
              </a:solidFill>
              <a:latin typeface="Lato Bold" panose="020F0802020204030203" pitchFamily="34" charset="0"/>
            </a:endParaRPr>
          </a:p>
        </p:txBody>
      </p:sp>
      <p:pic>
        <p:nvPicPr>
          <p:cNvPr id="211" name="Graphic 210" descr="Nuoli kaupungista seuraavaan vaiheeseen.">
            <a:extLst>
              <a:ext uri="{FF2B5EF4-FFF2-40B4-BE49-F238E27FC236}">
                <a16:creationId xmlns:a16="http://schemas.microsoft.com/office/drawing/2014/main" id="{E4DD74F2-0EB4-4B06-9851-E1347BA44567}"/>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2133069" y="4341783"/>
            <a:ext cx="1065550" cy="678618"/>
          </a:xfrm>
          <a:prstGeom prst="rect">
            <a:avLst/>
          </a:prstGeom>
        </p:spPr>
      </p:pic>
      <p:sp>
        <p:nvSpPr>
          <p:cNvPr id="242" name="TextBox 241">
            <a:extLst>
              <a:ext uri="{FF2B5EF4-FFF2-40B4-BE49-F238E27FC236}">
                <a16:creationId xmlns:a16="http://schemas.microsoft.com/office/drawing/2014/main" id="{9A7621F3-0CF1-4C71-8C4F-45819DA56AD5}"/>
              </a:ext>
            </a:extLst>
          </p:cNvPr>
          <p:cNvSpPr txBox="1"/>
          <p:nvPr/>
        </p:nvSpPr>
        <p:spPr>
          <a:xfrm>
            <a:off x="3382537" y="4604882"/>
            <a:ext cx="2188067" cy="584775"/>
          </a:xfrm>
          <a:prstGeom prst="rect">
            <a:avLst/>
          </a:prstGeom>
          <a:noFill/>
        </p:spPr>
        <p:txBody>
          <a:bodyPr wrap="square" rtlCol="0">
            <a:spAutoFit/>
          </a:bodyPr>
          <a:lstStyle/>
          <a:p>
            <a:r>
              <a:rPr lang="en-US" sz="1600" err="1">
                <a:solidFill>
                  <a:schemeClr val="accent6"/>
                </a:solidFill>
                <a:latin typeface="Lato Bold" panose="020F0802020204030203" pitchFamily="34" charset="0"/>
              </a:rPr>
              <a:t>Kaupungin</a:t>
            </a:r>
            <a:r>
              <a:rPr lang="en-US" sz="1600">
                <a:solidFill>
                  <a:schemeClr val="accent6"/>
                </a:solidFill>
                <a:latin typeface="Lato Bold" panose="020F0802020204030203" pitchFamily="34" charset="0"/>
              </a:rPr>
              <a:t> </a:t>
            </a:r>
            <a:r>
              <a:rPr lang="en-US" sz="1600" err="1">
                <a:solidFill>
                  <a:schemeClr val="accent6"/>
                </a:solidFill>
                <a:latin typeface="Lato Bold" panose="020F0802020204030203" pitchFamily="34" charset="0"/>
              </a:rPr>
              <a:t>tukema</a:t>
            </a:r>
            <a:r>
              <a:rPr lang="en-US" sz="1600">
                <a:solidFill>
                  <a:schemeClr val="accent6"/>
                </a:solidFill>
                <a:latin typeface="Lato Bold" panose="020F0802020204030203" pitchFamily="34" charset="0"/>
              </a:rPr>
              <a:t> </a:t>
            </a:r>
            <a:r>
              <a:rPr lang="en-US" sz="1600" err="1">
                <a:solidFill>
                  <a:schemeClr val="accent6"/>
                </a:solidFill>
                <a:latin typeface="Lato Bold" panose="020F0802020204030203" pitchFamily="34" charset="0"/>
              </a:rPr>
              <a:t>verkostoituminen</a:t>
            </a:r>
            <a:endParaRPr lang="fi-FI" sz="1600">
              <a:solidFill>
                <a:schemeClr val="accent6"/>
              </a:solidFill>
              <a:latin typeface="Lato Bold" panose="020F0802020204030203" pitchFamily="34" charset="0"/>
            </a:endParaRPr>
          </a:p>
        </p:txBody>
      </p:sp>
      <p:pic>
        <p:nvPicPr>
          <p:cNvPr id="223" name="Graphic 222" descr="Nuoli kaupungin tukemasta verkostoutumisesta seuraavaan vaiheeseen.">
            <a:extLst>
              <a:ext uri="{FF2B5EF4-FFF2-40B4-BE49-F238E27FC236}">
                <a16:creationId xmlns:a16="http://schemas.microsoft.com/office/drawing/2014/main" id="{27A6C24D-8709-41D5-94A2-CD6281DAA85A}"/>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4114766" y="5331182"/>
            <a:ext cx="83339" cy="464320"/>
          </a:xfrm>
          <a:prstGeom prst="rect">
            <a:avLst/>
          </a:prstGeom>
        </p:spPr>
      </p:pic>
      <p:sp>
        <p:nvSpPr>
          <p:cNvPr id="243" name="TextBox 242">
            <a:extLst>
              <a:ext uri="{FF2B5EF4-FFF2-40B4-BE49-F238E27FC236}">
                <a16:creationId xmlns:a16="http://schemas.microsoft.com/office/drawing/2014/main" id="{07B58256-71AA-41E3-8E46-9CDCD62CBA9D}"/>
              </a:ext>
            </a:extLst>
          </p:cNvPr>
          <p:cNvSpPr txBox="1"/>
          <p:nvPr/>
        </p:nvSpPr>
        <p:spPr>
          <a:xfrm>
            <a:off x="3382537" y="5893750"/>
            <a:ext cx="2777326" cy="338554"/>
          </a:xfrm>
          <a:prstGeom prst="rect">
            <a:avLst/>
          </a:prstGeom>
          <a:noFill/>
        </p:spPr>
        <p:txBody>
          <a:bodyPr wrap="square" rtlCol="0">
            <a:spAutoFit/>
          </a:bodyPr>
          <a:lstStyle/>
          <a:p>
            <a:r>
              <a:rPr lang="en-US" sz="1600" err="1">
                <a:solidFill>
                  <a:schemeClr val="accent6"/>
                </a:solidFill>
                <a:latin typeface="Lato Bold" panose="020F0802020204030203" pitchFamily="34" charset="0"/>
              </a:rPr>
              <a:t>Ekosysteemi</a:t>
            </a:r>
            <a:r>
              <a:rPr lang="en-US" sz="1600">
                <a:solidFill>
                  <a:schemeClr val="accent6"/>
                </a:solidFill>
                <a:latin typeface="Lato Bold" panose="020F0802020204030203" pitchFamily="34" charset="0"/>
              </a:rPr>
              <a:t> ja </a:t>
            </a:r>
            <a:r>
              <a:rPr lang="en-US" sz="1600" err="1">
                <a:solidFill>
                  <a:schemeClr val="accent6"/>
                </a:solidFill>
                <a:latin typeface="Lato Bold" panose="020F0802020204030203" pitchFamily="34" charset="0"/>
              </a:rPr>
              <a:t>verkostot</a:t>
            </a:r>
            <a:endParaRPr lang="fi-FI" sz="1600">
              <a:solidFill>
                <a:schemeClr val="accent6"/>
              </a:solidFill>
              <a:latin typeface="Lato Bold" panose="020F0802020204030203" pitchFamily="34" charset="0"/>
            </a:endParaRPr>
          </a:p>
        </p:txBody>
      </p:sp>
      <p:pic>
        <p:nvPicPr>
          <p:cNvPr id="227" name="Graphic 226" descr="Nuoli kaupungin tukemasta verkostoutumisesta seuraavaan vaiheeseen.">
            <a:extLst>
              <a:ext uri="{FF2B5EF4-FFF2-40B4-BE49-F238E27FC236}">
                <a16:creationId xmlns:a16="http://schemas.microsoft.com/office/drawing/2014/main" id="{F4B80A99-0572-4670-AF3A-D12443A7A00B}"/>
              </a:ext>
            </a:extLst>
          </p:cNvPr>
          <p:cNvPicPr>
            <a:picLocks noChangeAspect="1"/>
          </p:cNvPicPr>
          <p:nvPr/>
        </p:nvPicPr>
        <p:blipFill>
          <a:blip r:embed="rId17">
            <a:extLst>
              <a:ext uri="{96DAC541-7B7A-43D3-8B79-37D633B846F1}">
                <asvg:svgBlip xmlns:asvg="http://schemas.microsoft.com/office/drawing/2016/SVG/main" r:embed="rId18"/>
              </a:ext>
            </a:extLst>
          </a:blip>
          <a:stretch>
            <a:fillRect/>
          </a:stretch>
        </p:blipFill>
        <p:spPr>
          <a:xfrm>
            <a:off x="5420414" y="4757338"/>
            <a:ext cx="464316" cy="83339"/>
          </a:xfrm>
          <a:prstGeom prst="rect">
            <a:avLst/>
          </a:prstGeom>
        </p:spPr>
      </p:pic>
      <p:sp>
        <p:nvSpPr>
          <p:cNvPr id="250" name="TextBox 249">
            <a:extLst>
              <a:ext uri="{FF2B5EF4-FFF2-40B4-BE49-F238E27FC236}">
                <a16:creationId xmlns:a16="http://schemas.microsoft.com/office/drawing/2014/main" id="{F361D3F9-7D94-4010-A6EA-CA82AF4051FA}"/>
              </a:ext>
            </a:extLst>
          </p:cNvPr>
          <p:cNvSpPr txBox="1"/>
          <p:nvPr/>
        </p:nvSpPr>
        <p:spPr>
          <a:xfrm>
            <a:off x="6052437" y="4604882"/>
            <a:ext cx="2428983" cy="338554"/>
          </a:xfrm>
          <a:prstGeom prst="rect">
            <a:avLst/>
          </a:prstGeom>
          <a:noFill/>
        </p:spPr>
        <p:txBody>
          <a:bodyPr wrap="square" rtlCol="0">
            <a:spAutoFit/>
          </a:bodyPr>
          <a:lstStyle/>
          <a:p>
            <a:r>
              <a:rPr lang="en-US" sz="1600" err="1">
                <a:solidFill>
                  <a:schemeClr val="accent6"/>
                </a:solidFill>
                <a:latin typeface="Lato Bold" panose="020F0802020204030203" pitchFamily="34" charset="0"/>
              </a:rPr>
              <a:t>Yrityspalvelut</a:t>
            </a:r>
            <a:endParaRPr lang="fi-FI" sz="1600">
              <a:solidFill>
                <a:schemeClr val="accent6"/>
              </a:solidFill>
              <a:latin typeface="Lato Bold" panose="020F0802020204030203" pitchFamily="34" charset="0"/>
            </a:endParaRPr>
          </a:p>
        </p:txBody>
      </p:sp>
      <p:pic>
        <p:nvPicPr>
          <p:cNvPr id="229" name="Graphic 228" descr="Nuoli yrityspalveluista seuraavaan vaiheeseen.">
            <a:extLst>
              <a:ext uri="{FF2B5EF4-FFF2-40B4-BE49-F238E27FC236}">
                <a16:creationId xmlns:a16="http://schemas.microsoft.com/office/drawing/2014/main" id="{DAF6705A-EA73-4517-B215-043977245E31}"/>
              </a:ext>
            </a:extLst>
          </p:cNvPr>
          <p:cNvPicPr>
            <a:picLocks noChangeAspect="1"/>
          </p:cNvPicPr>
          <p:nvPr/>
        </p:nvPicPr>
        <p:blipFill>
          <a:blip r:embed="rId19">
            <a:extLst>
              <a:ext uri="{96DAC541-7B7A-43D3-8B79-37D633B846F1}">
                <asvg:svgBlip xmlns:asvg="http://schemas.microsoft.com/office/drawing/2016/SVG/main" r:embed="rId20"/>
              </a:ext>
            </a:extLst>
          </a:blip>
          <a:stretch>
            <a:fillRect/>
          </a:stretch>
        </p:blipFill>
        <p:spPr>
          <a:xfrm>
            <a:off x="7717163" y="3873246"/>
            <a:ext cx="392884" cy="583373"/>
          </a:xfrm>
          <a:prstGeom prst="rect">
            <a:avLst/>
          </a:prstGeom>
        </p:spPr>
      </p:pic>
      <p:sp>
        <p:nvSpPr>
          <p:cNvPr id="248" name="TextBox 247">
            <a:extLst>
              <a:ext uri="{FF2B5EF4-FFF2-40B4-BE49-F238E27FC236}">
                <a16:creationId xmlns:a16="http://schemas.microsoft.com/office/drawing/2014/main" id="{D6AF7B56-A57B-421C-96BE-DFAE9B2CD890}"/>
              </a:ext>
            </a:extLst>
          </p:cNvPr>
          <p:cNvSpPr txBox="1"/>
          <p:nvPr/>
        </p:nvSpPr>
        <p:spPr>
          <a:xfrm>
            <a:off x="8238290" y="3787030"/>
            <a:ext cx="1953642" cy="276999"/>
          </a:xfrm>
          <a:prstGeom prst="rect">
            <a:avLst/>
          </a:prstGeom>
          <a:noFill/>
        </p:spPr>
        <p:txBody>
          <a:bodyPr wrap="square" rtlCol="0">
            <a:spAutoFit/>
          </a:bodyPr>
          <a:lstStyle/>
          <a:p>
            <a:r>
              <a:rPr lang="en-US" sz="1200">
                <a:solidFill>
                  <a:schemeClr val="accent6"/>
                </a:solidFill>
                <a:latin typeface="Lato Bold" panose="020F0802020204030203" pitchFamily="34" charset="0"/>
              </a:rPr>
              <a:t>Business Espoo</a:t>
            </a:r>
            <a:endParaRPr lang="fi-FI" sz="1200">
              <a:solidFill>
                <a:schemeClr val="accent6"/>
              </a:solidFill>
              <a:latin typeface="Lato Bold" panose="020F0802020204030203" pitchFamily="34" charset="0"/>
            </a:endParaRPr>
          </a:p>
        </p:txBody>
      </p:sp>
      <p:pic>
        <p:nvPicPr>
          <p:cNvPr id="232" name="Graphic 231" descr="Nuoli yrityspalveluista seuraavaan vaiheeseen.">
            <a:extLst>
              <a:ext uri="{FF2B5EF4-FFF2-40B4-BE49-F238E27FC236}">
                <a16:creationId xmlns:a16="http://schemas.microsoft.com/office/drawing/2014/main" id="{E8567DE7-2B7B-4D85-9CBF-7F45646C5925}"/>
              </a:ext>
            </a:extLst>
          </p:cNvPr>
          <p:cNvPicPr>
            <a:picLocks noChangeAspect="1"/>
          </p:cNvPicPr>
          <p:nvPr/>
        </p:nvPicPr>
        <p:blipFill>
          <a:blip r:embed="rId21">
            <a:extLst>
              <a:ext uri="{96DAC541-7B7A-43D3-8B79-37D633B846F1}">
                <asvg:svgBlip xmlns:asvg="http://schemas.microsoft.com/office/drawing/2016/SVG/main" r:embed="rId22"/>
              </a:ext>
            </a:extLst>
          </a:blip>
          <a:stretch>
            <a:fillRect/>
          </a:stretch>
        </p:blipFill>
        <p:spPr>
          <a:xfrm>
            <a:off x="7717163" y="5177146"/>
            <a:ext cx="392884" cy="583373"/>
          </a:xfrm>
          <a:prstGeom prst="rect">
            <a:avLst/>
          </a:prstGeom>
        </p:spPr>
      </p:pic>
      <p:sp>
        <p:nvSpPr>
          <p:cNvPr id="249" name="TextBox 248">
            <a:extLst>
              <a:ext uri="{FF2B5EF4-FFF2-40B4-BE49-F238E27FC236}">
                <a16:creationId xmlns:a16="http://schemas.microsoft.com/office/drawing/2014/main" id="{2BB2DBFB-CD8C-4D5F-9841-AF06402A0D21}"/>
              </a:ext>
            </a:extLst>
          </p:cNvPr>
          <p:cNvSpPr txBox="1"/>
          <p:nvPr/>
        </p:nvSpPr>
        <p:spPr>
          <a:xfrm>
            <a:off x="8238290" y="5432085"/>
            <a:ext cx="1953642" cy="461665"/>
          </a:xfrm>
          <a:prstGeom prst="rect">
            <a:avLst/>
          </a:prstGeom>
          <a:noFill/>
        </p:spPr>
        <p:txBody>
          <a:bodyPr wrap="square" rtlCol="0">
            <a:spAutoFit/>
          </a:bodyPr>
          <a:lstStyle/>
          <a:p>
            <a:r>
              <a:rPr lang="en-US" sz="1200" err="1">
                <a:solidFill>
                  <a:schemeClr val="accent6"/>
                </a:solidFill>
                <a:latin typeface="Lato Bold" panose="020F0802020204030203" pitchFamily="34" charset="0"/>
              </a:rPr>
              <a:t>Rahoitus</a:t>
            </a:r>
            <a:r>
              <a:rPr lang="en-US" sz="1200">
                <a:solidFill>
                  <a:schemeClr val="accent6"/>
                </a:solidFill>
                <a:latin typeface="Lato Bold" panose="020F0802020204030203" pitchFamily="34" charset="0"/>
              </a:rPr>
              <a:t>- ja </a:t>
            </a:r>
            <a:r>
              <a:rPr lang="en-US" sz="1200" err="1">
                <a:solidFill>
                  <a:schemeClr val="accent6"/>
                </a:solidFill>
                <a:latin typeface="Lato Bold" panose="020F0802020204030203" pitchFamily="34" charset="0"/>
              </a:rPr>
              <a:t>kansainvälistymispalvelut</a:t>
            </a:r>
            <a:endParaRPr lang="fi-FI" sz="1200">
              <a:solidFill>
                <a:schemeClr val="accent6"/>
              </a:solidFill>
              <a:latin typeface="Lato Bold" panose="020F0802020204030203" pitchFamily="34" charset="0"/>
            </a:endParaRPr>
          </a:p>
        </p:txBody>
      </p:sp>
    </p:spTree>
    <p:extLst>
      <p:ext uri="{BB962C8B-B14F-4D97-AF65-F5344CB8AC3E}">
        <p14:creationId xmlns:p14="http://schemas.microsoft.com/office/powerpoint/2010/main" val="17380755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 name="Text Placeholder 2">
            <a:extLst>
              <a:ext uri="{FF2B5EF4-FFF2-40B4-BE49-F238E27FC236}">
                <a16:creationId xmlns:a16="http://schemas.microsoft.com/office/drawing/2014/main" id="{A3E15E9D-EBF0-462E-B965-ACFD03893958}"/>
              </a:ext>
            </a:extLst>
          </p:cNvPr>
          <p:cNvSpPr txBox="1">
            <a:spLocks noGrp="1"/>
          </p:cNvSpPr>
          <p:nvPr>
            <p:ph type="title" idx="4294967295"/>
          </p:nvPr>
        </p:nvSpPr>
        <p:spPr>
          <a:xfrm>
            <a:off x="246213" y="241880"/>
            <a:ext cx="11658375" cy="38798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fi-FI" sz="2000" b="0" i="0" u="none" strike="noStrike" kern="1200" cap="none" spc="0" normalizeH="0" baseline="0" noProof="0">
                <a:ln>
                  <a:noFill/>
                </a:ln>
                <a:solidFill>
                  <a:schemeClr val="accent6"/>
                </a:solidFill>
                <a:effectLst/>
                <a:uLnTx/>
                <a:uFillTx/>
                <a:latin typeface="Lato Black" panose="020F0A02020204030203" pitchFamily="34" charset="0"/>
                <a:ea typeface="+mn-ea"/>
                <a:cs typeface="+mn-cs"/>
              </a:rPr>
              <a:t>Innovaatiotoiminta jatkuu kaupungin kanssa 2/3</a:t>
            </a:r>
          </a:p>
        </p:txBody>
      </p:sp>
      <p:sp>
        <p:nvSpPr>
          <p:cNvPr id="66" name="TextBox 65">
            <a:extLst>
              <a:ext uri="{FF2B5EF4-FFF2-40B4-BE49-F238E27FC236}">
                <a16:creationId xmlns:a16="http://schemas.microsoft.com/office/drawing/2014/main" id="{8DA43658-27C1-434A-AEFB-8CBC867D716C}"/>
              </a:ext>
            </a:extLst>
          </p:cNvPr>
          <p:cNvSpPr txBox="1"/>
          <p:nvPr/>
        </p:nvSpPr>
        <p:spPr>
          <a:xfrm>
            <a:off x="199072" y="2765182"/>
            <a:ext cx="2428983" cy="338554"/>
          </a:xfrm>
          <a:prstGeom prst="rect">
            <a:avLst/>
          </a:prstGeom>
          <a:noFill/>
        </p:spPr>
        <p:txBody>
          <a:bodyPr wrap="square" rtlCol="0">
            <a:spAutoFit/>
          </a:bodyPr>
          <a:lstStyle/>
          <a:p>
            <a:r>
              <a:rPr lang="en-US" sz="1600" err="1">
                <a:solidFill>
                  <a:schemeClr val="accent6"/>
                </a:solidFill>
                <a:latin typeface="Lato Bold" panose="020F0802020204030203" pitchFamily="34" charset="0"/>
              </a:rPr>
              <a:t>Kaupunki</a:t>
            </a:r>
            <a:endParaRPr lang="fi-FI" sz="1600">
              <a:solidFill>
                <a:schemeClr val="accent6"/>
              </a:solidFill>
              <a:latin typeface="Lato Bold" panose="020F0802020204030203" pitchFamily="34" charset="0"/>
            </a:endParaRPr>
          </a:p>
        </p:txBody>
      </p:sp>
      <p:pic>
        <p:nvPicPr>
          <p:cNvPr id="65" name="Graphic 64" descr="Kuvake kaupungista.">
            <a:extLst>
              <a:ext uri="{FF2B5EF4-FFF2-40B4-BE49-F238E27FC236}">
                <a16:creationId xmlns:a16="http://schemas.microsoft.com/office/drawing/2014/main" id="{A27E62F5-4F75-448D-956B-03EA1AF2F6F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13313" y="1924354"/>
            <a:ext cx="773862" cy="738145"/>
          </a:xfrm>
          <a:prstGeom prst="rect">
            <a:avLst/>
          </a:prstGeom>
        </p:spPr>
      </p:pic>
      <p:pic>
        <p:nvPicPr>
          <p:cNvPr id="71" name="Graphic 70" descr="Infokuvake.">
            <a:extLst>
              <a:ext uri="{FF2B5EF4-FFF2-40B4-BE49-F238E27FC236}">
                <a16:creationId xmlns:a16="http://schemas.microsoft.com/office/drawing/2014/main" id="{B56BB012-720C-44AF-89B3-88A9A39CC0F5}"/>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7319" y="694678"/>
            <a:ext cx="987625" cy="1050666"/>
          </a:xfrm>
          <a:prstGeom prst="rect">
            <a:avLst/>
          </a:prstGeom>
        </p:spPr>
      </p:pic>
      <p:sp>
        <p:nvSpPr>
          <p:cNvPr id="73" name="TextBox 72">
            <a:extLst>
              <a:ext uri="{FF2B5EF4-FFF2-40B4-BE49-F238E27FC236}">
                <a16:creationId xmlns:a16="http://schemas.microsoft.com/office/drawing/2014/main" id="{0E8016DE-72B0-4CDC-99A5-01B5CAD7583A}"/>
              </a:ext>
            </a:extLst>
          </p:cNvPr>
          <p:cNvSpPr txBox="1"/>
          <p:nvPr/>
        </p:nvSpPr>
        <p:spPr>
          <a:xfrm>
            <a:off x="734256" y="913105"/>
            <a:ext cx="1358614" cy="400110"/>
          </a:xfrm>
          <a:prstGeom prst="rect">
            <a:avLst/>
          </a:prstGeom>
          <a:noFill/>
        </p:spPr>
        <p:txBody>
          <a:bodyPr wrap="square" rtlCol="0">
            <a:spAutoFit/>
          </a:bodyPr>
          <a:lstStyle/>
          <a:p>
            <a:r>
              <a:rPr lang="en-US" sz="1000" err="1">
                <a:solidFill>
                  <a:schemeClr val="accent6"/>
                </a:solidFill>
                <a:latin typeface="Lato Bold" panose="020F0802020204030203" pitchFamily="34" charset="0"/>
              </a:rPr>
              <a:t>Espoon</a:t>
            </a:r>
            <a:r>
              <a:rPr lang="en-US" sz="1000">
                <a:solidFill>
                  <a:schemeClr val="accent6"/>
                </a:solidFill>
                <a:latin typeface="Lato Bold" panose="020F0802020204030203" pitchFamily="34" charset="0"/>
              </a:rPr>
              <a:t> </a:t>
            </a:r>
            <a:r>
              <a:rPr lang="en-US" sz="1000" err="1">
                <a:solidFill>
                  <a:schemeClr val="accent6"/>
                </a:solidFill>
                <a:latin typeface="Lato Bold" panose="020F0802020204030203" pitchFamily="34" charset="0"/>
              </a:rPr>
              <a:t>kaupungin</a:t>
            </a:r>
            <a:r>
              <a:rPr lang="en-US" sz="1000">
                <a:solidFill>
                  <a:schemeClr val="accent6"/>
                </a:solidFill>
                <a:latin typeface="Lato Bold" panose="020F0802020204030203" pitchFamily="34" charset="0"/>
              </a:rPr>
              <a:t> </a:t>
            </a:r>
            <a:r>
              <a:rPr lang="en-US" sz="1000" err="1">
                <a:solidFill>
                  <a:schemeClr val="accent6"/>
                </a:solidFill>
                <a:latin typeface="Lato Bold" panose="020F0802020204030203" pitchFamily="34" charset="0"/>
              </a:rPr>
              <a:t>hankintaohje</a:t>
            </a:r>
            <a:endParaRPr lang="fi-FI" sz="1000">
              <a:solidFill>
                <a:schemeClr val="accent6"/>
              </a:solidFill>
              <a:latin typeface="Lato Bold" panose="020F0802020204030203" pitchFamily="34" charset="0"/>
            </a:endParaRPr>
          </a:p>
        </p:txBody>
      </p:sp>
      <p:pic>
        <p:nvPicPr>
          <p:cNvPr id="103" name="Graphic 102" descr="Infokuvake.">
            <a:extLst>
              <a:ext uri="{FF2B5EF4-FFF2-40B4-BE49-F238E27FC236}">
                <a16:creationId xmlns:a16="http://schemas.microsoft.com/office/drawing/2014/main" id="{8D8E8051-0992-4027-8B37-75B47CB57F82}"/>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822144" y="694678"/>
            <a:ext cx="987625" cy="1050666"/>
          </a:xfrm>
          <a:prstGeom prst="rect">
            <a:avLst/>
          </a:prstGeom>
        </p:spPr>
      </p:pic>
      <p:sp>
        <p:nvSpPr>
          <p:cNvPr id="74" name="TextBox 73">
            <a:extLst>
              <a:ext uri="{FF2B5EF4-FFF2-40B4-BE49-F238E27FC236}">
                <a16:creationId xmlns:a16="http://schemas.microsoft.com/office/drawing/2014/main" id="{99B3FD85-B79C-4AB5-A985-AC7B0204C192}"/>
              </a:ext>
            </a:extLst>
          </p:cNvPr>
          <p:cNvSpPr txBox="1"/>
          <p:nvPr/>
        </p:nvSpPr>
        <p:spPr>
          <a:xfrm>
            <a:off x="2465167" y="918877"/>
            <a:ext cx="2043476" cy="400110"/>
          </a:xfrm>
          <a:prstGeom prst="rect">
            <a:avLst/>
          </a:prstGeom>
          <a:noFill/>
        </p:spPr>
        <p:txBody>
          <a:bodyPr wrap="square" rtlCol="0">
            <a:spAutoFit/>
          </a:bodyPr>
          <a:lstStyle/>
          <a:p>
            <a:r>
              <a:rPr lang="en-US" sz="1000">
                <a:solidFill>
                  <a:schemeClr val="accent6"/>
                </a:solidFill>
                <a:latin typeface="Lato Bold" panose="020F0802020204030203" pitchFamily="34" charset="0"/>
              </a:rPr>
              <a:t>Hilma </a:t>
            </a:r>
            <a:r>
              <a:rPr lang="en-US" sz="1000" err="1">
                <a:solidFill>
                  <a:schemeClr val="accent6"/>
                </a:solidFill>
                <a:latin typeface="Lato Bold" panose="020F0802020204030203" pitchFamily="34" charset="0"/>
              </a:rPr>
              <a:t>eli</a:t>
            </a:r>
            <a:r>
              <a:rPr lang="en-US" sz="1000">
                <a:solidFill>
                  <a:schemeClr val="accent6"/>
                </a:solidFill>
                <a:latin typeface="Lato Bold" panose="020F0802020204030203" pitchFamily="34" charset="0"/>
              </a:rPr>
              <a:t> </a:t>
            </a:r>
            <a:r>
              <a:rPr lang="en-US" sz="1000" err="1">
                <a:solidFill>
                  <a:schemeClr val="accent6"/>
                </a:solidFill>
                <a:latin typeface="Lato Bold" panose="020F0802020204030203" pitchFamily="34" charset="0"/>
              </a:rPr>
              <a:t>julkisten</a:t>
            </a:r>
            <a:r>
              <a:rPr lang="en-US" sz="1000">
                <a:solidFill>
                  <a:schemeClr val="accent6"/>
                </a:solidFill>
                <a:latin typeface="Lato Bold" panose="020F0802020204030203" pitchFamily="34" charset="0"/>
              </a:rPr>
              <a:t> </a:t>
            </a:r>
            <a:r>
              <a:rPr lang="en-US" sz="1000" err="1">
                <a:solidFill>
                  <a:schemeClr val="accent6"/>
                </a:solidFill>
                <a:latin typeface="Lato Bold" panose="020F0802020204030203" pitchFamily="34" charset="0"/>
              </a:rPr>
              <a:t>hankintojen</a:t>
            </a:r>
            <a:r>
              <a:rPr lang="en-US" sz="1000">
                <a:solidFill>
                  <a:schemeClr val="accent6"/>
                </a:solidFill>
                <a:latin typeface="Lato Bold" panose="020F0802020204030203" pitchFamily="34" charset="0"/>
              </a:rPr>
              <a:t> </a:t>
            </a:r>
            <a:r>
              <a:rPr lang="en-US" sz="1000" err="1">
                <a:solidFill>
                  <a:schemeClr val="accent6"/>
                </a:solidFill>
                <a:latin typeface="Lato Bold" panose="020F0802020204030203" pitchFamily="34" charset="0"/>
              </a:rPr>
              <a:t>ilmoituskanava</a:t>
            </a:r>
            <a:endParaRPr lang="fi-FI" sz="1000">
              <a:solidFill>
                <a:schemeClr val="accent6"/>
              </a:solidFill>
              <a:latin typeface="Lato Bold" panose="020F0802020204030203" pitchFamily="34" charset="0"/>
            </a:endParaRPr>
          </a:p>
        </p:txBody>
      </p:sp>
      <p:pic>
        <p:nvPicPr>
          <p:cNvPr id="10" name="Graphic 9" descr="Nuoli kaupungista seuraavaan vaiheeseen.">
            <a:extLst>
              <a:ext uri="{FF2B5EF4-FFF2-40B4-BE49-F238E27FC236}">
                <a16:creationId xmlns:a16="http://schemas.microsoft.com/office/drawing/2014/main" id="{20F3FC0E-1468-4AF4-B365-FEB68928C9CC}"/>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04748" y="1566712"/>
            <a:ext cx="1101533" cy="422016"/>
          </a:xfrm>
          <a:prstGeom prst="rect">
            <a:avLst/>
          </a:prstGeom>
        </p:spPr>
      </p:pic>
      <p:sp>
        <p:nvSpPr>
          <p:cNvPr id="75" name="TextBox 74">
            <a:extLst>
              <a:ext uri="{FF2B5EF4-FFF2-40B4-BE49-F238E27FC236}">
                <a16:creationId xmlns:a16="http://schemas.microsoft.com/office/drawing/2014/main" id="{FCD00BE1-C728-46D8-95CD-442CB2CB558B}"/>
              </a:ext>
            </a:extLst>
          </p:cNvPr>
          <p:cNvSpPr txBox="1"/>
          <p:nvPr/>
        </p:nvSpPr>
        <p:spPr>
          <a:xfrm>
            <a:off x="1882116" y="1467556"/>
            <a:ext cx="1464524" cy="461665"/>
          </a:xfrm>
          <a:prstGeom prst="rect">
            <a:avLst/>
          </a:prstGeom>
          <a:noFill/>
        </p:spPr>
        <p:txBody>
          <a:bodyPr wrap="square" rtlCol="0">
            <a:spAutoFit/>
          </a:bodyPr>
          <a:lstStyle/>
          <a:p>
            <a:r>
              <a:rPr lang="en-US" sz="1200" err="1">
                <a:solidFill>
                  <a:schemeClr val="accent6"/>
                </a:solidFill>
                <a:latin typeface="Lato Bold" panose="020F0802020204030203" pitchFamily="34" charset="0"/>
              </a:rPr>
              <a:t>Sopimus</a:t>
            </a:r>
            <a:r>
              <a:rPr lang="en-US" sz="1200">
                <a:solidFill>
                  <a:schemeClr val="accent6"/>
                </a:solidFill>
                <a:latin typeface="Lato Bold" panose="020F0802020204030203" pitchFamily="34" charset="0"/>
              </a:rPr>
              <a:t> ja </a:t>
            </a:r>
            <a:r>
              <a:rPr lang="en-US" sz="1200" err="1">
                <a:solidFill>
                  <a:schemeClr val="accent6"/>
                </a:solidFill>
                <a:latin typeface="Lato Bold" panose="020F0802020204030203" pitchFamily="34" charset="0"/>
              </a:rPr>
              <a:t>hankinta</a:t>
            </a:r>
            <a:endParaRPr lang="fi-FI" sz="1200">
              <a:solidFill>
                <a:schemeClr val="accent6"/>
              </a:solidFill>
              <a:latin typeface="Lato Bold" panose="020F0802020204030203" pitchFamily="34" charset="0"/>
            </a:endParaRPr>
          </a:p>
        </p:txBody>
      </p:sp>
      <p:pic>
        <p:nvPicPr>
          <p:cNvPr id="93" name="Graphic 92" descr="Nuoli sopimuksesta ja hankinnasta suorahankintaan.">
            <a:extLst>
              <a:ext uri="{FF2B5EF4-FFF2-40B4-BE49-F238E27FC236}">
                <a16:creationId xmlns:a16="http://schemas.microsoft.com/office/drawing/2014/main" id="{AA35D5FF-1AC7-4AC9-98A9-E1BF3A12B2D1}"/>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3452231" y="1566589"/>
            <a:ext cx="836872" cy="100138"/>
          </a:xfrm>
          <a:prstGeom prst="rect">
            <a:avLst/>
          </a:prstGeom>
        </p:spPr>
      </p:pic>
      <p:sp>
        <p:nvSpPr>
          <p:cNvPr id="79" name="Rounded Rectangle 78">
            <a:extLst>
              <a:ext uri="{FF2B5EF4-FFF2-40B4-BE49-F238E27FC236}">
                <a16:creationId xmlns:a16="http://schemas.microsoft.com/office/drawing/2014/main" id="{0FE3A7B7-DDDC-B74B-BCC1-F16CA57FEE09}"/>
              </a:ext>
            </a:extLst>
          </p:cNvPr>
          <p:cNvSpPr/>
          <p:nvPr/>
        </p:nvSpPr>
        <p:spPr>
          <a:xfrm>
            <a:off x="4641423" y="663987"/>
            <a:ext cx="2049458" cy="1765866"/>
          </a:xfrm>
          <a:prstGeom prst="roundRect">
            <a:avLst>
              <a:gd name="adj" fmla="val 1594"/>
            </a:avLst>
          </a:prstGeom>
          <a:solidFill>
            <a:srgbClr val="FDE6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lang="fi-FI" sz="1100">
                <a:solidFill>
                  <a:schemeClr val="accent6"/>
                </a:solidFill>
                <a:latin typeface="Lato Black" panose="020F0A02020204030203" pitchFamily="34" charset="0"/>
              </a:rPr>
              <a:t>Suorahankinta</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i-FI" sz="500" b="0" i="0" u="none" strike="noStrike" kern="1200" cap="none" spc="0" normalizeH="0" baseline="0" noProof="0">
              <a:ln>
                <a:noFill/>
              </a:ln>
              <a:solidFill>
                <a:srgbClr val="4C2A85"/>
              </a:solidFill>
              <a:effectLst/>
              <a:uLnTx/>
              <a:uFillTx/>
              <a:latin typeface="Campton Book"/>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i-FI" sz="1000">
                <a:solidFill>
                  <a:schemeClr val="accent6"/>
                </a:solidFill>
                <a:latin typeface="Work Sans Medium" pitchFamily="2" charset="0"/>
              </a:rPr>
              <a:t>Hankinta-arvoltaan pienet kokonaisuudet, joissa kansallinen kynnysarvo ei ylity, voidaan toteuttaa suorahankintana. </a:t>
            </a:r>
          </a:p>
          <a:p>
            <a:pPr marL="0" marR="0" lvl="0" indent="0" algn="l" defTabSz="914400" rtl="0" eaLnBrk="1" fontAlgn="auto" latinLnBrk="0" hangingPunct="1">
              <a:lnSpc>
                <a:spcPct val="100000"/>
              </a:lnSpc>
              <a:spcBef>
                <a:spcPts val="0"/>
              </a:spcBef>
              <a:spcAft>
                <a:spcPts val="0"/>
              </a:spcAft>
              <a:buClrTx/>
              <a:buSzTx/>
              <a:buFontTx/>
              <a:buNone/>
              <a:tabLst/>
              <a:defRPr/>
            </a:pPr>
            <a:r>
              <a:rPr lang="fi-FI" sz="1000">
                <a:solidFill>
                  <a:schemeClr val="accent6"/>
                </a:solidFill>
                <a:latin typeface="Work Sans Medium" pitchFamily="2" charset="0"/>
              </a:rPr>
              <a:t>Kaupungin omat hankintaohjeet ja olemassa olevat sopimukset tulee huomioida. </a:t>
            </a:r>
          </a:p>
        </p:txBody>
      </p:sp>
      <p:pic>
        <p:nvPicPr>
          <p:cNvPr id="20" name="Graphic 19" descr="Nuoli sopimuksesta ja hankinnasta avoimeen kilpailutukseen.">
            <a:extLst>
              <a:ext uri="{FF2B5EF4-FFF2-40B4-BE49-F238E27FC236}">
                <a16:creationId xmlns:a16="http://schemas.microsoft.com/office/drawing/2014/main" id="{774E382D-CCE2-4060-97ED-B1C2D98D62CB}"/>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3452231" y="1770567"/>
            <a:ext cx="1051463" cy="436322"/>
          </a:xfrm>
          <a:prstGeom prst="rect">
            <a:avLst/>
          </a:prstGeom>
        </p:spPr>
      </p:pic>
      <p:sp>
        <p:nvSpPr>
          <p:cNvPr id="78" name="Rounded Rectangle 77">
            <a:extLst>
              <a:ext uri="{FF2B5EF4-FFF2-40B4-BE49-F238E27FC236}">
                <a16:creationId xmlns:a16="http://schemas.microsoft.com/office/drawing/2014/main" id="{E4949624-9B85-6148-9ABA-A2EEEFE7DE5B}"/>
              </a:ext>
            </a:extLst>
          </p:cNvPr>
          <p:cNvSpPr/>
          <p:nvPr/>
        </p:nvSpPr>
        <p:spPr>
          <a:xfrm>
            <a:off x="3611969" y="2662499"/>
            <a:ext cx="2049458" cy="3193497"/>
          </a:xfrm>
          <a:prstGeom prst="roundRect">
            <a:avLst>
              <a:gd name="adj" fmla="val 1594"/>
            </a:avLst>
          </a:prstGeom>
          <a:solidFill>
            <a:srgbClr val="FDE6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lang="fi-FI" sz="1100">
                <a:solidFill>
                  <a:schemeClr val="accent6"/>
                </a:solidFill>
                <a:latin typeface="Lato Black" panose="020F0A02020204030203" pitchFamily="34" charset="0"/>
              </a:rPr>
              <a:t>Avoin kilpailutus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i-FI" sz="1000" b="0" i="0" u="none" strike="noStrike" kern="1200" cap="none" spc="0" normalizeH="0" baseline="0" noProof="0">
              <a:ln>
                <a:noFill/>
              </a:ln>
              <a:solidFill>
                <a:srgbClr val="4C2A85"/>
              </a:solidFill>
              <a:effectLst/>
              <a:uLnTx/>
              <a:uFillTx/>
              <a:latin typeface="Campton Book"/>
              <a:ea typeface="+mn-ea"/>
              <a:cs typeface="+mn-cs"/>
            </a:endParaRPr>
          </a:p>
          <a:p>
            <a:pPr marL="0" marR="0" lvl="0" indent="0" algn="l" defTabSz="914400" rtl="0" eaLnBrk="1" fontAlgn="auto" latinLnBrk="0" hangingPunct="1">
              <a:lnSpc>
                <a:spcPct val="100000"/>
              </a:lnSpc>
              <a:spcBef>
                <a:spcPts val="0"/>
              </a:spcBef>
              <a:spcAft>
                <a:spcPts val="400"/>
              </a:spcAft>
              <a:buClrTx/>
              <a:buSzTx/>
              <a:buFontTx/>
              <a:buNone/>
              <a:tabLst/>
              <a:defRPr/>
            </a:pPr>
            <a:r>
              <a:rPr lang="fi-FI" sz="1000">
                <a:solidFill>
                  <a:schemeClr val="accent6"/>
                </a:solidFill>
                <a:latin typeface="Work Sans Medium" pitchFamily="2" charset="0"/>
              </a:rPr>
              <a:t>Myös innovaatiotoiminnan jälkeen kaupungin tulee yleensä toteuttaa ratkaisun hankinta avoimena kilpailutuksena. Hankintalaki ja kaupungin omat hankintaohjeet määräävät hankintatavan. Hankintasopimus tehdään osana kilpailutusprosessia. </a:t>
            </a:r>
          </a:p>
          <a:p>
            <a:pPr marL="0" marR="0" lvl="0" indent="0" algn="l" defTabSz="914400" rtl="0" eaLnBrk="1" fontAlgn="auto" latinLnBrk="0" hangingPunct="1">
              <a:lnSpc>
                <a:spcPct val="100000"/>
              </a:lnSpc>
              <a:spcBef>
                <a:spcPts val="0"/>
              </a:spcBef>
              <a:spcAft>
                <a:spcPts val="400"/>
              </a:spcAft>
              <a:buClrTx/>
              <a:buSzTx/>
              <a:buFontTx/>
              <a:buNone/>
              <a:tabLst/>
              <a:defRPr/>
            </a:pPr>
            <a:r>
              <a:rPr lang="fi-FI" sz="1000">
                <a:solidFill>
                  <a:schemeClr val="accent6"/>
                </a:solidFill>
                <a:latin typeface="Work Sans Medium" pitchFamily="2" charset="0"/>
              </a:rPr>
              <a:t>Koska innovaatiotoiminta ei ole suora polku hankintaan, on tärkeä tunnistaa omat oppimistavoitteensa ennen innovaatiotoimintaan lähtemistä. </a:t>
            </a:r>
          </a:p>
        </p:txBody>
      </p:sp>
      <p:pic>
        <p:nvPicPr>
          <p:cNvPr id="95" name="Graphic 94" descr="Nuoli suorahankinnasta pilottiin.">
            <a:extLst>
              <a:ext uri="{FF2B5EF4-FFF2-40B4-BE49-F238E27FC236}">
                <a16:creationId xmlns:a16="http://schemas.microsoft.com/office/drawing/2014/main" id="{08E89320-F3FD-4F45-8FA8-C91CF9500707}"/>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6586805" y="1598361"/>
            <a:ext cx="321874" cy="100138"/>
          </a:xfrm>
          <a:prstGeom prst="rect">
            <a:avLst/>
          </a:prstGeom>
        </p:spPr>
      </p:pic>
      <p:pic>
        <p:nvPicPr>
          <p:cNvPr id="96" name="Graphic 95" descr="Nuoli avoimesta kilpailutuksesta vaiheeseen pilotti.">
            <a:extLst>
              <a:ext uri="{FF2B5EF4-FFF2-40B4-BE49-F238E27FC236}">
                <a16:creationId xmlns:a16="http://schemas.microsoft.com/office/drawing/2014/main" id="{AD35768F-0D56-422D-836F-9555F813A8BD}"/>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5833811" y="2834224"/>
            <a:ext cx="836872" cy="100138"/>
          </a:xfrm>
          <a:prstGeom prst="rect">
            <a:avLst/>
          </a:prstGeom>
        </p:spPr>
      </p:pic>
      <p:sp>
        <p:nvSpPr>
          <p:cNvPr id="80" name="Rounded Rectangle 79">
            <a:extLst>
              <a:ext uri="{FF2B5EF4-FFF2-40B4-BE49-F238E27FC236}">
                <a16:creationId xmlns:a16="http://schemas.microsoft.com/office/drawing/2014/main" id="{22DB4E72-B21A-3D48-BBD2-558FF6FE1CE2}"/>
              </a:ext>
            </a:extLst>
          </p:cNvPr>
          <p:cNvSpPr/>
          <p:nvPr/>
        </p:nvSpPr>
        <p:spPr>
          <a:xfrm>
            <a:off x="7002448" y="663376"/>
            <a:ext cx="2270247" cy="3460948"/>
          </a:xfrm>
          <a:prstGeom prst="roundRect">
            <a:avLst>
              <a:gd name="adj" fmla="val 1594"/>
            </a:avLst>
          </a:prstGeom>
          <a:solidFill>
            <a:srgbClr val="FDE6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lang="fi-FI" sz="1100">
                <a:solidFill>
                  <a:schemeClr val="accent6"/>
                </a:solidFill>
                <a:latin typeface="Lato Black" panose="020F0A02020204030203" pitchFamily="34" charset="0"/>
              </a:rPr>
              <a:t>Pilotti</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i-FI" sz="900" b="0" i="0" u="none" strike="noStrike" kern="1200" cap="none" spc="0" normalizeH="0" baseline="0" noProof="0">
              <a:ln>
                <a:noFill/>
              </a:ln>
              <a:solidFill>
                <a:srgbClr val="4C2A85"/>
              </a:solidFill>
              <a:effectLst/>
              <a:uLnTx/>
              <a:uFillTx/>
              <a:latin typeface="Campton Book"/>
              <a:ea typeface="+mn-ea"/>
              <a:cs typeface="+mn-cs"/>
            </a:endParaRPr>
          </a:p>
          <a:p>
            <a:pPr marL="0" marR="0" lvl="0" indent="0" algn="l" defTabSz="914400" rtl="0" eaLnBrk="1" fontAlgn="auto" latinLnBrk="0" hangingPunct="1">
              <a:lnSpc>
                <a:spcPct val="100000"/>
              </a:lnSpc>
              <a:spcBef>
                <a:spcPts val="0"/>
              </a:spcBef>
              <a:spcAft>
                <a:spcPts val="400"/>
              </a:spcAft>
              <a:buClrTx/>
              <a:buSzTx/>
              <a:buFontTx/>
              <a:buNone/>
              <a:tabLst/>
              <a:defRPr/>
            </a:pPr>
            <a:r>
              <a:rPr lang="fi-FI" sz="1000">
                <a:solidFill>
                  <a:schemeClr val="accent6"/>
                </a:solidFill>
                <a:latin typeface="Work Sans Medium" pitchFamily="2" charset="0"/>
              </a:rPr>
              <a:t>Pilottiin tuodaan valmiit tai lähes valmiit tuotteet testattavaksi. Pilotti on sidottu käyttöönottoon ja hankintaan. </a:t>
            </a:r>
          </a:p>
          <a:p>
            <a:pPr marL="0" marR="0" lvl="0" indent="0" algn="l" defTabSz="914400" rtl="0" eaLnBrk="1" fontAlgn="auto" latinLnBrk="0" hangingPunct="1">
              <a:lnSpc>
                <a:spcPct val="100000"/>
              </a:lnSpc>
              <a:spcBef>
                <a:spcPts val="0"/>
              </a:spcBef>
              <a:spcAft>
                <a:spcPts val="400"/>
              </a:spcAft>
              <a:buClrTx/>
              <a:buSzTx/>
              <a:buFontTx/>
              <a:buNone/>
              <a:tabLst/>
              <a:defRPr/>
            </a:pPr>
            <a:r>
              <a:rPr lang="fi-FI" sz="1000">
                <a:solidFill>
                  <a:schemeClr val="accent6"/>
                </a:solidFill>
                <a:latin typeface="Work Sans Medium" pitchFamily="2" charset="0"/>
              </a:rPr>
              <a:t>Pilotin aikana varmistetaan, että puitteet käyttöönottoa varten ovat kokonaisarkkitehtuurin näkökulmasta kunnossa. Pilotin aikana on vielä mahdollista tehdä pieniä muutoksia ratkaisuun.</a:t>
            </a:r>
          </a:p>
          <a:p>
            <a:pPr marL="0" marR="0" lvl="0" indent="0" algn="l" defTabSz="914400" rtl="0" eaLnBrk="1" fontAlgn="auto" latinLnBrk="0" hangingPunct="1">
              <a:lnSpc>
                <a:spcPct val="100000"/>
              </a:lnSpc>
              <a:spcBef>
                <a:spcPts val="0"/>
              </a:spcBef>
              <a:spcAft>
                <a:spcPts val="400"/>
              </a:spcAft>
              <a:buClrTx/>
              <a:buSzTx/>
              <a:buFontTx/>
              <a:buNone/>
              <a:tabLst/>
              <a:defRPr/>
            </a:pPr>
            <a:r>
              <a:rPr lang="fi-FI" sz="1000">
                <a:solidFill>
                  <a:schemeClr val="accent6"/>
                </a:solidFill>
                <a:latin typeface="Work Sans Medium" pitchFamily="2" charset="0"/>
              </a:rPr>
              <a:t>Pilotin vaikuttavuutta arvioidaan mittareiden avulla.</a:t>
            </a:r>
          </a:p>
          <a:p>
            <a:pPr marL="0" marR="0" lvl="0" indent="0" algn="l" defTabSz="914400" rtl="0" eaLnBrk="1" fontAlgn="auto" latinLnBrk="0" hangingPunct="1">
              <a:lnSpc>
                <a:spcPct val="100000"/>
              </a:lnSpc>
              <a:spcBef>
                <a:spcPts val="0"/>
              </a:spcBef>
              <a:spcAft>
                <a:spcPts val="400"/>
              </a:spcAft>
              <a:buClrTx/>
              <a:buSzTx/>
              <a:buFontTx/>
              <a:buNone/>
              <a:tabLst/>
              <a:defRPr/>
            </a:pPr>
            <a:r>
              <a:rPr lang="fi-FI" sz="1000">
                <a:solidFill>
                  <a:schemeClr val="accent6"/>
                </a:solidFill>
                <a:latin typeface="Work Sans Medium" pitchFamily="2" charset="0"/>
              </a:rPr>
              <a:t>Huomaa, että pilotti ja kokeilu ovat eri asiat. </a:t>
            </a:r>
          </a:p>
          <a:p>
            <a:pPr marL="0" marR="0" lvl="0" indent="0" algn="l" defTabSz="914400" rtl="0" eaLnBrk="1" fontAlgn="auto" latinLnBrk="0" hangingPunct="1">
              <a:lnSpc>
                <a:spcPct val="100000"/>
              </a:lnSpc>
              <a:spcBef>
                <a:spcPts val="0"/>
              </a:spcBef>
              <a:spcAft>
                <a:spcPts val="400"/>
              </a:spcAft>
              <a:buClrTx/>
              <a:buSzTx/>
              <a:buFontTx/>
              <a:buNone/>
              <a:tabLst/>
              <a:defRPr/>
            </a:pPr>
            <a:r>
              <a:rPr lang="fi-FI" sz="1000">
                <a:solidFill>
                  <a:srgbClr val="110F0F"/>
                </a:solidFill>
                <a:latin typeface="Work Sans Medium" pitchFamily="2" charset="0"/>
                <a:hlinkClick r:id="rId15" action="ppaction://hlinksldjump">
                  <a:extLst>
                    <a:ext uri="{A12FA001-AC4F-418D-AE19-62706E023703}">
                      <ahyp:hlinkClr xmlns:ahyp="http://schemas.microsoft.com/office/drawing/2018/hyperlinkcolor" val="tx"/>
                    </a:ext>
                  </a:extLst>
                </a:hlinkClick>
              </a:rPr>
              <a:t>Lue lisää kokeilutoiminnasta</a:t>
            </a:r>
            <a:endParaRPr lang="fi-FI" sz="1000">
              <a:solidFill>
                <a:srgbClr val="110F0F"/>
              </a:solidFill>
              <a:latin typeface="Work Sans Medium" pitchFamily="2" charset="0"/>
            </a:endParaRPr>
          </a:p>
        </p:txBody>
      </p:sp>
      <p:pic>
        <p:nvPicPr>
          <p:cNvPr id="24" name="Graphic 23" descr="Nuoli pilotista käyttöönottoon.">
            <a:extLst>
              <a:ext uri="{FF2B5EF4-FFF2-40B4-BE49-F238E27FC236}">
                <a16:creationId xmlns:a16="http://schemas.microsoft.com/office/drawing/2014/main" id="{8191670F-32B1-419F-B163-E19DCB3DF647}"/>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9216734" y="1598446"/>
            <a:ext cx="321874" cy="100138"/>
          </a:xfrm>
          <a:prstGeom prst="rect">
            <a:avLst/>
          </a:prstGeom>
        </p:spPr>
      </p:pic>
      <p:sp>
        <p:nvSpPr>
          <p:cNvPr id="81" name="Rounded Rectangle 80">
            <a:extLst>
              <a:ext uri="{FF2B5EF4-FFF2-40B4-BE49-F238E27FC236}">
                <a16:creationId xmlns:a16="http://schemas.microsoft.com/office/drawing/2014/main" id="{EC46F1C1-2A22-DB4B-A93D-A79576ACA17F}"/>
              </a:ext>
            </a:extLst>
          </p:cNvPr>
          <p:cNvSpPr/>
          <p:nvPr/>
        </p:nvSpPr>
        <p:spPr>
          <a:xfrm>
            <a:off x="9583732" y="663376"/>
            <a:ext cx="2270247" cy="3460947"/>
          </a:xfrm>
          <a:prstGeom prst="roundRect">
            <a:avLst>
              <a:gd name="adj" fmla="val 1594"/>
            </a:avLst>
          </a:prstGeom>
          <a:solidFill>
            <a:srgbClr val="FDE6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lang="fi-FI" sz="1100">
                <a:solidFill>
                  <a:schemeClr val="accent6"/>
                </a:solidFill>
                <a:latin typeface="Lato Black" panose="020F0A02020204030203" pitchFamily="34" charset="0"/>
              </a:rPr>
              <a:t>Käyttöönotto</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i-FI" sz="1000" b="0" i="0" u="none" strike="noStrike" kern="1200" cap="none" spc="0" normalizeH="0" baseline="0" noProof="0">
              <a:ln>
                <a:noFill/>
              </a:ln>
              <a:solidFill>
                <a:srgbClr val="4C2A85"/>
              </a:solidFill>
              <a:effectLst/>
              <a:uLnTx/>
              <a:uFillTx/>
              <a:latin typeface="Campton Book"/>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i-FI" sz="1000">
                <a:solidFill>
                  <a:schemeClr val="accent6"/>
                </a:solidFill>
                <a:latin typeface="Work Sans Medium" pitchFamily="2" charset="0"/>
              </a:rPr>
              <a:t>Käyttöönotto suoritetaan onnistuneen pilotin jälkeen hankintasopimuksien mukaisesti. </a:t>
            </a:r>
          </a:p>
        </p:txBody>
      </p:sp>
      <p:pic>
        <p:nvPicPr>
          <p:cNvPr id="86" name="Graphic 85" descr="Infokuvake.">
            <a:extLst>
              <a:ext uri="{FF2B5EF4-FFF2-40B4-BE49-F238E27FC236}">
                <a16:creationId xmlns:a16="http://schemas.microsoft.com/office/drawing/2014/main" id="{AEC7E648-B174-408F-92F3-3039D5AF8C34}"/>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001454" y="4711507"/>
            <a:ext cx="987625" cy="1050666"/>
          </a:xfrm>
          <a:prstGeom prst="rect">
            <a:avLst/>
          </a:prstGeom>
        </p:spPr>
      </p:pic>
      <p:sp>
        <p:nvSpPr>
          <p:cNvPr id="51" name="Rounded Rectangle 80">
            <a:extLst>
              <a:ext uri="{FF2B5EF4-FFF2-40B4-BE49-F238E27FC236}">
                <a16:creationId xmlns:a16="http://schemas.microsoft.com/office/drawing/2014/main" id="{E8F7FFA3-12B2-4F7C-884D-456D9FC6EFF2}"/>
              </a:ext>
            </a:extLst>
          </p:cNvPr>
          <p:cNvSpPr/>
          <p:nvPr/>
        </p:nvSpPr>
        <p:spPr>
          <a:xfrm>
            <a:off x="7002448" y="4446233"/>
            <a:ext cx="4851531" cy="2108974"/>
          </a:xfrm>
          <a:prstGeom prst="roundRect">
            <a:avLst>
              <a:gd name="adj" fmla="val 1594"/>
            </a:avLst>
          </a:prstGeom>
          <a:solidFill>
            <a:srgbClr val="FDE6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lang="fi-FI" sz="1100">
                <a:solidFill>
                  <a:schemeClr val="accent6"/>
                </a:solidFill>
                <a:latin typeface="Lato Black" panose="020F0A02020204030203" pitchFamily="34" charset="0"/>
              </a:rPr>
              <a:t>Espoon kaupungin hankintaohje ja Hilma</a:t>
            </a:r>
          </a:p>
          <a:p>
            <a:pPr marL="0" marR="0" lvl="0" indent="0" algn="l" defTabSz="914400" rtl="0" eaLnBrk="1" fontAlgn="auto" latinLnBrk="0" hangingPunct="1">
              <a:lnSpc>
                <a:spcPct val="100000"/>
              </a:lnSpc>
              <a:spcBef>
                <a:spcPts val="0"/>
              </a:spcBef>
              <a:spcAft>
                <a:spcPts val="400"/>
              </a:spcAft>
              <a:buClrTx/>
              <a:buSzTx/>
              <a:buFontTx/>
              <a:buNone/>
              <a:tabLst/>
              <a:defRPr/>
            </a:pPr>
            <a:endParaRPr kumimoji="0" lang="fi-FI" sz="1000" b="0" i="0" u="none" strike="noStrike" kern="1200" cap="none" spc="0" normalizeH="0" baseline="0" noProof="0">
              <a:ln>
                <a:noFill/>
              </a:ln>
              <a:solidFill>
                <a:srgbClr val="4C2A85"/>
              </a:solidFill>
              <a:effectLst/>
              <a:uLnTx/>
              <a:uFillTx/>
              <a:latin typeface="Campton Book"/>
              <a:ea typeface="+mn-ea"/>
              <a:cs typeface="+mn-cs"/>
            </a:endParaRPr>
          </a:p>
          <a:p>
            <a:pPr marL="0" marR="0" lvl="0" indent="0" algn="l" defTabSz="914400" rtl="0" eaLnBrk="1" fontAlgn="auto" latinLnBrk="0" hangingPunct="1">
              <a:lnSpc>
                <a:spcPct val="100000"/>
              </a:lnSpc>
              <a:spcBef>
                <a:spcPts val="0"/>
              </a:spcBef>
              <a:spcAft>
                <a:spcPts val="400"/>
              </a:spcAft>
              <a:buClrTx/>
              <a:buSzTx/>
              <a:buFontTx/>
              <a:buNone/>
              <a:tabLst/>
              <a:defRPr/>
            </a:pPr>
            <a:r>
              <a:rPr lang="fi-FI" sz="1000">
                <a:solidFill>
                  <a:schemeClr val="accent6"/>
                </a:solidFill>
                <a:latin typeface="Work Sans Medium" pitchFamily="2" charset="0"/>
              </a:rPr>
              <a:t>Kaupunki noudattaa julkisia hankintoja koskevaa lainsäädäntöä, kaupungin johtosääntöjä ja toimintaohjeita sekä hankintaohjetta ja -sääntöä. Kansallisen kynnysarvon ylittävät hankintailmoitukset julkaistaan </a:t>
            </a:r>
            <a:r>
              <a:rPr lang="fi-FI" sz="1000" err="1">
                <a:solidFill>
                  <a:schemeClr val="accent6"/>
                </a:solidFill>
                <a:latin typeface="Work Sans Medium" pitchFamily="2" charset="0"/>
                <a:hlinkClick r:id="rId16">
                  <a:extLst>
                    <a:ext uri="{A12FA001-AC4F-418D-AE19-62706E023703}">
                      <ahyp:hlinkClr xmlns:ahyp="http://schemas.microsoft.com/office/drawing/2018/hyperlinkcolor" val="tx"/>
                    </a:ext>
                  </a:extLst>
                </a:hlinkClick>
              </a:rPr>
              <a:t>HILMA</a:t>
            </a:r>
            <a:r>
              <a:rPr lang="fi-FI" sz="1000" err="1">
                <a:solidFill>
                  <a:schemeClr val="accent6"/>
                </a:solidFill>
                <a:latin typeface="Work Sans Medium" pitchFamily="2" charset="0"/>
              </a:rPr>
              <a:t>ssa</a:t>
            </a:r>
            <a:r>
              <a:rPr lang="fi-FI" sz="1000">
                <a:solidFill>
                  <a:schemeClr val="accent6"/>
                </a:solidFill>
                <a:latin typeface="Work Sans Medium" pitchFamily="2" charset="0"/>
              </a:rPr>
              <a:t>, joko kansallisesti tai EU-laajuisesti, hankinnan arvosta riippuen.</a:t>
            </a:r>
          </a:p>
          <a:p>
            <a:pPr marL="0" marR="0" lvl="0" indent="0" algn="l" defTabSz="914400" rtl="0" eaLnBrk="1" fontAlgn="auto" latinLnBrk="0" hangingPunct="1">
              <a:lnSpc>
                <a:spcPct val="100000"/>
              </a:lnSpc>
              <a:spcBef>
                <a:spcPts val="0"/>
              </a:spcBef>
              <a:spcAft>
                <a:spcPts val="400"/>
              </a:spcAft>
              <a:buClrTx/>
              <a:buSzTx/>
              <a:buFontTx/>
              <a:buNone/>
              <a:tabLst/>
              <a:defRPr/>
            </a:pPr>
            <a:r>
              <a:rPr lang="fi-FI" sz="1100">
                <a:solidFill>
                  <a:schemeClr val="accent6"/>
                </a:solidFill>
                <a:latin typeface="Lato Black" panose="020F0A02020204030203" pitchFamily="34" charset="0"/>
              </a:rPr>
              <a:t>Tarjouspyynnöt</a:t>
            </a:r>
          </a:p>
          <a:p>
            <a:pPr marL="0" marR="0" lvl="0" indent="0" algn="l" defTabSz="914400" rtl="0" eaLnBrk="1" fontAlgn="auto" latinLnBrk="0" hangingPunct="1">
              <a:lnSpc>
                <a:spcPct val="100000"/>
              </a:lnSpc>
              <a:spcBef>
                <a:spcPts val="0"/>
              </a:spcBef>
              <a:spcAft>
                <a:spcPts val="400"/>
              </a:spcAft>
              <a:buClrTx/>
              <a:buSzTx/>
              <a:buFontTx/>
              <a:buNone/>
              <a:tabLst/>
              <a:defRPr/>
            </a:pPr>
            <a:r>
              <a:rPr lang="fi-FI" sz="1000">
                <a:solidFill>
                  <a:schemeClr val="accent6"/>
                </a:solidFill>
                <a:latin typeface="Work Sans Medium" pitchFamily="2" charset="0"/>
              </a:rPr>
              <a:t>Espoossa on käytössä sähköinen kilpailutusjärjestelmä, jossa kilpailutusten tarjouspyynnöt ja niihin liittyvät asiakirjat ovat nähtävissä.</a:t>
            </a:r>
          </a:p>
          <a:p>
            <a:pPr marL="0" marR="0" lvl="0" indent="0" algn="l" defTabSz="914400" rtl="0" eaLnBrk="1" fontAlgn="auto" latinLnBrk="0" hangingPunct="1">
              <a:lnSpc>
                <a:spcPct val="100000"/>
              </a:lnSpc>
              <a:spcBef>
                <a:spcPts val="0"/>
              </a:spcBef>
              <a:spcAft>
                <a:spcPts val="400"/>
              </a:spcAft>
              <a:buClrTx/>
              <a:buSzTx/>
              <a:buFontTx/>
              <a:buNone/>
              <a:tabLst/>
              <a:defRPr/>
            </a:pPr>
            <a:r>
              <a:rPr lang="fi-FI" sz="1000">
                <a:solidFill>
                  <a:schemeClr val="accent6"/>
                </a:solidFill>
                <a:latin typeface="Work Sans Medium" pitchFamily="2" charset="0"/>
                <a:hlinkClick r:id="rId17">
                  <a:extLst>
                    <a:ext uri="{A12FA001-AC4F-418D-AE19-62706E023703}">
                      <ahyp:hlinkClr xmlns:ahyp="http://schemas.microsoft.com/office/drawing/2018/hyperlinkcolor" val="tx"/>
                    </a:ext>
                  </a:extLst>
                </a:hlinkClick>
              </a:rPr>
              <a:t>Lue lisää hankinnoista</a:t>
            </a:r>
            <a:endParaRPr lang="fi-FI" sz="1000">
              <a:solidFill>
                <a:schemeClr val="accent6"/>
              </a:solidFill>
              <a:latin typeface="Work Sans Medium" pitchFamily="2" charset="0"/>
            </a:endParaRPr>
          </a:p>
        </p:txBody>
      </p:sp>
      <p:pic>
        <p:nvPicPr>
          <p:cNvPr id="16" name="Graphic 15" descr="Himmeä katkonuoli kaupungista vaiheeseen kehitys jatkuu innovaatiotoiminnassa.">
            <a:extLst>
              <a:ext uri="{FF2B5EF4-FFF2-40B4-BE49-F238E27FC236}">
                <a16:creationId xmlns:a16="http://schemas.microsoft.com/office/drawing/2014/main" id="{A990B9CA-E8BA-41D9-9783-DAAFDD4EFD75}"/>
              </a:ext>
            </a:extLst>
          </p:cNvPr>
          <p:cNvPicPr>
            <a:picLocks noChangeAspect="1"/>
          </p:cNvPicPr>
          <p:nvPr/>
        </p:nvPicPr>
        <p:blipFill>
          <a:blip r:embed="rId18">
            <a:extLst>
              <a:ext uri="{96DAC541-7B7A-43D3-8B79-37D633B846F1}">
                <asvg:svgBlip xmlns:asvg="http://schemas.microsoft.com/office/drawing/2016/SVG/main" r:embed="rId19"/>
              </a:ext>
            </a:extLst>
          </a:blip>
          <a:stretch>
            <a:fillRect/>
          </a:stretch>
        </p:blipFill>
        <p:spPr>
          <a:xfrm>
            <a:off x="1255515" y="2271889"/>
            <a:ext cx="557914" cy="100138"/>
          </a:xfrm>
          <a:prstGeom prst="rect">
            <a:avLst/>
          </a:prstGeom>
        </p:spPr>
      </p:pic>
      <p:sp>
        <p:nvSpPr>
          <p:cNvPr id="77" name="TextBox 76">
            <a:extLst>
              <a:ext uri="{FF2B5EF4-FFF2-40B4-BE49-F238E27FC236}">
                <a16:creationId xmlns:a16="http://schemas.microsoft.com/office/drawing/2014/main" id="{A8CF6F79-86B4-40DF-BC0F-94BA2E1B2161}"/>
              </a:ext>
            </a:extLst>
          </p:cNvPr>
          <p:cNvSpPr txBox="1"/>
          <p:nvPr/>
        </p:nvSpPr>
        <p:spPr>
          <a:xfrm>
            <a:off x="1882115" y="2128133"/>
            <a:ext cx="1762967" cy="461665"/>
          </a:xfrm>
          <a:prstGeom prst="rect">
            <a:avLst/>
          </a:prstGeom>
          <a:noFill/>
        </p:spPr>
        <p:txBody>
          <a:bodyPr wrap="square" rtlCol="0">
            <a:spAutoFit/>
          </a:bodyPr>
          <a:lstStyle/>
          <a:p>
            <a:r>
              <a:rPr lang="en-US" sz="1200" err="1">
                <a:solidFill>
                  <a:srgbClr val="C9D4DD"/>
                </a:solidFill>
                <a:latin typeface="Lato Bold" panose="020F0802020204030203" pitchFamily="34" charset="0"/>
              </a:rPr>
              <a:t>Kehitys</a:t>
            </a:r>
            <a:r>
              <a:rPr lang="en-US" sz="1200">
                <a:solidFill>
                  <a:srgbClr val="C9D4DD"/>
                </a:solidFill>
                <a:latin typeface="Lato Bold" panose="020F0802020204030203" pitchFamily="34" charset="0"/>
              </a:rPr>
              <a:t> </a:t>
            </a:r>
            <a:r>
              <a:rPr lang="en-US" sz="1200" err="1">
                <a:solidFill>
                  <a:srgbClr val="C9D4DD"/>
                </a:solidFill>
                <a:latin typeface="Lato Bold" panose="020F0802020204030203" pitchFamily="34" charset="0"/>
              </a:rPr>
              <a:t>jatkuu</a:t>
            </a:r>
            <a:r>
              <a:rPr lang="en-US" sz="1200">
                <a:solidFill>
                  <a:srgbClr val="C9D4DD"/>
                </a:solidFill>
                <a:latin typeface="Lato Bold" panose="020F0802020204030203" pitchFamily="34" charset="0"/>
              </a:rPr>
              <a:t> </a:t>
            </a:r>
            <a:r>
              <a:rPr lang="en-US" sz="1200" err="1">
                <a:solidFill>
                  <a:srgbClr val="C9D4DD"/>
                </a:solidFill>
                <a:latin typeface="Lato Bold" panose="020F0802020204030203" pitchFamily="34" charset="0"/>
              </a:rPr>
              <a:t>innovaatiotoiminnassa</a:t>
            </a:r>
            <a:endParaRPr lang="fi-FI" sz="1200">
              <a:solidFill>
                <a:srgbClr val="C9D4DD"/>
              </a:solidFill>
              <a:latin typeface="Lato Bold" panose="020F0802020204030203" pitchFamily="34" charset="0"/>
            </a:endParaRPr>
          </a:p>
        </p:txBody>
      </p:sp>
      <p:pic>
        <p:nvPicPr>
          <p:cNvPr id="92" name="Graphic 91" descr="Himmeä katkonuoli kaupungista vaiheeseen kaupungin tukema verkostoituminen.">
            <a:extLst>
              <a:ext uri="{FF2B5EF4-FFF2-40B4-BE49-F238E27FC236}">
                <a16:creationId xmlns:a16="http://schemas.microsoft.com/office/drawing/2014/main" id="{98882079-DB15-4E1B-9B30-569B60EB34CE}"/>
              </a:ext>
            </a:extLst>
          </p:cNvPr>
          <p:cNvPicPr>
            <a:picLocks noChangeAspect="1"/>
          </p:cNvPicPr>
          <p:nvPr/>
        </p:nvPicPr>
        <p:blipFill>
          <a:blip r:embed="rId18">
            <a:extLst>
              <a:ext uri="{96DAC541-7B7A-43D3-8B79-37D633B846F1}">
                <asvg:svgBlip xmlns:asvg="http://schemas.microsoft.com/office/drawing/2016/SVG/main" r:embed="rId19"/>
              </a:ext>
            </a:extLst>
          </a:blip>
          <a:stretch>
            <a:fillRect/>
          </a:stretch>
        </p:blipFill>
        <p:spPr>
          <a:xfrm>
            <a:off x="1255515" y="2934362"/>
            <a:ext cx="557914" cy="100138"/>
          </a:xfrm>
          <a:prstGeom prst="rect">
            <a:avLst/>
          </a:prstGeom>
        </p:spPr>
      </p:pic>
      <p:sp>
        <p:nvSpPr>
          <p:cNvPr id="82" name="TextBox 81">
            <a:extLst>
              <a:ext uri="{FF2B5EF4-FFF2-40B4-BE49-F238E27FC236}">
                <a16:creationId xmlns:a16="http://schemas.microsoft.com/office/drawing/2014/main" id="{6FFC520D-650B-47FE-B5FB-A2FB7E1D2B46}"/>
              </a:ext>
            </a:extLst>
          </p:cNvPr>
          <p:cNvSpPr txBox="1"/>
          <p:nvPr/>
        </p:nvSpPr>
        <p:spPr>
          <a:xfrm>
            <a:off x="1882116" y="2854754"/>
            <a:ext cx="1700598" cy="461665"/>
          </a:xfrm>
          <a:prstGeom prst="rect">
            <a:avLst/>
          </a:prstGeom>
          <a:noFill/>
        </p:spPr>
        <p:txBody>
          <a:bodyPr wrap="square" rtlCol="0">
            <a:spAutoFit/>
          </a:bodyPr>
          <a:lstStyle/>
          <a:p>
            <a:r>
              <a:rPr lang="en-US" sz="1200" dirty="0" err="1">
                <a:solidFill>
                  <a:srgbClr val="C9D4DD"/>
                </a:solidFill>
                <a:latin typeface="Lato Bold" panose="020F0802020204030203" pitchFamily="34" charset="0"/>
              </a:rPr>
              <a:t>Kaupungin</a:t>
            </a:r>
            <a:r>
              <a:rPr lang="en-US" sz="1200" dirty="0">
                <a:solidFill>
                  <a:srgbClr val="C9D4DD"/>
                </a:solidFill>
                <a:latin typeface="Lato Bold" panose="020F0802020204030203" pitchFamily="34" charset="0"/>
              </a:rPr>
              <a:t> </a:t>
            </a:r>
            <a:r>
              <a:rPr lang="en-US" sz="1200" dirty="0" err="1">
                <a:solidFill>
                  <a:srgbClr val="C9D4DD"/>
                </a:solidFill>
                <a:latin typeface="Lato Bold" panose="020F0802020204030203" pitchFamily="34" charset="0"/>
              </a:rPr>
              <a:t>tukema</a:t>
            </a:r>
            <a:r>
              <a:rPr lang="en-US" sz="1200" dirty="0">
                <a:solidFill>
                  <a:srgbClr val="C9D4DD"/>
                </a:solidFill>
                <a:latin typeface="Lato Bold" panose="020F0802020204030203" pitchFamily="34" charset="0"/>
              </a:rPr>
              <a:t> </a:t>
            </a:r>
            <a:r>
              <a:rPr lang="en-US" sz="1200" dirty="0" err="1">
                <a:solidFill>
                  <a:srgbClr val="C9D4DD"/>
                </a:solidFill>
                <a:latin typeface="Lato Bold" panose="020F0802020204030203" pitchFamily="34" charset="0"/>
              </a:rPr>
              <a:t>verkostoituminen</a:t>
            </a:r>
            <a:endParaRPr lang="fi-FI" sz="1200" dirty="0">
              <a:solidFill>
                <a:srgbClr val="C9D4DD"/>
              </a:solidFill>
              <a:latin typeface="Lato Bold" panose="020F0802020204030203" pitchFamily="34" charset="0"/>
            </a:endParaRPr>
          </a:p>
        </p:txBody>
      </p:sp>
    </p:spTree>
    <p:extLst>
      <p:ext uri="{BB962C8B-B14F-4D97-AF65-F5344CB8AC3E}">
        <p14:creationId xmlns:p14="http://schemas.microsoft.com/office/powerpoint/2010/main" val="285433775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Text Placeholder 2">
            <a:extLst>
              <a:ext uri="{FF2B5EF4-FFF2-40B4-BE49-F238E27FC236}">
                <a16:creationId xmlns:a16="http://schemas.microsoft.com/office/drawing/2014/main" id="{083DC5E0-0F0E-47A9-8441-8F15FFF3014B}"/>
              </a:ext>
            </a:extLst>
          </p:cNvPr>
          <p:cNvSpPr txBox="1">
            <a:spLocks noGrp="1"/>
          </p:cNvSpPr>
          <p:nvPr>
            <p:ph type="title" idx="4294967295"/>
          </p:nvPr>
        </p:nvSpPr>
        <p:spPr>
          <a:xfrm>
            <a:off x="246213" y="241880"/>
            <a:ext cx="11658375" cy="38798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fi-FI" sz="2000" b="0" i="0" u="none" strike="noStrike" kern="1200" cap="none" spc="0" normalizeH="0" baseline="0" noProof="0">
                <a:ln>
                  <a:noFill/>
                </a:ln>
                <a:solidFill>
                  <a:schemeClr val="accent6"/>
                </a:solidFill>
                <a:effectLst/>
                <a:uLnTx/>
                <a:uFillTx/>
                <a:latin typeface="Lato Black" panose="020F0A02020204030203" pitchFamily="34" charset="0"/>
                <a:ea typeface="+mn-ea"/>
                <a:cs typeface="+mn-cs"/>
              </a:rPr>
              <a:t>Innovaatiotoiminta jatkuu kaupungin kanssa 3/3</a:t>
            </a:r>
          </a:p>
        </p:txBody>
      </p:sp>
      <p:sp>
        <p:nvSpPr>
          <p:cNvPr id="42" name="TextBox 41">
            <a:extLst>
              <a:ext uri="{FF2B5EF4-FFF2-40B4-BE49-F238E27FC236}">
                <a16:creationId xmlns:a16="http://schemas.microsoft.com/office/drawing/2014/main" id="{7187ADA1-18F8-4E1E-91A4-B75494100909}"/>
              </a:ext>
            </a:extLst>
          </p:cNvPr>
          <p:cNvSpPr txBox="1"/>
          <p:nvPr/>
        </p:nvSpPr>
        <p:spPr>
          <a:xfrm>
            <a:off x="199072" y="2167217"/>
            <a:ext cx="2428983" cy="338554"/>
          </a:xfrm>
          <a:prstGeom prst="rect">
            <a:avLst/>
          </a:prstGeom>
          <a:noFill/>
        </p:spPr>
        <p:txBody>
          <a:bodyPr wrap="square" rtlCol="0">
            <a:spAutoFit/>
          </a:bodyPr>
          <a:lstStyle/>
          <a:p>
            <a:r>
              <a:rPr lang="en-US" sz="1600" err="1">
                <a:solidFill>
                  <a:schemeClr val="accent6"/>
                </a:solidFill>
                <a:latin typeface="Lato Bold" panose="020F0802020204030203" pitchFamily="34" charset="0"/>
              </a:rPr>
              <a:t>Kaupunki</a:t>
            </a:r>
            <a:endParaRPr lang="fi-FI" sz="1600">
              <a:solidFill>
                <a:schemeClr val="accent6"/>
              </a:solidFill>
              <a:latin typeface="Lato Bold" panose="020F0802020204030203" pitchFamily="34" charset="0"/>
            </a:endParaRPr>
          </a:p>
        </p:txBody>
      </p:sp>
      <p:pic>
        <p:nvPicPr>
          <p:cNvPr id="43" name="Graphic 42" descr="Kuvake kaupungista.">
            <a:extLst>
              <a:ext uri="{FF2B5EF4-FFF2-40B4-BE49-F238E27FC236}">
                <a16:creationId xmlns:a16="http://schemas.microsoft.com/office/drawing/2014/main" id="{4445552E-CF30-40F1-9542-86CBC399FD4A}"/>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13313" y="1326389"/>
            <a:ext cx="773862" cy="738145"/>
          </a:xfrm>
          <a:prstGeom prst="rect">
            <a:avLst/>
          </a:prstGeom>
        </p:spPr>
      </p:pic>
      <p:pic>
        <p:nvPicPr>
          <p:cNvPr id="19" name="Graphic 18" descr="Himmea katkonainen nuoli kaupungista vaiheeseen sopimus ja hankinta.">
            <a:extLst>
              <a:ext uri="{FF2B5EF4-FFF2-40B4-BE49-F238E27FC236}">
                <a16:creationId xmlns:a16="http://schemas.microsoft.com/office/drawing/2014/main" id="{678AC726-6B22-4880-A74C-DEDFDC087C93}"/>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18919" y="1020549"/>
            <a:ext cx="773862" cy="348872"/>
          </a:xfrm>
          <a:prstGeom prst="rect">
            <a:avLst/>
          </a:prstGeom>
        </p:spPr>
      </p:pic>
      <p:sp>
        <p:nvSpPr>
          <p:cNvPr id="32" name="TextBox 31">
            <a:extLst>
              <a:ext uri="{FF2B5EF4-FFF2-40B4-BE49-F238E27FC236}">
                <a16:creationId xmlns:a16="http://schemas.microsoft.com/office/drawing/2014/main" id="{467E6C6E-3F60-4B3D-B7A6-F8C904AFAD92}"/>
              </a:ext>
            </a:extLst>
          </p:cNvPr>
          <p:cNvSpPr txBox="1"/>
          <p:nvPr/>
        </p:nvSpPr>
        <p:spPr>
          <a:xfrm>
            <a:off x="1562816" y="864724"/>
            <a:ext cx="1464524" cy="461665"/>
          </a:xfrm>
          <a:prstGeom prst="rect">
            <a:avLst/>
          </a:prstGeom>
          <a:noFill/>
        </p:spPr>
        <p:txBody>
          <a:bodyPr wrap="square" rtlCol="0">
            <a:spAutoFit/>
          </a:bodyPr>
          <a:lstStyle/>
          <a:p>
            <a:r>
              <a:rPr lang="en-US" sz="1200" err="1">
                <a:solidFill>
                  <a:srgbClr val="C9D4DD"/>
                </a:solidFill>
                <a:latin typeface="Lato Bold" panose="020F0802020204030203" pitchFamily="34" charset="0"/>
              </a:rPr>
              <a:t>Sopimus</a:t>
            </a:r>
            <a:r>
              <a:rPr lang="en-US" sz="1200">
                <a:solidFill>
                  <a:srgbClr val="C9D4DD"/>
                </a:solidFill>
                <a:latin typeface="Lato Bold" panose="020F0802020204030203" pitchFamily="34" charset="0"/>
              </a:rPr>
              <a:t> ja </a:t>
            </a:r>
            <a:r>
              <a:rPr lang="en-US" sz="1200" err="1">
                <a:solidFill>
                  <a:srgbClr val="C9D4DD"/>
                </a:solidFill>
                <a:latin typeface="Lato Bold" panose="020F0802020204030203" pitchFamily="34" charset="0"/>
              </a:rPr>
              <a:t>hankinta</a:t>
            </a:r>
            <a:endParaRPr lang="fi-FI" sz="1200">
              <a:solidFill>
                <a:srgbClr val="C9D4DD"/>
              </a:solidFill>
              <a:latin typeface="Lato Bold" panose="020F0802020204030203" pitchFamily="34" charset="0"/>
            </a:endParaRPr>
          </a:p>
        </p:txBody>
      </p:sp>
      <p:pic>
        <p:nvPicPr>
          <p:cNvPr id="17" name="Graphic 16" descr="Nuoli kaupungista vaiheeseen kehitys jatkuu innovaatiotoiminnassa.">
            <a:extLst>
              <a:ext uri="{FF2B5EF4-FFF2-40B4-BE49-F238E27FC236}">
                <a16:creationId xmlns:a16="http://schemas.microsoft.com/office/drawing/2014/main" id="{6D52FB62-4D07-48AD-AB13-ECBE87C788EC}"/>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605562" y="1808405"/>
            <a:ext cx="1353736" cy="102445"/>
          </a:xfrm>
          <a:prstGeom prst="rect">
            <a:avLst/>
          </a:prstGeom>
        </p:spPr>
      </p:pic>
      <p:sp>
        <p:nvSpPr>
          <p:cNvPr id="24" name="TextBox 23">
            <a:extLst>
              <a:ext uri="{FF2B5EF4-FFF2-40B4-BE49-F238E27FC236}">
                <a16:creationId xmlns:a16="http://schemas.microsoft.com/office/drawing/2014/main" id="{B1E61BAD-0600-4456-94D0-561167C66B57}"/>
              </a:ext>
            </a:extLst>
          </p:cNvPr>
          <p:cNvSpPr txBox="1"/>
          <p:nvPr/>
        </p:nvSpPr>
        <p:spPr>
          <a:xfrm>
            <a:off x="3146442" y="1529872"/>
            <a:ext cx="1464524" cy="646331"/>
          </a:xfrm>
          <a:prstGeom prst="rect">
            <a:avLst/>
          </a:prstGeom>
          <a:noFill/>
        </p:spPr>
        <p:txBody>
          <a:bodyPr wrap="square" rtlCol="0">
            <a:spAutoFit/>
          </a:bodyPr>
          <a:lstStyle/>
          <a:p>
            <a:r>
              <a:rPr lang="en-US" sz="1200" err="1">
                <a:solidFill>
                  <a:schemeClr val="accent6"/>
                </a:solidFill>
                <a:latin typeface="Lato Bold" panose="020F0802020204030203" pitchFamily="34" charset="0"/>
              </a:rPr>
              <a:t>Kehitys</a:t>
            </a:r>
            <a:r>
              <a:rPr lang="en-US" sz="1200">
                <a:solidFill>
                  <a:schemeClr val="accent6"/>
                </a:solidFill>
                <a:latin typeface="Lato Bold" panose="020F0802020204030203" pitchFamily="34" charset="0"/>
              </a:rPr>
              <a:t> </a:t>
            </a:r>
            <a:r>
              <a:rPr lang="en-US" sz="1200" err="1">
                <a:solidFill>
                  <a:schemeClr val="accent6"/>
                </a:solidFill>
                <a:latin typeface="Lato Bold" panose="020F0802020204030203" pitchFamily="34" charset="0"/>
              </a:rPr>
              <a:t>jatkuu</a:t>
            </a:r>
            <a:r>
              <a:rPr lang="en-US" sz="1200">
                <a:solidFill>
                  <a:schemeClr val="accent6"/>
                </a:solidFill>
                <a:latin typeface="Lato Bold" panose="020F0802020204030203" pitchFamily="34" charset="0"/>
              </a:rPr>
              <a:t> </a:t>
            </a:r>
            <a:r>
              <a:rPr lang="en-US" sz="1200" err="1">
                <a:solidFill>
                  <a:schemeClr val="accent6"/>
                </a:solidFill>
                <a:latin typeface="Lato Bold" panose="020F0802020204030203" pitchFamily="34" charset="0"/>
              </a:rPr>
              <a:t>innovaatio-toiminnassa</a:t>
            </a:r>
            <a:endParaRPr lang="fi-FI" sz="1200">
              <a:solidFill>
                <a:schemeClr val="accent6"/>
              </a:solidFill>
              <a:latin typeface="Lato Bold" panose="020F0802020204030203" pitchFamily="34" charset="0"/>
            </a:endParaRPr>
          </a:p>
        </p:txBody>
      </p:sp>
      <p:sp>
        <p:nvSpPr>
          <p:cNvPr id="46" name="Rounded Rectangle 45">
            <a:extLst>
              <a:ext uri="{FF2B5EF4-FFF2-40B4-BE49-F238E27FC236}">
                <a16:creationId xmlns:a16="http://schemas.microsoft.com/office/drawing/2014/main" id="{9A7DA73B-B2D2-4C44-B774-73E0ABA44AA9}"/>
              </a:ext>
            </a:extLst>
          </p:cNvPr>
          <p:cNvSpPr/>
          <p:nvPr/>
        </p:nvSpPr>
        <p:spPr>
          <a:xfrm>
            <a:off x="4414499" y="685328"/>
            <a:ext cx="4095678" cy="1625670"/>
          </a:xfrm>
          <a:prstGeom prst="roundRect">
            <a:avLst>
              <a:gd name="adj" fmla="val 1594"/>
            </a:avLst>
          </a:prstGeom>
          <a:solidFill>
            <a:srgbClr val="FDE6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lang="fi-FI" sz="1100">
                <a:solidFill>
                  <a:schemeClr val="accent6"/>
                </a:solidFill>
                <a:latin typeface="Lato Black" panose="020F0A02020204030203" pitchFamily="34" charset="0"/>
              </a:rPr>
              <a:t>Kehitystyön jatkaminen innovaatiotoiminnassa</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i-FI" sz="1000" b="0" i="0" u="none" strike="noStrike" kern="1200" cap="none" spc="0" normalizeH="0" baseline="0" noProof="0">
              <a:ln>
                <a:noFill/>
              </a:ln>
              <a:solidFill>
                <a:srgbClr val="4C2A85"/>
              </a:solidFill>
              <a:effectLst/>
              <a:uLnTx/>
              <a:uFillTx/>
              <a:latin typeface="Campton Book"/>
              <a:ea typeface="+mn-ea"/>
              <a:cs typeface="+mn-cs"/>
            </a:endParaRPr>
          </a:p>
          <a:p>
            <a:pPr marL="0" marR="0" lvl="0" indent="0" algn="l" defTabSz="914400" rtl="0" eaLnBrk="1" fontAlgn="auto" latinLnBrk="0" hangingPunct="1">
              <a:lnSpc>
                <a:spcPct val="100000"/>
              </a:lnSpc>
              <a:spcBef>
                <a:spcPts val="0"/>
              </a:spcBef>
              <a:spcAft>
                <a:spcPts val="400"/>
              </a:spcAft>
              <a:buClrTx/>
              <a:buSzTx/>
              <a:buFontTx/>
              <a:buNone/>
              <a:tabLst/>
              <a:defRPr/>
            </a:pPr>
            <a:r>
              <a:rPr lang="fi-FI" sz="1000">
                <a:solidFill>
                  <a:schemeClr val="accent6"/>
                </a:solidFill>
                <a:latin typeface="Work Sans Medium" pitchFamily="2" charset="0"/>
              </a:rPr>
              <a:t>Kun on saatu oppeja edellisestä innovaatiotoiminnasta, voi jatkaa kehitystyötä uudessa innovaatiotoiminnassa. Esimerkiksi </a:t>
            </a:r>
            <a:r>
              <a:rPr lang="fi-FI" sz="1000">
                <a:solidFill>
                  <a:schemeClr val="accent6"/>
                </a:solidFill>
                <a:latin typeface="Work Sans Medium" pitchFamily="2" charset="0"/>
                <a:hlinkClick r:id="rId9">
                  <a:extLst>
                    <a:ext uri="{A12FA001-AC4F-418D-AE19-62706E023703}">
                      <ahyp:hlinkClr xmlns:ahyp="http://schemas.microsoft.com/office/drawing/2018/hyperlinkcolor" val="tx"/>
                    </a:ext>
                  </a:extLst>
                </a:hlinkClick>
              </a:rPr>
              <a:t>Hackathoneista</a:t>
            </a:r>
            <a:r>
              <a:rPr lang="fi-FI" sz="1000">
                <a:solidFill>
                  <a:schemeClr val="accent6"/>
                </a:solidFill>
                <a:latin typeface="Work Sans Medium" pitchFamily="2" charset="0"/>
              </a:rPr>
              <a:t> voi edetä edelleen kokeilutoimintaan.</a:t>
            </a:r>
          </a:p>
          <a:p>
            <a:pPr marL="0" marR="0" lvl="0" indent="0" algn="l" defTabSz="914400" rtl="0" eaLnBrk="1" fontAlgn="auto" latinLnBrk="0" hangingPunct="1">
              <a:lnSpc>
                <a:spcPct val="100000"/>
              </a:lnSpc>
              <a:spcBef>
                <a:spcPts val="0"/>
              </a:spcBef>
              <a:spcAft>
                <a:spcPts val="400"/>
              </a:spcAft>
              <a:buClrTx/>
              <a:buSzTx/>
              <a:buFontTx/>
              <a:buNone/>
              <a:tabLst/>
              <a:defRPr/>
            </a:pPr>
            <a:r>
              <a:rPr lang="fi-FI" sz="1000">
                <a:solidFill>
                  <a:schemeClr val="accent6"/>
                </a:solidFill>
                <a:latin typeface="Work Sans Medium" pitchFamily="2" charset="0"/>
              </a:rPr>
              <a:t>Omassa kehitystyössä voi hyödyntää useampaa jatkopolkua yhtäaikaisesti tarpeiden ja tavoitteiden mukaisesti.</a:t>
            </a:r>
          </a:p>
        </p:txBody>
      </p:sp>
      <p:pic>
        <p:nvPicPr>
          <p:cNvPr id="15" name="Graphic 14" descr="Nuoli kaupungista vaiheeseen kaupungin tukema verkostoituminen.">
            <a:extLst>
              <a:ext uri="{FF2B5EF4-FFF2-40B4-BE49-F238E27FC236}">
                <a16:creationId xmlns:a16="http://schemas.microsoft.com/office/drawing/2014/main" id="{A1CBE915-B217-4301-81B4-47212E6C9D91}"/>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718919" y="2654541"/>
            <a:ext cx="499461" cy="280596"/>
          </a:xfrm>
          <a:prstGeom prst="rect">
            <a:avLst/>
          </a:prstGeom>
        </p:spPr>
      </p:pic>
      <p:sp>
        <p:nvSpPr>
          <p:cNvPr id="33" name="TextBox 32">
            <a:extLst>
              <a:ext uri="{FF2B5EF4-FFF2-40B4-BE49-F238E27FC236}">
                <a16:creationId xmlns:a16="http://schemas.microsoft.com/office/drawing/2014/main" id="{5CE3427A-D47C-4670-B04E-78C26FA9FE18}"/>
              </a:ext>
            </a:extLst>
          </p:cNvPr>
          <p:cNvSpPr txBox="1"/>
          <p:nvPr/>
        </p:nvSpPr>
        <p:spPr>
          <a:xfrm>
            <a:off x="1326742" y="2565073"/>
            <a:ext cx="1700598" cy="461665"/>
          </a:xfrm>
          <a:prstGeom prst="rect">
            <a:avLst/>
          </a:prstGeom>
          <a:noFill/>
        </p:spPr>
        <p:txBody>
          <a:bodyPr wrap="square" rtlCol="0">
            <a:spAutoFit/>
          </a:bodyPr>
          <a:lstStyle/>
          <a:p>
            <a:r>
              <a:rPr lang="en-US" sz="1200" err="1">
                <a:solidFill>
                  <a:schemeClr val="accent6"/>
                </a:solidFill>
                <a:latin typeface="Lato Bold" panose="020F0802020204030203" pitchFamily="34" charset="0"/>
              </a:rPr>
              <a:t>Kaupungin</a:t>
            </a:r>
            <a:r>
              <a:rPr lang="en-US" sz="1200">
                <a:solidFill>
                  <a:schemeClr val="accent6"/>
                </a:solidFill>
                <a:latin typeface="Lato Bold" panose="020F0802020204030203" pitchFamily="34" charset="0"/>
              </a:rPr>
              <a:t> </a:t>
            </a:r>
            <a:r>
              <a:rPr lang="en-US" sz="1200" err="1">
                <a:solidFill>
                  <a:schemeClr val="accent6"/>
                </a:solidFill>
                <a:latin typeface="Lato Bold" panose="020F0802020204030203" pitchFamily="34" charset="0"/>
              </a:rPr>
              <a:t>tukema</a:t>
            </a:r>
            <a:r>
              <a:rPr lang="en-US" sz="1200">
                <a:solidFill>
                  <a:schemeClr val="accent6"/>
                </a:solidFill>
                <a:latin typeface="Lato Bold" panose="020F0802020204030203" pitchFamily="34" charset="0"/>
              </a:rPr>
              <a:t> </a:t>
            </a:r>
            <a:r>
              <a:rPr lang="en-US" sz="1200" err="1">
                <a:solidFill>
                  <a:schemeClr val="accent6"/>
                </a:solidFill>
                <a:latin typeface="Lato Bold" panose="020F0802020204030203" pitchFamily="34" charset="0"/>
              </a:rPr>
              <a:t>verkostoituminen</a:t>
            </a:r>
            <a:endParaRPr lang="fi-FI" sz="1200">
              <a:solidFill>
                <a:schemeClr val="accent6"/>
              </a:solidFill>
              <a:latin typeface="Lato Bold" panose="020F0802020204030203" pitchFamily="34" charset="0"/>
            </a:endParaRPr>
          </a:p>
        </p:txBody>
      </p:sp>
      <p:sp>
        <p:nvSpPr>
          <p:cNvPr id="78" name="Rounded Rectangle 77">
            <a:extLst>
              <a:ext uri="{FF2B5EF4-FFF2-40B4-BE49-F238E27FC236}">
                <a16:creationId xmlns:a16="http://schemas.microsoft.com/office/drawing/2014/main" id="{E4949624-9B85-6148-9ABA-A2EEEFE7DE5B}"/>
              </a:ext>
            </a:extLst>
          </p:cNvPr>
          <p:cNvSpPr/>
          <p:nvPr/>
        </p:nvSpPr>
        <p:spPr>
          <a:xfrm>
            <a:off x="718919" y="3236076"/>
            <a:ext cx="3795208" cy="3266324"/>
          </a:xfrm>
          <a:prstGeom prst="roundRect">
            <a:avLst>
              <a:gd name="adj" fmla="val 1594"/>
            </a:avLst>
          </a:prstGeom>
          <a:solidFill>
            <a:srgbClr val="FDE6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lang="fi-FI" sz="1100">
                <a:solidFill>
                  <a:schemeClr val="accent6"/>
                </a:solidFill>
                <a:latin typeface="Lato Black" panose="020F0A02020204030203" pitchFamily="34" charset="0"/>
              </a:rPr>
              <a:t>Kaupungin tuki ekosysteemi- ja verkostotason kehitystyöhön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i-FI" sz="1000" b="0" i="0" u="none" strike="noStrike" kern="1200" cap="none" spc="0" normalizeH="0" baseline="0" noProof="0">
              <a:ln>
                <a:noFill/>
              </a:ln>
              <a:solidFill>
                <a:srgbClr val="4C2A85"/>
              </a:solidFill>
              <a:effectLst/>
              <a:uLnTx/>
              <a:uFillTx/>
              <a:latin typeface="Campton Book"/>
              <a:ea typeface="+mn-ea"/>
              <a:cs typeface="+mn-cs"/>
            </a:endParaRPr>
          </a:p>
          <a:p>
            <a:pPr marL="0" marR="0" lvl="0" indent="0" algn="l" defTabSz="914400" rtl="0" eaLnBrk="1" fontAlgn="auto" latinLnBrk="0" hangingPunct="1">
              <a:lnSpc>
                <a:spcPct val="100000"/>
              </a:lnSpc>
              <a:spcBef>
                <a:spcPts val="0"/>
              </a:spcBef>
              <a:spcAft>
                <a:spcPts val="400"/>
              </a:spcAft>
              <a:buClrTx/>
              <a:buSzTx/>
              <a:buFontTx/>
              <a:buNone/>
              <a:tabLst/>
              <a:defRPr/>
            </a:pPr>
            <a:r>
              <a:rPr lang="fi-FI" sz="1000">
                <a:solidFill>
                  <a:schemeClr val="accent6"/>
                </a:solidFill>
                <a:latin typeface="Work Sans Medium" pitchFamily="2" charset="0"/>
              </a:rPr>
              <a:t>Kaupunki tukee kehittäjää löytämään sopivan jatkokehityspolun kehittämisen eri vaiheissa. Kaupunki pyrkii ohjaamaan kehittäjää </a:t>
            </a:r>
            <a:r>
              <a:rPr lang="fi-FI" sz="1000">
                <a:solidFill>
                  <a:srgbClr val="110F0F"/>
                </a:solidFill>
                <a:latin typeface="Work Sans Medium" pitchFamily="2" charset="0"/>
                <a:hlinkClick r:id="rId12" action="ppaction://hlinksldjump">
                  <a:extLst>
                    <a:ext uri="{A12FA001-AC4F-418D-AE19-62706E023703}">
                      <ahyp:hlinkClr xmlns:ahyp="http://schemas.microsoft.com/office/drawing/2018/hyperlinkcolor" val="tx"/>
                    </a:ext>
                  </a:extLst>
                </a:hlinkClick>
              </a:rPr>
              <a:t>ekosysteemin ja verkoston piiriin</a:t>
            </a:r>
            <a:r>
              <a:rPr lang="fi-FI" sz="1000">
                <a:solidFill>
                  <a:schemeClr val="accent6"/>
                </a:solidFill>
                <a:latin typeface="Work Sans Medium" pitchFamily="2" charset="0"/>
              </a:rPr>
              <a:t>, sillä kasvupotentiaali on suurin ekosysteemitasolla. Kaupunki kytkee yrityksiä myös </a:t>
            </a:r>
            <a:r>
              <a:rPr lang="fi-FI" sz="1000">
                <a:solidFill>
                  <a:srgbClr val="110F0F"/>
                </a:solidFill>
                <a:latin typeface="Work Sans Medium" pitchFamily="2" charset="0"/>
                <a:hlinkClick r:id="rId13" action="ppaction://hlinksldjump">
                  <a:extLst>
                    <a:ext uri="{A12FA001-AC4F-418D-AE19-62706E023703}">
                      <ahyp:hlinkClr xmlns:ahyp="http://schemas.microsoft.com/office/drawing/2018/hyperlinkcolor" val="tx"/>
                    </a:ext>
                  </a:extLst>
                </a:hlinkClick>
              </a:rPr>
              <a:t>yrityspalveluiden</a:t>
            </a:r>
            <a:r>
              <a:rPr lang="fi-FI" sz="1000">
                <a:solidFill>
                  <a:schemeClr val="accent6"/>
                </a:solidFill>
                <a:latin typeface="Work Sans Medium" pitchFamily="2" charset="0"/>
              </a:rPr>
              <a:t> luokse.</a:t>
            </a:r>
          </a:p>
          <a:p>
            <a:pPr marL="0" marR="0" lvl="0" indent="0" algn="l" defTabSz="914400" rtl="0" eaLnBrk="1" fontAlgn="auto" latinLnBrk="0" hangingPunct="1">
              <a:lnSpc>
                <a:spcPct val="100000"/>
              </a:lnSpc>
              <a:spcBef>
                <a:spcPts val="0"/>
              </a:spcBef>
              <a:spcAft>
                <a:spcPts val="400"/>
              </a:spcAft>
              <a:buClrTx/>
              <a:buSzTx/>
              <a:buFontTx/>
              <a:buNone/>
              <a:tabLst/>
              <a:defRPr/>
            </a:pPr>
            <a:r>
              <a:rPr lang="fi-FI" sz="1000">
                <a:solidFill>
                  <a:schemeClr val="accent6"/>
                </a:solidFill>
                <a:latin typeface="Work Sans Medium" pitchFamily="2" charset="0"/>
              </a:rPr>
              <a:t>Kaupunki tuntee laaja-alaisesti eri toimialojen kehitystoimintaa ja  kytkee kehittäjän relevantteihin tahoihin.</a:t>
            </a:r>
          </a:p>
          <a:p>
            <a:pPr marL="0" marR="0" lvl="0" indent="0" algn="l" defTabSz="914400" rtl="0" eaLnBrk="1" fontAlgn="auto" latinLnBrk="0" hangingPunct="1">
              <a:lnSpc>
                <a:spcPct val="100000"/>
              </a:lnSpc>
              <a:spcBef>
                <a:spcPts val="0"/>
              </a:spcBef>
              <a:spcAft>
                <a:spcPts val="400"/>
              </a:spcAft>
              <a:buClrTx/>
              <a:buSzTx/>
              <a:buFontTx/>
              <a:buNone/>
              <a:tabLst/>
              <a:defRPr/>
            </a:pPr>
            <a:r>
              <a:rPr lang="fi-FI" sz="1000">
                <a:solidFill>
                  <a:schemeClr val="accent6"/>
                </a:solidFill>
                <a:latin typeface="Work Sans Medium" pitchFamily="2" charset="0"/>
              </a:rPr>
              <a:t>Kaupunki toimii aktiivisesti erilaissa yritys- ja innovaatioverkostoissa. Kaupunki tukee kehittäjiä viestimällä mahdollisimman laajasti alueella olevista verkostoitumismahdollisuuksista.  </a:t>
            </a:r>
          </a:p>
        </p:txBody>
      </p:sp>
      <p:grpSp>
        <p:nvGrpSpPr>
          <p:cNvPr id="3" name="Graphic 47" descr="Katkonainen nuoli kaupungin tukemasta verkostoitumisesta  vaiheeseen ekosysteemi ja verkostot.">
            <a:extLst>
              <a:ext uri="{FF2B5EF4-FFF2-40B4-BE49-F238E27FC236}">
                <a16:creationId xmlns:a16="http://schemas.microsoft.com/office/drawing/2014/main" id="{831D7F1B-CEEC-45B0-B28A-DF3273EA1304}"/>
              </a:ext>
            </a:extLst>
          </p:cNvPr>
          <p:cNvGrpSpPr/>
          <p:nvPr/>
        </p:nvGrpSpPr>
        <p:grpSpPr>
          <a:xfrm>
            <a:off x="2967934" y="2904425"/>
            <a:ext cx="2496058" cy="444210"/>
            <a:chOff x="2967934" y="2904425"/>
            <a:chExt cx="2496058" cy="444210"/>
          </a:xfrm>
        </p:grpSpPr>
        <p:sp>
          <p:nvSpPr>
            <p:cNvPr id="4" name="Freeform: Shape 3">
              <a:extLst>
                <a:ext uri="{FF2B5EF4-FFF2-40B4-BE49-F238E27FC236}">
                  <a16:creationId xmlns:a16="http://schemas.microsoft.com/office/drawing/2014/main" id="{1A40C2FB-EE58-4F5A-83A3-0580E40596AE}"/>
                </a:ext>
              </a:extLst>
            </p:cNvPr>
            <p:cNvSpPr/>
            <p:nvPr/>
          </p:nvSpPr>
          <p:spPr>
            <a:xfrm>
              <a:off x="2967934" y="2904425"/>
              <a:ext cx="2450518" cy="344690"/>
            </a:xfrm>
            <a:custGeom>
              <a:avLst/>
              <a:gdLst>
                <a:gd name="connsiteX0" fmla="*/ 0 w 2450518"/>
                <a:gd name="connsiteY0" fmla="*/ 0 h 344690"/>
                <a:gd name="connsiteX1" fmla="*/ 2411261 w 2450518"/>
                <a:gd name="connsiteY1" fmla="*/ 0 h 344690"/>
                <a:gd name="connsiteX2" fmla="*/ 2450519 w 2450518"/>
                <a:gd name="connsiteY2" fmla="*/ 39259 h 344690"/>
                <a:gd name="connsiteX3" fmla="*/ 2450519 w 2450518"/>
                <a:gd name="connsiteY3" fmla="*/ 344690 h 344690"/>
              </a:gdLst>
              <a:ahLst/>
              <a:cxnLst>
                <a:cxn ang="0">
                  <a:pos x="connsiteX0" y="connsiteY0"/>
                </a:cxn>
                <a:cxn ang="0">
                  <a:pos x="connsiteX1" y="connsiteY1"/>
                </a:cxn>
                <a:cxn ang="0">
                  <a:pos x="connsiteX2" y="connsiteY2"/>
                </a:cxn>
                <a:cxn ang="0">
                  <a:pos x="connsiteX3" y="connsiteY3"/>
                </a:cxn>
              </a:cxnLst>
              <a:rect l="l" t="t" r="r" b="b"/>
              <a:pathLst>
                <a:path w="2450518" h="344690">
                  <a:moveTo>
                    <a:pt x="0" y="0"/>
                  </a:moveTo>
                  <a:lnTo>
                    <a:pt x="2411261" y="0"/>
                  </a:lnTo>
                  <a:cubicBezTo>
                    <a:pt x="2433245" y="0"/>
                    <a:pt x="2450519" y="17274"/>
                    <a:pt x="2450519" y="39259"/>
                  </a:cubicBezTo>
                  <a:lnTo>
                    <a:pt x="2450519" y="344690"/>
                  </a:lnTo>
                </a:path>
              </a:pathLst>
            </a:custGeom>
            <a:noFill/>
            <a:ln w="17250" cap="rnd">
              <a:solidFill>
                <a:srgbClr val="000000"/>
              </a:solidFill>
              <a:custDash>
                <a:ds d="375000" sp="375000"/>
              </a:custDash>
              <a:miter/>
            </a:ln>
          </p:spPr>
          <p:txBody>
            <a:bodyPr rtlCol="0" anchor="ctr"/>
            <a:lstStyle/>
            <a:p>
              <a:endParaRPr lang="fi-FI"/>
            </a:p>
          </p:txBody>
        </p:sp>
        <p:sp>
          <p:nvSpPr>
            <p:cNvPr id="5" name="Freeform: Shape 4">
              <a:extLst>
                <a:ext uri="{FF2B5EF4-FFF2-40B4-BE49-F238E27FC236}">
                  <a16:creationId xmlns:a16="http://schemas.microsoft.com/office/drawing/2014/main" id="{F1130A5E-3D06-4185-AE15-3AB78570B063}"/>
                </a:ext>
              </a:extLst>
            </p:cNvPr>
            <p:cNvSpPr/>
            <p:nvPr/>
          </p:nvSpPr>
          <p:spPr>
            <a:xfrm>
              <a:off x="5372588" y="3233412"/>
              <a:ext cx="91405" cy="115223"/>
            </a:xfrm>
            <a:custGeom>
              <a:avLst/>
              <a:gdLst>
                <a:gd name="connsiteX0" fmla="*/ 325 w 91405"/>
                <a:gd name="connsiteY0" fmla="*/ 785 h 115223"/>
                <a:gd name="connsiteX1" fmla="*/ 45080 w 91405"/>
                <a:gd name="connsiteY1" fmla="*/ 114635 h 115223"/>
                <a:gd name="connsiteX2" fmla="*/ 46650 w 91405"/>
                <a:gd name="connsiteY2" fmla="*/ 114635 h 115223"/>
                <a:gd name="connsiteX3" fmla="*/ 91405 w 91405"/>
                <a:gd name="connsiteY3" fmla="*/ 785 h 115223"/>
                <a:gd name="connsiteX4" fmla="*/ 90620 w 91405"/>
                <a:gd name="connsiteY4" fmla="*/ 0 h 115223"/>
                <a:gd name="connsiteX5" fmla="*/ 1110 w 91405"/>
                <a:gd name="connsiteY5" fmla="*/ 0 h 115223"/>
                <a:gd name="connsiteX6" fmla="*/ 325 w 91405"/>
                <a:gd name="connsiteY6" fmla="*/ 785 h 1152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05" h="115223">
                  <a:moveTo>
                    <a:pt x="325" y="785"/>
                  </a:moveTo>
                  <a:lnTo>
                    <a:pt x="45080" y="114635"/>
                  </a:lnTo>
                  <a:cubicBezTo>
                    <a:pt x="45080" y="115420"/>
                    <a:pt x="46650" y="115420"/>
                    <a:pt x="46650" y="114635"/>
                  </a:cubicBezTo>
                  <a:lnTo>
                    <a:pt x="91405" y="785"/>
                  </a:lnTo>
                  <a:cubicBezTo>
                    <a:pt x="91405" y="0"/>
                    <a:pt x="91405" y="0"/>
                    <a:pt x="90620" y="0"/>
                  </a:cubicBezTo>
                  <a:lnTo>
                    <a:pt x="1110" y="0"/>
                  </a:lnTo>
                  <a:cubicBezTo>
                    <a:pt x="325" y="0"/>
                    <a:pt x="-460" y="785"/>
                    <a:pt x="325" y="785"/>
                  </a:cubicBezTo>
                  <a:close/>
                </a:path>
              </a:pathLst>
            </a:custGeom>
            <a:solidFill>
              <a:srgbClr val="C9D4DD"/>
            </a:solidFill>
            <a:ln w="17250" cap="rnd">
              <a:solidFill>
                <a:srgbClr val="000000"/>
              </a:solidFill>
              <a:custDash>
                <a:ds d="7500000" sp="375000"/>
              </a:custDash>
              <a:miter/>
            </a:ln>
          </p:spPr>
          <p:txBody>
            <a:bodyPr rtlCol="0" anchor="ctr"/>
            <a:lstStyle/>
            <a:p>
              <a:endParaRPr lang="fi-FI"/>
            </a:p>
          </p:txBody>
        </p:sp>
      </p:grpSp>
      <p:sp>
        <p:nvSpPr>
          <p:cNvPr id="40" name="TextBox 39">
            <a:extLst>
              <a:ext uri="{FF2B5EF4-FFF2-40B4-BE49-F238E27FC236}">
                <a16:creationId xmlns:a16="http://schemas.microsoft.com/office/drawing/2014/main" id="{C5E6D541-F787-4B16-ABBF-96B1A083C256}"/>
              </a:ext>
            </a:extLst>
          </p:cNvPr>
          <p:cNvSpPr txBox="1"/>
          <p:nvPr/>
        </p:nvSpPr>
        <p:spPr>
          <a:xfrm>
            <a:off x="4644243" y="3454230"/>
            <a:ext cx="1700598" cy="461665"/>
          </a:xfrm>
          <a:prstGeom prst="rect">
            <a:avLst/>
          </a:prstGeom>
          <a:noFill/>
        </p:spPr>
        <p:txBody>
          <a:bodyPr wrap="square" rtlCol="0">
            <a:spAutoFit/>
          </a:bodyPr>
          <a:lstStyle/>
          <a:p>
            <a:pPr algn="ctr"/>
            <a:r>
              <a:rPr lang="en-US" sz="1200" err="1">
                <a:solidFill>
                  <a:schemeClr val="accent6"/>
                </a:solidFill>
                <a:latin typeface="Lato Bold" panose="020F0802020204030203" pitchFamily="34" charset="0"/>
                <a:hlinkClick r:id="rId12" action="ppaction://hlinksldjump"/>
              </a:rPr>
              <a:t>Ekosysteemi</a:t>
            </a:r>
            <a:r>
              <a:rPr lang="en-US" sz="1200">
                <a:solidFill>
                  <a:schemeClr val="accent6"/>
                </a:solidFill>
                <a:latin typeface="Lato Bold" panose="020F0802020204030203" pitchFamily="34" charset="0"/>
                <a:hlinkClick r:id="rId12" action="ppaction://hlinksldjump"/>
              </a:rPr>
              <a:t> ja </a:t>
            </a:r>
            <a:r>
              <a:rPr lang="en-US" sz="1200" err="1">
                <a:solidFill>
                  <a:schemeClr val="accent6"/>
                </a:solidFill>
                <a:latin typeface="Lato Bold" panose="020F0802020204030203" pitchFamily="34" charset="0"/>
                <a:hlinkClick r:id="rId12" action="ppaction://hlinksldjump"/>
              </a:rPr>
              <a:t>verkostot</a:t>
            </a:r>
            <a:endParaRPr lang="fi-FI" sz="1200">
              <a:solidFill>
                <a:schemeClr val="accent6"/>
              </a:solidFill>
              <a:latin typeface="Lato Bold" panose="020F0802020204030203" pitchFamily="34" charset="0"/>
            </a:endParaRPr>
          </a:p>
        </p:txBody>
      </p:sp>
      <p:grpSp>
        <p:nvGrpSpPr>
          <p:cNvPr id="6" name="Graphic 47" descr="Katkonainen nuoli kaupungin tukemasta verkostoitumisesta vaiheeseen yrityspalvelut.">
            <a:extLst>
              <a:ext uri="{FF2B5EF4-FFF2-40B4-BE49-F238E27FC236}">
                <a16:creationId xmlns:a16="http://schemas.microsoft.com/office/drawing/2014/main" id="{831D7F1B-CEEC-45B0-B28A-DF3273EA1304}"/>
              </a:ext>
            </a:extLst>
          </p:cNvPr>
          <p:cNvGrpSpPr/>
          <p:nvPr/>
        </p:nvGrpSpPr>
        <p:grpSpPr>
          <a:xfrm>
            <a:off x="5433372" y="2904425"/>
            <a:ext cx="2103473" cy="444210"/>
            <a:chOff x="5433372" y="2904425"/>
            <a:chExt cx="2103473" cy="444210"/>
          </a:xfrm>
        </p:grpSpPr>
        <p:sp>
          <p:nvSpPr>
            <p:cNvPr id="7" name="Freeform: Shape 6">
              <a:extLst>
                <a:ext uri="{FF2B5EF4-FFF2-40B4-BE49-F238E27FC236}">
                  <a16:creationId xmlns:a16="http://schemas.microsoft.com/office/drawing/2014/main" id="{37A23750-8542-4D6C-BF91-3115C9308F91}"/>
                </a:ext>
              </a:extLst>
            </p:cNvPr>
            <p:cNvSpPr/>
            <p:nvPr/>
          </p:nvSpPr>
          <p:spPr>
            <a:xfrm>
              <a:off x="5433372" y="2904425"/>
              <a:ext cx="2057933" cy="344690"/>
            </a:xfrm>
            <a:custGeom>
              <a:avLst/>
              <a:gdLst>
                <a:gd name="connsiteX0" fmla="*/ 0 w 2057933"/>
                <a:gd name="connsiteY0" fmla="*/ 0 h 344690"/>
                <a:gd name="connsiteX1" fmla="*/ 2018675 w 2057933"/>
                <a:gd name="connsiteY1" fmla="*/ 0 h 344690"/>
                <a:gd name="connsiteX2" fmla="*/ 2057933 w 2057933"/>
                <a:gd name="connsiteY2" fmla="*/ 39259 h 344690"/>
                <a:gd name="connsiteX3" fmla="*/ 2057933 w 2057933"/>
                <a:gd name="connsiteY3" fmla="*/ 344690 h 344690"/>
              </a:gdLst>
              <a:ahLst/>
              <a:cxnLst>
                <a:cxn ang="0">
                  <a:pos x="connsiteX0" y="connsiteY0"/>
                </a:cxn>
                <a:cxn ang="0">
                  <a:pos x="connsiteX1" y="connsiteY1"/>
                </a:cxn>
                <a:cxn ang="0">
                  <a:pos x="connsiteX2" y="connsiteY2"/>
                </a:cxn>
                <a:cxn ang="0">
                  <a:pos x="connsiteX3" y="connsiteY3"/>
                </a:cxn>
              </a:cxnLst>
              <a:rect l="l" t="t" r="r" b="b"/>
              <a:pathLst>
                <a:path w="2057933" h="344690">
                  <a:moveTo>
                    <a:pt x="0" y="0"/>
                  </a:moveTo>
                  <a:lnTo>
                    <a:pt x="2018675" y="0"/>
                  </a:lnTo>
                  <a:cubicBezTo>
                    <a:pt x="2040660" y="0"/>
                    <a:pt x="2057933" y="17274"/>
                    <a:pt x="2057933" y="39259"/>
                  </a:cubicBezTo>
                  <a:lnTo>
                    <a:pt x="2057933" y="344690"/>
                  </a:lnTo>
                </a:path>
              </a:pathLst>
            </a:custGeom>
            <a:noFill/>
            <a:ln w="17250" cap="rnd">
              <a:solidFill>
                <a:srgbClr val="000000"/>
              </a:solidFill>
              <a:custDash>
                <a:ds d="375000" sp="375000"/>
              </a:custDash>
              <a:miter/>
            </a:ln>
          </p:spPr>
          <p:txBody>
            <a:bodyPr rtlCol="0" anchor="ctr"/>
            <a:lstStyle/>
            <a:p>
              <a:endParaRPr lang="fi-FI"/>
            </a:p>
          </p:txBody>
        </p:sp>
        <p:sp>
          <p:nvSpPr>
            <p:cNvPr id="8" name="Freeform: Shape 7">
              <a:extLst>
                <a:ext uri="{FF2B5EF4-FFF2-40B4-BE49-F238E27FC236}">
                  <a16:creationId xmlns:a16="http://schemas.microsoft.com/office/drawing/2014/main" id="{83FC4B5B-4B71-4590-84CF-D25848E49556}"/>
                </a:ext>
              </a:extLst>
            </p:cNvPr>
            <p:cNvSpPr/>
            <p:nvPr/>
          </p:nvSpPr>
          <p:spPr>
            <a:xfrm>
              <a:off x="7445440" y="3233412"/>
              <a:ext cx="91405" cy="115223"/>
            </a:xfrm>
            <a:custGeom>
              <a:avLst/>
              <a:gdLst>
                <a:gd name="connsiteX0" fmla="*/ 325 w 91405"/>
                <a:gd name="connsiteY0" fmla="*/ 785 h 115223"/>
                <a:gd name="connsiteX1" fmla="*/ 45080 w 91405"/>
                <a:gd name="connsiteY1" fmla="*/ 114635 h 115223"/>
                <a:gd name="connsiteX2" fmla="*/ 46650 w 91405"/>
                <a:gd name="connsiteY2" fmla="*/ 114635 h 115223"/>
                <a:gd name="connsiteX3" fmla="*/ 91405 w 91405"/>
                <a:gd name="connsiteY3" fmla="*/ 785 h 115223"/>
                <a:gd name="connsiteX4" fmla="*/ 90620 w 91405"/>
                <a:gd name="connsiteY4" fmla="*/ 0 h 115223"/>
                <a:gd name="connsiteX5" fmla="*/ 1110 w 91405"/>
                <a:gd name="connsiteY5" fmla="*/ 0 h 115223"/>
                <a:gd name="connsiteX6" fmla="*/ 325 w 91405"/>
                <a:gd name="connsiteY6" fmla="*/ 785 h 1152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05" h="115223">
                  <a:moveTo>
                    <a:pt x="325" y="785"/>
                  </a:moveTo>
                  <a:lnTo>
                    <a:pt x="45080" y="114635"/>
                  </a:lnTo>
                  <a:cubicBezTo>
                    <a:pt x="45080" y="115420"/>
                    <a:pt x="46650" y="115420"/>
                    <a:pt x="46650" y="114635"/>
                  </a:cubicBezTo>
                  <a:lnTo>
                    <a:pt x="91405" y="785"/>
                  </a:lnTo>
                  <a:cubicBezTo>
                    <a:pt x="91405" y="0"/>
                    <a:pt x="91405" y="0"/>
                    <a:pt x="90620" y="0"/>
                  </a:cubicBezTo>
                  <a:lnTo>
                    <a:pt x="1110" y="0"/>
                  </a:lnTo>
                  <a:cubicBezTo>
                    <a:pt x="325" y="0"/>
                    <a:pt x="-460" y="785"/>
                    <a:pt x="325" y="785"/>
                  </a:cubicBezTo>
                  <a:close/>
                </a:path>
              </a:pathLst>
            </a:custGeom>
            <a:solidFill>
              <a:srgbClr val="C9D4DD"/>
            </a:solidFill>
            <a:ln w="17250" cap="rnd">
              <a:solidFill>
                <a:srgbClr val="000000"/>
              </a:solidFill>
              <a:custDash>
                <a:ds d="7500000" sp="375000"/>
              </a:custDash>
              <a:miter/>
            </a:ln>
          </p:spPr>
          <p:txBody>
            <a:bodyPr rtlCol="0" anchor="ctr"/>
            <a:lstStyle/>
            <a:p>
              <a:endParaRPr lang="fi-FI"/>
            </a:p>
          </p:txBody>
        </p:sp>
      </p:grpSp>
      <p:sp>
        <p:nvSpPr>
          <p:cNvPr id="41" name="TextBox 40">
            <a:extLst>
              <a:ext uri="{FF2B5EF4-FFF2-40B4-BE49-F238E27FC236}">
                <a16:creationId xmlns:a16="http://schemas.microsoft.com/office/drawing/2014/main" id="{CDD040BC-60DC-40B1-840A-5F2C7FF3FAB1}"/>
              </a:ext>
            </a:extLst>
          </p:cNvPr>
          <p:cNvSpPr txBox="1"/>
          <p:nvPr/>
        </p:nvSpPr>
        <p:spPr>
          <a:xfrm>
            <a:off x="6651096" y="3454230"/>
            <a:ext cx="1700598" cy="276999"/>
          </a:xfrm>
          <a:prstGeom prst="rect">
            <a:avLst/>
          </a:prstGeom>
          <a:noFill/>
        </p:spPr>
        <p:txBody>
          <a:bodyPr wrap="square" rtlCol="0">
            <a:spAutoFit/>
          </a:bodyPr>
          <a:lstStyle/>
          <a:p>
            <a:pPr algn="ctr"/>
            <a:r>
              <a:rPr lang="en-US" sz="1200" err="1">
                <a:solidFill>
                  <a:schemeClr val="accent6"/>
                </a:solidFill>
                <a:latin typeface="Lato Bold" panose="020F0802020204030203" pitchFamily="34" charset="0"/>
                <a:hlinkClick r:id="rId13" action="ppaction://hlinksldjump"/>
              </a:rPr>
              <a:t>Yrityspalvelut</a:t>
            </a:r>
            <a:endParaRPr lang="fi-FI" sz="1200" dirty="0">
              <a:solidFill>
                <a:schemeClr val="accent6"/>
              </a:solidFill>
              <a:latin typeface="Lato Bold" panose="020F0802020204030203" pitchFamily="34" charset="0"/>
            </a:endParaRPr>
          </a:p>
        </p:txBody>
      </p:sp>
    </p:spTree>
    <p:extLst>
      <p:ext uri="{BB962C8B-B14F-4D97-AF65-F5344CB8AC3E}">
        <p14:creationId xmlns:p14="http://schemas.microsoft.com/office/powerpoint/2010/main" val="190489475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52439236-B2C8-4CA7-8F8A-E2426C2E15BE}"/>
              </a:ext>
            </a:extLst>
          </p:cNvPr>
          <p:cNvSpPr>
            <a:spLocks noGrp="1"/>
          </p:cNvSpPr>
          <p:nvPr>
            <p:ph type="title"/>
          </p:nvPr>
        </p:nvSpPr>
        <p:spPr/>
        <p:txBody>
          <a:bodyPr/>
          <a:lstStyle/>
          <a:p>
            <a:r>
              <a:rPr lang="fi-FI"/>
              <a:t>Kehittäjä jatkaa ratkaisun kehittämistä itsenäisesti</a:t>
            </a:r>
          </a:p>
        </p:txBody>
      </p:sp>
      <p:sp>
        <p:nvSpPr>
          <p:cNvPr id="3" name="Dian numeron paikkamerkki 2">
            <a:extLst>
              <a:ext uri="{FF2B5EF4-FFF2-40B4-BE49-F238E27FC236}">
                <a16:creationId xmlns:a16="http://schemas.microsoft.com/office/drawing/2014/main" id="{4E40B377-102C-4B92-8C94-428B2D26EDE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3D2D5F4-4871-4469-8343-ED7F6811B37D}" type="slidenum">
              <a:rPr kumimoji="0" lang="fi-FI" sz="1000" b="0" i="0" u="none" strike="noStrike" kern="1200" cap="none" spc="0" normalizeH="0" baseline="0" noProof="0" smtClean="0">
                <a:ln>
                  <a:noFill/>
                </a:ln>
                <a:solidFill>
                  <a:prstClr val="white"/>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fi-FI" sz="1000" b="0" i="0" u="none" strike="noStrike" kern="1200" cap="none" spc="0" normalizeH="0" baseline="0" noProof="0">
              <a:ln>
                <a:noFill/>
              </a:ln>
              <a:solidFill>
                <a:prstClr val="white"/>
              </a:solidFill>
              <a:effectLst/>
              <a:uLnTx/>
              <a:uFillTx/>
              <a:latin typeface="Arial" panose="020B0604020202020204"/>
              <a:ea typeface="+mn-ea"/>
              <a:cs typeface="+mn-cs"/>
            </a:endParaRPr>
          </a:p>
        </p:txBody>
      </p:sp>
    </p:spTree>
    <p:extLst>
      <p:ext uri="{BB962C8B-B14F-4D97-AF65-F5344CB8AC3E}">
        <p14:creationId xmlns:p14="http://schemas.microsoft.com/office/powerpoint/2010/main" val="102804013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orakulmio 1">
            <a:extLst>
              <a:ext uri="{FF2B5EF4-FFF2-40B4-BE49-F238E27FC236}">
                <a16:creationId xmlns:a16="http://schemas.microsoft.com/office/drawing/2014/main" id="{E37C875A-508C-4DC6-BB8E-95178B767B03}"/>
              </a:ext>
            </a:extLst>
          </p:cNvPr>
          <p:cNvSpPr/>
          <p:nvPr/>
        </p:nvSpPr>
        <p:spPr>
          <a:xfrm>
            <a:off x="3048000" y="2211319"/>
            <a:ext cx="6096000" cy="2215991"/>
          </a:xfrm>
          <a:prstGeom prst="rect">
            <a:avLst/>
          </a:prstGeom>
        </p:spPr>
        <p:txBody>
          <a:bodyPr>
            <a:spAutoFit/>
          </a:bodyPr>
          <a:lstStyle/>
          <a:p>
            <a:r>
              <a:rPr lang="fi-FI" sz="2000">
                <a:latin typeface="Lato Regular"/>
              </a:rPr>
              <a:t>Kehittäjille on tarjolla monenlaisia maksuttomia sekä maksullisia palveluita ja ohjelmia liiketoimintansa ja innovaatioidensa kehittämiseksi. Tukea on saatavilla koko yrityksen elinkaaren ajalle ideasta ja yrityksen perustamisesta kansainvälistymiseen asti. Lisää tietoa löydät linkeistä kunkin toimijan omilta sivuilta.</a:t>
            </a:r>
            <a:br>
              <a:rPr lang="fi-FI" sz="800">
                <a:latin typeface="Work Sans Medium" pitchFamily="2" charset="0"/>
              </a:rPr>
            </a:br>
            <a:endParaRPr lang="fi-FI"/>
          </a:p>
        </p:txBody>
      </p:sp>
    </p:spTree>
    <p:extLst>
      <p:ext uri="{BB962C8B-B14F-4D97-AF65-F5344CB8AC3E}">
        <p14:creationId xmlns:p14="http://schemas.microsoft.com/office/powerpoint/2010/main" val="220824806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 name="Text Placeholder 2">
            <a:extLst>
              <a:ext uri="{FF2B5EF4-FFF2-40B4-BE49-F238E27FC236}">
                <a16:creationId xmlns:a16="http://schemas.microsoft.com/office/drawing/2014/main" id="{4380E57F-65A1-44E6-ADE3-7EB5C2C4C265}"/>
              </a:ext>
            </a:extLst>
          </p:cNvPr>
          <p:cNvSpPr txBox="1">
            <a:spLocks noGrp="1"/>
          </p:cNvSpPr>
          <p:nvPr>
            <p:ph type="title" idx="4294967295"/>
          </p:nvPr>
        </p:nvSpPr>
        <p:spPr>
          <a:xfrm>
            <a:off x="246213" y="241880"/>
            <a:ext cx="11658375" cy="38798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fi-FI" sz="2000" b="0" i="0" u="none" strike="noStrike" kern="1200" cap="none" spc="0" normalizeH="0" baseline="0" noProof="0">
                <a:ln>
                  <a:noFill/>
                </a:ln>
                <a:solidFill>
                  <a:schemeClr val="accent6"/>
                </a:solidFill>
                <a:effectLst/>
                <a:uLnTx/>
                <a:uFillTx/>
                <a:latin typeface="Lato Black" panose="020F0A02020204030203" pitchFamily="34" charset="0"/>
                <a:ea typeface="+mn-ea"/>
                <a:cs typeface="+mn-cs"/>
              </a:rPr>
              <a:t>Kehittäjät jatkavat ratkaisun kehittämistä itsenäisesti </a:t>
            </a:r>
            <a:r>
              <a:rPr kumimoji="0" lang="fi-FI" sz="2000" b="0" i="0" u="none" kern="1200" cap="none" spc="0" normalizeH="0" baseline="0" noProof="0">
                <a:ln>
                  <a:noFill/>
                </a:ln>
                <a:solidFill>
                  <a:schemeClr val="accent6"/>
                </a:solidFill>
                <a:effectLst/>
                <a:uLnTx/>
                <a:uFillTx/>
                <a:latin typeface="Lato Black" panose="020F0A02020204030203" pitchFamily="34" charset="0"/>
                <a:ea typeface="+mn-ea"/>
                <a:cs typeface="+mn-cs"/>
              </a:rPr>
              <a:t>1/4</a:t>
            </a:r>
          </a:p>
        </p:txBody>
      </p:sp>
      <p:sp>
        <p:nvSpPr>
          <p:cNvPr id="67" name="TextBox 66">
            <a:extLst>
              <a:ext uri="{FF2B5EF4-FFF2-40B4-BE49-F238E27FC236}">
                <a16:creationId xmlns:a16="http://schemas.microsoft.com/office/drawing/2014/main" id="{08173BFD-A034-4308-80A5-02F23F295293}"/>
              </a:ext>
            </a:extLst>
          </p:cNvPr>
          <p:cNvSpPr txBox="1"/>
          <p:nvPr/>
        </p:nvSpPr>
        <p:spPr>
          <a:xfrm>
            <a:off x="1716765" y="4273270"/>
            <a:ext cx="1203228" cy="307777"/>
          </a:xfrm>
          <a:prstGeom prst="rect">
            <a:avLst/>
          </a:prstGeom>
          <a:noFill/>
        </p:spPr>
        <p:txBody>
          <a:bodyPr wrap="square" rtlCol="0">
            <a:spAutoFit/>
          </a:bodyPr>
          <a:lstStyle/>
          <a:p>
            <a:pPr algn="ctr"/>
            <a:r>
              <a:rPr lang="fi-FI" sz="1400">
                <a:solidFill>
                  <a:schemeClr val="accent6"/>
                </a:solidFill>
                <a:latin typeface="Lato Bold" panose="020F0802020204030203" pitchFamily="34" charset="0"/>
              </a:rPr>
              <a:t>Kehittäjä</a:t>
            </a:r>
          </a:p>
        </p:txBody>
      </p:sp>
      <p:pic>
        <p:nvPicPr>
          <p:cNvPr id="66" name="Graphic 65" descr="Kuvake kehittäjistä.">
            <a:extLst>
              <a:ext uri="{FF2B5EF4-FFF2-40B4-BE49-F238E27FC236}">
                <a16:creationId xmlns:a16="http://schemas.microsoft.com/office/drawing/2014/main" id="{90926135-D77F-43F2-AA34-4588F433606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904630" y="3682326"/>
            <a:ext cx="827499" cy="584117"/>
          </a:xfrm>
          <a:prstGeom prst="rect">
            <a:avLst/>
          </a:prstGeom>
        </p:spPr>
      </p:pic>
      <p:pic>
        <p:nvPicPr>
          <p:cNvPr id="18" name="Graphic 17" descr="Nuoli kehittäjistä seuraavaan vaiheeseen.">
            <a:extLst>
              <a:ext uri="{FF2B5EF4-FFF2-40B4-BE49-F238E27FC236}">
                <a16:creationId xmlns:a16="http://schemas.microsoft.com/office/drawing/2014/main" id="{ACF9043B-397A-45DD-8D6A-E38F22AA080C}"/>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2273176" y="2867533"/>
            <a:ext cx="600075" cy="533400"/>
          </a:xfrm>
          <a:prstGeom prst="rect">
            <a:avLst/>
          </a:prstGeom>
        </p:spPr>
      </p:pic>
      <p:sp>
        <p:nvSpPr>
          <p:cNvPr id="74" name="TextBox 73">
            <a:extLst>
              <a:ext uri="{FF2B5EF4-FFF2-40B4-BE49-F238E27FC236}">
                <a16:creationId xmlns:a16="http://schemas.microsoft.com/office/drawing/2014/main" id="{FC6B379E-85F4-4E5D-946F-423A01BAF999}"/>
              </a:ext>
            </a:extLst>
          </p:cNvPr>
          <p:cNvSpPr txBox="1"/>
          <p:nvPr/>
        </p:nvSpPr>
        <p:spPr>
          <a:xfrm>
            <a:off x="3030186" y="2764870"/>
            <a:ext cx="2445755" cy="307777"/>
          </a:xfrm>
          <a:prstGeom prst="rect">
            <a:avLst/>
          </a:prstGeom>
          <a:noFill/>
          <a:ln>
            <a:noFill/>
          </a:ln>
        </p:spPr>
        <p:txBody>
          <a:bodyPr wrap="square" rtlCol="0">
            <a:spAutoFit/>
          </a:bodyPr>
          <a:lstStyle/>
          <a:p>
            <a:r>
              <a:rPr lang="fi-FI" sz="1400">
                <a:solidFill>
                  <a:schemeClr val="accent6"/>
                </a:solidFill>
                <a:latin typeface="Lato Bold" panose="020F0802020204030203" pitchFamily="34" charset="0"/>
              </a:rPr>
              <a:t>Yrityspalvelut</a:t>
            </a:r>
          </a:p>
        </p:txBody>
      </p:sp>
      <p:grpSp>
        <p:nvGrpSpPr>
          <p:cNvPr id="8" name="Group 7" descr="Nuoli yrityspalveluista seuraavaan vaiheeseen.">
            <a:extLst>
              <a:ext uri="{FF2B5EF4-FFF2-40B4-BE49-F238E27FC236}">
                <a16:creationId xmlns:a16="http://schemas.microsoft.com/office/drawing/2014/main" id="{959018ED-86E1-4E58-93C3-3FF6BFAEC378}"/>
              </a:ext>
            </a:extLst>
          </p:cNvPr>
          <p:cNvGrpSpPr/>
          <p:nvPr/>
        </p:nvGrpSpPr>
        <p:grpSpPr>
          <a:xfrm>
            <a:off x="4508968" y="1983677"/>
            <a:ext cx="873204" cy="864870"/>
            <a:chOff x="4508968" y="1983677"/>
            <a:chExt cx="873204" cy="864870"/>
          </a:xfrm>
        </p:grpSpPr>
        <p:sp>
          <p:nvSpPr>
            <p:cNvPr id="3" name="Freeform: Shape 2">
              <a:extLst>
                <a:ext uri="{FF2B5EF4-FFF2-40B4-BE49-F238E27FC236}">
                  <a16:creationId xmlns:a16="http://schemas.microsoft.com/office/drawing/2014/main" id="{9D0B5CA2-5F89-401F-830B-1CB86F52D880}"/>
                </a:ext>
              </a:extLst>
            </p:cNvPr>
            <p:cNvSpPr/>
            <p:nvPr/>
          </p:nvSpPr>
          <p:spPr>
            <a:xfrm>
              <a:off x="4508968" y="2038922"/>
              <a:ext cx="733424" cy="809625"/>
            </a:xfrm>
            <a:custGeom>
              <a:avLst/>
              <a:gdLst>
                <a:gd name="connsiteX0" fmla="*/ 0 w 733424"/>
                <a:gd name="connsiteY0" fmla="*/ 809625 h 809625"/>
                <a:gd name="connsiteX1" fmla="*/ 361950 w 733424"/>
                <a:gd name="connsiteY1" fmla="*/ 809625 h 809625"/>
                <a:gd name="connsiteX2" fmla="*/ 409575 w 733424"/>
                <a:gd name="connsiteY2" fmla="*/ 762000 h 809625"/>
                <a:gd name="connsiteX3" fmla="*/ 409575 w 733424"/>
                <a:gd name="connsiteY3" fmla="*/ 47625 h 809625"/>
                <a:gd name="connsiteX4" fmla="*/ 457200 w 733424"/>
                <a:gd name="connsiteY4" fmla="*/ 0 h 809625"/>
                <a:gd name="connsiteX5" fmla="*/ 733425 w 733424"/>
                <a:gd name="connsiteY5" fmla="*/ 0 h 809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33424" h="809625">
                  <a:moveTo>
                    <a:pt x="0" y="809625"/>
                  </a:moveTo>
                  <a:lnTo>
                    <a:pt x="361950" y="809625"/>
                  </a:lnTo>
                  <a:cubicBezTo>
                    <a:pt x="388620" y="809625"/>
                    <a:pt x="409575" y="788670"/>
                    <a:pt x="409575" y="762000"/>
                  </a:cubicBezTo>
                  <a:lnTo>
                    <a:pt x="409575" y="47625"/>
                  </a:lnTo>
                  <a:cubicBezTo>
                    <a:pt x="409575" y="20955"/>
                    <a:pt x="430530" y="0"/>
                    <a:pt x="457200" y="0"/>
                  </a:cubicBezTo>
                  <a:lnTo>
                    <a:pt x="733425" y="0"/>
                  </a:lnTo>
                </a:path>
              </a:pathLst>
            </a:custGeom>
            <a:noFill/>
            <a:ln w="20944" cap="rnd">
              <a:solidFill>
                <a:srgbClr val="000000"/>
              </a:solidFill>
              <a:custDash>
                <a:ds d="9000000" sp="750000"/>
              </a:custDash>
              <a:miter/>
            </a:ln>
          </p:spPr>
          <p:txBody>
            <a:bodyPr rtlCol="0" anchor="ctr"/>
            <a:lstStyle/>
            <a:p>
              <a:endParaRPr lang="fi-FI"/>
            </a:p>
          </p:txBody>
        </p:sp>
        <p:sp>
          <p:nvSpPr>
            <p:cNvPr id="6" name="Freeform: Shape 5">
              <a:extLst>
                <a:ext uri="{FF2B5EF4-FFF2-40B4-BE49-F238E27FC236}">
                  <a16:creationId xmlns:a16="http://schemas.microsoft.com/office/drawing/2014/main" id="{50E5EC04-3883-46B7-9029-041E5070F0DC}"/>
                </a:ext>
              </a:extLst>
            </p:cNvPr>
            <p:cNvSpPr/>
            <p:nvPr/>
          </p:nvSpPr>
          <p:spPr>
            <a:xfrm>
              <a:off x="5242393" y="1983677"/>
              <a:ext cx="139779" cy="110489"/>
            </a:xfrm>
            <a:custGeom>
              <a:avLst/>
              <a:gdLst>
                <a:gd name="connsiteX0" fmla="*/ 952 w 139779"/>
                <a:gd name="connsiteY0" fmla="*/ 110490 h 110489"/>
                <a:gd name="connsiteX1" fmla="*/ 139065 w 139779"/>
                <a:gd name="connsiteY1" fmla="*/ 56198 h 110489"/>
                <a:gd name="connsiteX2" fmla="*/ 139065 w 139779"/>
                <a:gd name="connsiteY2" fmla="*/ 54293 h 110489"/>
                <a:gd name="connsiteX3" fmla="*/ 952 w 139779"/>
                <a:gd name="connsiteY3" fmla="*/ 0 h 110489"/>
                <a:gd name="connsiteX4" fmla="*/ 0 w 139779"/>
                <a:gd name="connsiteY4" fmla="*/ 953 h 110489"/>
                <a:gd name="connsiteX5" fmla="*/ 0 w 139779"/>
                <a:gd name="connsiteY5" fmla="*/ 109538 h 110489"/>
                <a:gd name="connsiteX6" fmla="*/ 952 w 139779"/>
                <a:gd name="connsiteY6" fmla="*/ 110490 h 110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9779" h="110489">
                  <a:moveTo>
                    <a:pt x="952" y="110490"/>
                  </a:moveTo>
                  <a:lnTo>
                    <a:pt x="139065" y="56198"/>
                  </a:lnTo>
                  <a:cubicBezTo>
                    <a:pt x="140018" y="56198"/>
                    <a:pt x="140018" y="54293"/>
                    <a:pt x="139065" y="54293"/>
                  </a:cubicBezTo>
                  <a:lnTo>
                    <a:pt x="952" y="0"/>
                  </a:lnTo>
                  <a:cubicBezTo>
                    <a:pt x="0" y="0"/>
                    <a:pt x="0" y="0"/>
                    <a:pt x="0" y="953"/>
                  </a:cubicBezTo>
                  <a:lnTo>
                    <a:pt x="0" y="109538"/>
                  </a:lnTo>
                  <a:cubicBezTo>
                    <a:pt x="0" y="110490"/>
                    <a:pt x="952" y="110490"/>
                    <a:pt x="952" y="110490"/>
                  </a:cubicBezTo>
                  <a:close/>
                </a:path>
              </a:pathLst>
            </a:custGeom>
            <a:solidFill>
              <a:srgbClr val="FFC386"/>
            </a:solidFill>
            <a:ln w="20944" cap="rnd">
              <a:solidFill>
                <a:srgbClr val="000000"/>
              </a:solidFill>
              <a:custDash>
                <a:ds d="7500000" sp="375000"/>
              </a:custDash>
              <a:miter/>
            </a:ln>
          </p:spPr>
          <p:txBody>
            <a:bodyPr rtlCol="0" anchor="ctr"/>
            <a:lstStyle/>
            <a:p>
              <a:endParaRPr lang="fi-FI"/>
            </a:p>
          </p:txBody>
        </p:sp>
      </p:grpSp>
      <p:grpSp>
        <p:nvGrpSpPr>
          <p:cNvPr id="9" name="Group 8" descr="Nuoli yrityspalveluista seuraavaan vaiheeseen.">
            <a:extLst>
              <a:ext uri="{FF2B5EF4-FFF2-40B4-BE49-F238E27FC236}">
                <a16:creationId xmlns:a16="http://schemas.microsoft.com/office/drawing/2014/main" id="{385F9193-C06A-4C1E-88E2-326280E1DFCC}"/>
              </a:ext>
            </a:extLst>
          </p:cNvPr>
          <p:cNvGrpSpPr/>
          <p:nvPr/>
        </p:nvGrpSpPr>
        <p:grpSpPr>
          <a:xfrm>
            <a:off x="4508968" y="3029522"/>
            <a:ext cx="873204" cy="864869"/>
            <a:chOff x="4508968" y="3029522"/>
            <a:chExt cx="873204" cy="864869"/>
          </a:xfrm>
        </p:grpSpPr>
        <p:sp>
          <p:nvSpPr>
            <p:cNvPr id="5" name="Freeform: Shape 4">
              <a:extLst>
                <a:ext uri="{FF2B5EF4-FFF2-40B4-BE49-F238E27FC236}">
                  <a16:creationId xmlns:a16="http://schemas.microsoft.com/office/drawing/2014/main" id="{F04A81DC-832C-4F3E-8DF6-B02C50BF703C}"/>
                </a:ext>
              </a:extLst>
            </p:cNvPr>
            <p:cNvSpPr/>
            <p:nvPr/>
          </p:nvSpPr>
          <p:spPr>
            <a:xfrm>
              <a:off x="4508968" y="3029522"/>
              <a:ext cx="733424" cy="809624"/>
            </a:xfrm>
            <a:custGeom>
              <a:avLst/>
              <a:gdLst>
                <a:gd name="connsiteX0" fmla="*/ 0 w 733424"/>
                <a:gd name="connsiteY0" fmla="*/ 0 h 809624"/>
                <a:gd name="connsiteX1" fmla="*/ 361950 w 733424"/>
                <a:gd name="connsiteY1" fmla="*/ 0 h 809624"/>
                <a:gd name="connsiteX2" fmla="*/ 409575 w 733424"/>
                <a:gd name="connsiteY2" fmla="*/ 47625 h 809624"/>
                <a:gd name="connsiteX3" fmla="*/ 409575 w 733424"/>
                <a:gd name="connsiteY3" fmla="*/ 762000 h 809624"/>
                <a:gd name="connsiteX4" fmla="*/ 457200 w 733424"/>
                <a:gd name="connsiteY4" fmla="*/ 809625 h 809624"/>
                <a:gd name="connsiteX5" fmla="*/ 733425 w 733424"/>
                <a:gd name="connsiteY5" fmla="*/ 809625 h 8096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33424" h="809624">
                  <a:moveTo>
                    <a:pt x="0" y="0"/>
                  </a:moveTo>
                  <a:lnTo>
                    <a:pt x="361950" y="0"/>
                  </a:lnTo>
                  <a:cubicBezTo>
                    <a:pt x="388620" y="0"/>
                    <a:pt x="409575" y="20955"/>
                    <a:pt x="409575" y="47625"/>
                  </a:cubicBezTo>
                  <a:lnTo>
                    <a:pt x="409575" y="762000"/>
                  </a:lnTo>
                  <a:cubicBezTo>
                    <a:pt x="409575" y="788670"/>
                    <a:pt x="430530" y="809625"/>
                    <a:pt x="457200" y="809625"/>
                  </a:cubicBezTo>
                  <a:lnTo>
                    <a:pt x="733425" y="809625"/>
                  </a:lnTo>
                </a:path>
              </a:pathLst>
            </a:custGeom>
            <a:noFill/>
            <a:ln w="20944" cap="rnd">
              <a:solidFill>
                <a:srgbClr val="000000"/>
              </a:solidFill>
              <a:custDash>
                <a:ds d="7500000" sp="375000"/>
              </a:custDash>
              <a:miter/>
            </a:ln>
          </p:spPr>
          <p:txBody>
            <a:bodyPr rtlCol="0" anchor="ctr"/>
            <a:lstStyle/>
            <a:p>
              <a:endParaRPr lang="fi-FI"/>
            </a:p>
          </p:txBody>
        </p:sp>
        <p:sp>
          <p:nvSpPr>
            <p:cNvPr id="7" name="Freeform: Shape 6">
              <a:extLst>
                <a:ext uri="{FF2B5EF4-FFF2-40B4-BE49-F238E27FC236}">
                  <a16:creationId xmlns:a16="http://schemas.microsoft.com/office/drawing/2014/main" id="{310C1882-644A-47E5-9976-EC66B68BF3E0}"/>
                </a:ext>
              </a:extLst>
            </p:cNvPr>
            <p:cNvSpPr/>
            <p:nvPr/>
          </p:nvSpPr>
          <p:spPr>
            <a:xfrm>
              <a:off x="5242393" y="3783902"/>
              <a:ext cx="139779" cy="110489"/>
            </a:xfrm>
            <a:custGeom>
              <a:avLst/>
              <a:gdLst>
                <a:gd name="connsiteX0" fmla="*/ 952 w 139779"/>
                <a:gd name="connsiteY0" fmla="*/ 110490 h 110489"/>
                <a:gd name="connsiteX1" fmla="*/ 139065 w 139779"/>
                <a:gd name="connsiteY1" fmla="*/ 56197 h 110489"/>
                <a:gd name="connsiteX2" fmla="*/ 139065 w 139779"/>
                <a:gd name="connsiteY2" fmla="*/ 54292 h 110489"/>
                <a:gd name="connsiteX3" fmla="*/ 952 w 139779"/>
                <a:gd name="connsiteY3" fmla="*/ 0 h 110489"/>
                <a:gd name="connsiteX4" fmla="*/ 0 w 139779"/>
                <a:gd name="connsiteY4" fmla="*/ 952 h 110489"/>
                <a:gd name="connsiteX5" fmla="*/ 0 w 139779"/>
                <a:gd name="connsiteY5" fmla="*/ 109538 h 110489"/>
                <a:gd name="connsiteX6" fmla="*/ 952 w 139779"/>
                <a:gd name="connsiteY6" fmla="*/ 110490 h 110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9779" h="110489">
                  <a:moveTo>
                    <a:pt x="952" y="110490"/>
                  </a:moveTo>
                  <a:lnTo>
                    <a:pt x="139065" y="56197"/>
                  </a:lnTo>
                  <a:cubicBezTo>
                    <a:pt x="140018" y="56197"/>
                    <a:pt x="140018" y="54292"/>
                    <a:pt x="139065" y="54292"/>
                  </a:cubicBezTo>
                  <a:lnTo>
                    <a:pt x="952" y="0"/>
                  </a:lnTo>
                  <a:cubicBezTo>
                    <a:pt x="0" y="0"/>
                    <a:pt x="0" y="0"/>
                    <a:pt x="0" y="952"/>
                  </a:cubicBezTo>
                  <a:lnTo>
                    <a:pt x="0" y="109538"/>
                  </a:lnTo>
                  <a:cubicBezTo>
                    <a:pt x="0" y="110490"/>
                    <a:pt x="952" y="110490"/>
                    <a:pt x="952" y="110490"/>
                  </a:cubicBezTo>
                  <a:close/>
                </a:path>
              </a:pathLst>
            </a:custGeom>
            <a:solidFill>
              <a:srgbClr val="FFC386"/>
            </a:solidFill>
            <a:ln w="20944" cap="rnd">
              <a:solidFill>
                <a:srgbClr val="000000"/>
              </a:solidFill>
              <a:custDash>
                <a:ds d="7500000" sp="375000"/>
              </a:custDash>
              <a:miter/>
            </a:ln>
          </p:spPr>
          <p:txBody>
            <a:bodyPr rtlCol="0" anchor="ctr"/>
            <a:lstStyle/>
            <a:p>
              <a:endParaRPr lang="fi-FI"/>
            </a:p>
          </p:txBody>
        </p:sp>
      </p:grpSp>
      <p:sp>
        <p:nvSpPr>
          <p:cNvPr id="72" name="TextBox 71">
            <a:extLst>
              <a:ext uri="{FF2B5EF4-FFF2-40B4-BE49-F238E27FC236}">
                <a16:creationId xmlns:a16="http://schemas.microsoft.com/office/drawing/2014/main" id="{F6BC5CA6-7E1B-4342-AF84-D25C7D775A07}"/>
              </a:ext>
            </a:extLst>
          </p:cNvPr>
          <p:cNvSpPr txBox="1"/>
          <p:nvPr/>
        </p:nvSpPr>
        <p:spPr>
          <a:xfrm>
            <a:off x="5503075" y="1867395"/>
            <a:ext cx="1777439" cy="315830"/>
          </a:xfrm>
          <a:prstGeom prst="rect">
            <a:avLst/>
          </a:prstGeom>
          <a:noFill/>
          <a:ln>
            <a:noFill/>
          </a:ln>
        </p:spPr>
        <p:txBody>
          <a:bodyPr wrap="square" rtlCol="0">
            <a:spAutoFit/>
          </a:bodyPr>
          <a:lstStyle/>
          <a:p>
            <a:r>
              <a:rPr lang="fi-FI" sz="1400">
                <a:solidFill>
                  <a:schemeClr val="accent6"/>
                </a:solidFill>
                <a:latin typeface="Lato Bold" panose="020F0802020204030203" pitchFamily="34" charset="0"/>
              </a:rPr>
              <a:t>Business Espoo</a:t>
            </a:r>
          </a:p>
        </p:txBody>
      </p:sp>
      <p:pic>
        <p:nvPicPr>
          <p:cNvPr id="75" name="Graphic 74" descr="Nuolet Business-Espoosta seuraaviin tasavertaisiin vaiheisiin.">
            <a:extLst>
              <a:ext uri="{FF2B5EF4-FFF2-40B4-BE49-F238E27FC236}">
                <a16:creationId xmlns:a16="http://schemas.microsoft.com/office/drawing/2014/main" id="{70B8CC09-90E1-4B1E-A177-D616187F8C86}"/>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347609" y="1167321"/>
            <a:ext cx="1735449" cy="1700212"/>
          </a:xfrm>
          <a:prstGeom prst="rect">
            <a:avLst/>
          </a:prstGeom>
        </p:spPr>
      </p:pic>
      <p:sp>
        <p:nvSpPr>
          <p:cNvPr id="47" name="TextBox 46">
            <a:extLst>
              <a:ext uri="{FF2B5EF4-FFF2-40B4-BE49-F238E27FC236}">
                <a16:creationId xmlns:a16="http://schemas.microsoft.com/office/drawing/2014/main" id="{E655357B-E69B-A24E-85B4-0B26EAC19834}"/>
              </a:ext>
            </a:extLst>
          </p:cNvPr>
          <p:cNvSpPr txBox="1"/>
          <p:nvPr/>
        </p:nvSpPr>
        <p:spPr>
          <a:xfrm>
            <a:off x="9137176" y="1076220"/>
            <a:ext cx="1897719" cy="276999"/>
          </a:xfrm>
          <a:prstGeom prst="rect">
            <a:avLst/>
          </a:prstGeom>
          <a:noFill/>
          <a:ln>
            <a:noFill/>
          </a:ln>
        </p:spPr>
        <p:txBody>
          <a:bodyPr wrap="square" rtlCol="0">
            <a:spAutoFit/>
          </a:bodyPr>
          <a:lstStyle/>
          <a:p>
            <a:r>
              <a:rPr lang="fi-FI" sz="1200">
                <a:solidFill>
                  <a:schemeClr val="accent6"/>
                </a:solidFill>
                <a:latin typeface="Lato Bold" panose="020F0802020204030203" pitchFamily="34" charset="0"/>
              </a:rPr>
              <a:t>Ideasta yrittäjäksi</a:t>
            </a:r>
          </a:p>
        </p:txBody>
      </p:sp>
      <p:sp>
        <p:nvSpPr>
          <p:cNvPr id="48" name="TextBox 47">
            <a:extLst>
              <a:ext uri="{FF2B5EF4-FFF2-40B4-BE49-F238E27FC236}">
                <a16:creationId xmlns:a16="http://schemas.microsoft.com/office/drawing/2014/main" id="{CAB82034-EB9F-7D46-95FB-290F1A24F6B4}"/>
              </a:ext>
            </a:extLst>
          </p:cNvPr>
          <p:cNvSpPr txBox="1"/>
          <p:nvPr/>
        </p:nvSpPr>
        <p:spPr>
          <a:xfrm>
            <a:off x="9137177" y="1398561"/>
            <a:ext cx="1910492" cy="276999"/>
          </a:xfrm>
          <a:prstGeom prst="rect">
            <a:avLst/>
          </a:prstGeom>
          <a:noFill/>
          <a:ln>
            <a:noFill/>
          </a:ln>
        </p:spPr>
        <p:txBody>
          <a:bodyPr wrap="square" rtlCol="0">
            <a:spAutoFit/>
          </a:bodyPr>
          <a:lstStyle/>
          <a:p>
            <a:r>
              <a:rPr lang="fi-FI" sz="1200">
                <a:solidFill>
                  <a:schemeClr val="accent6"/>
                </a:solidFill>
                <a:latin typeface="Lato Bold" panose="020F0802020204030203" pitchFamily="34" charset="0"/>
              </a:rPr>
              <a:t>Tavoitteena kasvu</a:t>
            </a:r>
          </a:p>
        </p:txBody>
      </p:sp>
      <p:sp>
        <p:nvSpPr>
          <p:cNvPr id="49" name="TextBox 48">
            <a:extLst>
              <a:ext uri="{FF2B5EF4-FFF2-40B4-BE49-F238E27FC236}">
                <a16:creationId xmlns:a16="http://schemas.microsoft.com/office/drawing/2014/main" id="{903709CD-DDF9-6D43-BD1E-753F92DEC2F0}"/>
              </a:ext>
            </a:extLst>
          </p:cNvPr>
          <p:cNvSpPr txBox="1"/>
          <p:nvPr/>
        </p:nvSpPr>
        <p:spPr>
          <a:xfrm>
            <a:off x="9137177" y="1720902"/>
            <a:ext cx="1910492" cy="276999"/>
          </a:xfrm>
          <a:prstGeom prst="rect">
            <a:avLst/>
          </a:prstGeom>
          <a:noFill/>
          <a:ln>
            <a:noFill/>
          </a:ln>
        </p:spPr>
        <p:txBody>
          <a:bodyPr wrap="square" rtlCol="0">
            <a:spAutoFit/>
          </a:bodyPr>
          <a:lstStyle/>
          <a:p>
            <a:r>
              <a:rPr lang="fi-FI" sz="1200">
                <a:solidFill>
                  <a:schemeClr val="accent6"/>
                </a:solidFill>
                <a:latin typeface="Lato Bold" panose="020F0802020204030203" pitchFamily="34" charset="0"/>
              </a:rPr>
              <a:t>Kansainvälistyminen</a:t>
            </a:r>
          </a:p>
        </p:txBody>
      </p:sp>
      <p:sp>
        <p:nvSpPr>
          <p:cNvPr id="50" name="TextBox 49">
            <a:extLst>
              <a:ext uri="{FF2B5EF4-FFF2-40B4-BE49-F238E27FC236}">
                <a16:creationId xmlns:a16="http://schemas.microsoft.com/office/drawing/2014/main" id="{49DBD058-AEA5-3344-9E4E-680CD045B0F9}"/>
              </a:ext>
            </a:extLst>
          </p:cNvPr>
          <p:cNvSpPr txBox="1"/>
          <p:nvPr/>
        </p:nvSpPr>
        <p:spPr>
          <a:xfrm>
            <a:off x="9137176" y="2043243"/>
            <a:ext cx="1899299" cy="276999"/>
          </a:xfrm>
          <a:prstGeom prst="rect">
            <a:avLst/>
          </a:prstGeom>
          <a:noFill/>
          <a:ln>
            <a:noFill/>
          </a:ln>
        </p:spPr>
        <p:txBody>
          <a:bodyPr wrap="square" rtlCol="0">
            <a:spAutoFit/>
          </a:bodyPr>
          <a:lstStyle/>
          <a:p>
            <a:r>
              <a:rPr lang="fi-FI" sz="1200">
                <a:solidFill>
                  <a:schemeClr val="accent6"/>
                </a:solidFill>
                <a:latin typeface="Lato Bold" panose="020F0802020204030203" pitchFamily="34" charset="0"/>
              </a:rPr>
              <a:t>Osaamisen kehittäminen</a:t>
            </a:r>
          </a:p>
        </p:txBody>
      </p:sp>
      <p:sp>
        <p:nvSpPr>
          <p:cNvPr id="51" name="TextBox 50">
            <a:extLst>
              <a:ext uri="{FF2B5EF4-FFF2-40B4-BE49-F238E27FC236}">
                <a16:creationId xmlns:a16="http://schemas.microsoft.com/office/drawing/2014/main" id="{7B5CDC70-532E-454A-9F7E-E0E695002139}"/>
              </a:ext>
            </a:extLst>
          </p:cNvPr>
          <p:cNvSpPr txBox="1"/>
          <p:nvPr/>
        </p:nvSpPr>
        <p:spPr>
          <a:xfrm>
            <a:off x="9137176" y="2365584"/>
            <a:ext cx="1885097" cy="276999"/>
          </a:xfrm>
          <a:prstGeom prst="rect">
            <a:avLst/>
          </a:prstGeom>
          <a:noFill/>
          <a:ln>
            <a:noFill/>
          </a:ln>
        </p:spPr>
        <p:txBody>
          <a:bodyPr wrap="square" rtlCol="0">
            <a:spAutoFit/>
          </a:bodyPr>
          <a:lstStyle/>
          <a:p>
            <a:r>
              <a:rPr lang="fi-FI" sz="1200">
                <a:solidFill>
                  <a:schemeClr val="accent6"/>
                </a:solidFill>
                <a:latin typeface="Lato Bold" panose="020F0802020204030203" pitchFamily="34" charset="0"/>
              </a:rPr>
              <a:t>Apua rekrytointiin</a:t>
            </a:r>
          </a:p>
        </p:txBody>
      </p:sp>
      <p:sp>
        <p:nvSpPr>
          <p:cNvPr id="58" name="TextBox 95">
            <a:extLst>
              <a:ext uri="{FF2B5EF4-FFF2-40B4-BE49-F238E27FC236}">
                <a16:creationId xmlns:a16="http://schemas.microsoft.com/office/drawing/2014/main" id="{2AFF8CB5-C62E-874F-88D9-604ED3A6C5E6}"/>
              </a:ext>
            </a:extLst>
          </p:cNvPr>
          <p:cNvSpPr txBox="1"/>
          <p:nvPr/>
        </p:nvSpPr>
        <p:spPr>
          <a:xfrm>
            <a:off x="9137176" y="2687927"/>
            <a:ext cx="1866473" cy="461665"/>
          </a:xfrm>
          <a:prstGeom prst="rect">
            <a:avLst/>
          </a:prstGeom>
          <a:noFill/>
          <a:ln>
            <a:noFill/>
          </a:ln>
        </p:spPr>
        <p:txBody>
          <a:bodyPr wrap="square" rtlCol="0">
            <a:spAutoFit/>
          </a:bodyPr>
          <a:lstStyle/>
          <a:p>
            <a:r>
              <a:rPr lang="fi-FI" sz="1200">
                <a:solidFill>
                  <a:schemeClr val="accent6"/>
                </a:solidFill>
                <a:latin typeface="Lato Bold" panose="020F0802020204030203" pitchFamily="34" charset="0"/>
              </a:rPr>
              <a:t>Ohjeita muutostilanteisiin</a:t>
            </a:r>
          </a:p>
        </p:txBody>
      </p:sp>
      <p:sp>
        <p:nvSpPr>
          <p:cNvPr id="73" name="TextBox 72">
            <a:extLst>
              <a:ext uri="{FF2B5EF4-FFF2-40B4-BE49-F238E27FC236}">
                <a16:creationId xmlns:a16="http://schemas.microsoft.com/office/drawing/2014/main" id="{DF1EBE01-D383-4819-8C56-3307A7027037}"/>
              </a:ext>
            </a:extLst>
          </p:cNvPr>
          <p:cNvSpPr txBox="1"/>
          <p:nvPr/>
        </p:nvSpPr>
        <p:spPr>
          <a:xfrm>
            <a:off x="5503075" y="3488893"/>
            <a:ext cx="1777439" cy="760582"/>
          </a:xfrm>
          <a:prstGeom prst="rect">
            <a:avLst/>
          </a:prstGeom>
          <a:noFill/>
          <a:ln>
            <a:noFill/>
          </a:ln>
        </p:spPr>
        <p:txBody>
          <a:bodyPr wrap="square" rtlCol="0">
            <a:spAutoFit/>
          </a:bodyPr>
          <a:lstStyle/>
          <a:p>
            <a:r>
              <a:rPr lang="en-US" sz="1400">
                <a:solidFill>
                  <a:schemeClr val="accent6"/>
                </a:solidFill>
                <a:latin typeface="Lato Bold" panose="020F0802020204030203" pitchFamily="34" charset="0"/>
              </a:rPr>
              <a:t>R</a:t>
            </a:r>
            <a:r>
              <a:rPr lang="fi-FI" sz="1400" err="1">
                <a:solidFill>
                  <a:schemeClr val="accent6"/>
                </a:solidFill>
                <a:latin typeface="Lato Bold" panose="020F0802020204030203" pitchFamily="34" charset="0"/>
              </a:rPr>
              <a:t>ahoitus</a:t>
            </a:r>
            <a:r>
              <a:rPr lang="fi-FI" sz="1400">
                <a:solidFill>
                  <a:schemeClr val="accent6"/>
                </a:solidFill>
                <a:latin typeface="Lato Bold" panose="020F0802020204030203" pitchFamily="34" charset="0"/>
              </a:rPr>
              <a:t>- ja kansainvälistymis-palvelut</a:t>
            </a:r>
          </a:p>
        </p:txBody>
      </p:sp>
      <p:pic>
        <p:nvPicPr>
          <p:cNvPr id="4" name="Graphic 3" descr="Nuolet rahoitus- ja kansainvälistymispalveluista seuraaviin tasavertaisiin vaiheisiin.">
            <a:extLst>
              <a:ext uri="{FF2B5EF4-FFF2-40B4-BE49-F238E27FC236}">
                <a16:creationId xmlns:a16="http://schemas.microsoft.com/office/drawing/2014/main" id="{A32A3293-6F59-44E3-8E4E-7A505D871813}"/>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7347610" y="3461399"/>
            <a:ext cx="1735448" cy="687132"/>
          </a:xfrm>
          <a:prstGeom prst="rect">
            <a:avLst/>
          </a:prstGeom>
        </p:spPr>
      </p:pic>
      <p:sp>
        <p:nvSpPr>
          <p:cNvPr id="76" name="TextBox 75">
            <a:extLst>
              <a:ext uri="{FF2B5EF4-FFF2-40B4-BE49-F238E27FC236}">
                <a16:creationId xmlns:a16="http://schemas.microsoft.com/office/drawing/2014/main" id="{185802F4-8F7A-42C5-BF1E-B36D8556D172}"/>
              </a:ext>
            </a:extLst>
          </p:cNvPr>
          <p:cNvSpPr txBox="1"/>
          <p:nvPr/>
        </p:nvSpPr>
        <p:spPr>
          <a:xfrm>
            <a:off x="9137176" y="3337375"/>
            <a:ext cx="1861297" cy="276999"/>
          </a:xfrm>
          <a:prstGeom prst="rect">
            <a:avLst/>
          </a:prstGeom>
          <a:noFill/>
          <a:ln>
            <a:noFill/>
          </a:ln>
        </p:spPr>
        <p:txBody>
          <a:bodyPr wrap="square" rtlCol="0">
            <a:spAutoFit/>
          </a:bodyPr>
          <a:lstStyle/>
          <a:p>
            <a:r>
              <a:rPr lang="fi-FI" sz="1200">
                <a:solidFill>
                  <a:schemeClr val="accent6"/>
                </a:solidFill>
                <a:latin typeface="Lato Bold" panose="020F0802020204030203" pitchFamily="34" charset="0"/>
              </a:rPr>
              <a:t>Business Finland</a:t>
            </a:r>
          </a:p>
        </p:txBody>
      </p:sp>
      <p:sp>
        <p:nvSpPr>
          <p:cNvPr id="77" name="TextBox 76">
            <a:extLst>
              <a:ext uri="{FF2B5EF4-FFF2-40B4-BE49-F238E27FC236}">
                <a16:creationId xmlns:a16="http://schemas.microsoft.com/office/drawing/2014/main" id="{F153BA62-D40E-4B7D-A1FE-F3E5EAE89B68}"/>
              </a:ext>
            </a:extLst>
          </p:cNvPr>
          <p:cNvSpPr txBox="1"/>
          <p:nvPr/>
        </p:nvSpPr>
        <p:spPr>
          <a:xfrm>
            <a:off x="9137175" y="3659003"/>
            <a:ext cx="2773471" cy="276999"/>
          </a:xfrm>
          <a:prstGeom prst="rect">
            <a:avLst/>
          </a:prstGeom>
          <a:noFill/>
          <a:ln>
            <a:noFill/>
          </a:ln>
        </p:spPr>
        <p:txBody>
          <a:bodyPr wrap="square" rtlCol="0">
            <a:spAutoFit/>
          </a:bodyPr>
          <a:lstStyle/>
          <a:p>
            <a:r>
              <a:rPr lang="fi-FI" sz="1200">
                <a:solidFill>
                  <a:schemeClr val="accent6"/>
                </a:solidFill>
                <a:latin typeface="Lato Bold" panose="020F0802020204030203" pitchFamily="34" charset="0"/>
              </a:rPr>
              <a:t>Finnvera ja muut julkiset rahoittajat</a:t>
            </a:r>
          </a:p>
        </p:txBody>
      </p:sp>
      <p:sp>
        <p:nvSpPr>
          <p:cNvPr id="78" name="TextBox 77">
            <a:extLst>
              <a:ext uri="{FF2B5EF4-FFF2-40B4-BE49-F238E27FC236}">
                <a16:creationId xmlns:a16="http://schemas.microsoft.com/office/drawing/2014/main" id="{16A8B88D-3EE7-403D-B4A3-3EEFFF7A71DA}"/>
              </a:ext>
            </a:extLst>
          </p:cNvPr>
          <p:cNvSpPr txBox="1"/>
          <p:nvPr/>
        </p:nvSpPr>
        <p:spPr>
          <a:xfrm>
            <a:off x="9137176" y="3989651"/>
            <a:ext cx="2768277" cy="276999"/>
          </a:xfrm>
          <a:prstGeom prst="rect">
            <a:avLst/>
          </a:prstGeom>
          <a:noFill/>
          <a:ln>
            <a:noFill/>
          </a:ln>
        </p:spPr>
        <p:txBody>
          <a:bodyPr wrap="square" rtlCol="0">
            <a:spAutoFit/>
          </a:bodyPr>
          <a:lstStyle/>
          <a:p>
            <a:r>
              <a:rPr lang="fi-FI" sz="1200">
                <a:solidFill>
                  <a:schemeClr val="accent6"/>
                </a:solidFill>
                <a:latin typeface="Lato Bold" panose="020F0802020204030203" pitchFamily="34" charset="0"/>
              </a:rPr>
              <a:t>Yksityinen rahoitus, Fiban jne.</a:t>
            </a:r>
          </a:p>
        </p:txBody>
      </p:sp>
      <p:pic>
        <p:nvPicPr>
          <p:cNvPr id="20" name="Graphic 19" descr="Nuoli kehittäjistä seuraavaan vaiheeseen.">
            <a:extLst>
              <a:ext uri="{FF2B5EF4-FFF2-40B4-BE49-F238E27FC236}">
                <a16:creationId xmlns:a16="http://schemas.microsoft.com/office/drawing/2014/main" id="{F7EF09D5-0415-41F4-B3CC-4706D6CD92A5}"/>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2273176" y="4990990"/>
            <a:ext cx="600075" cy="533400"/>
          </a:xfrm>
          <a:prstGeom prst="rect">
            <a:avLst/>
          </a:prstGeom>
        </p:spPr>
      </p:pic>
      <p:sp>
        <p:nvSpPr>
          <p:cNvPr id="68" name="TextBox 67">
            <a:extLst>
              <a:ext uri="{FF2B5EF4-FFF2-40B4-BE49-F238E27FC236}">
                <a16:creationId xmlns:a16="http://schemas.microsoft.com/office/drawing/2014/main" id="{C129A4A5-7928-4839-BDA5-15EA8D9D042F}"/>
              </a:ext>
            </a:extLst>
          </p:cNvPr>
          <p:cNvSpPr txBox="1"/>
          <p:nvPr/>
        </p:nvSpPr>
        <p:spPr>
          <a:xfrm>
            <a:off x="3030186" y="5286164"/>
            <a:ext cx="1492982" cy="523220"/>
          </a:xfrm>
          <a:prstGeom prst="rect">
            <a:avLst/>
          </a:prstGeom>
          <a:noFill/>
        </p:spPr>
        <p:txBody>
          <a:bodyPr wrap="square" rtlCol="0">
            <a:spAutoFit/>
          </a:bodyPr>
          <a:lstStyle/>
          <a:p>
            <a:r>
              <a:rPr lang="en-US" sz="1400" err="1">
                <a:solidFill>
                  <a:schemeClr val="accent6"/>
                </a:solidFill>
                <a:latin typeface="Lato Bold" panose="020F0802020204030203" pitchFamily="34" charset="0"/>
              </a:rPr>
              <a:t>Ekosysteemi</a:t>
            </a:r>
            <a:r>
              <a:rPr lang="en-US" sz="1400">
                <a:solidFill>
                  <a:schemeClr val="accent6"/>
                </a:solidFill>
                <a:latin typeface="Lato Bold" panose="020F0802020204030203" pitchFamily="34" charset="0"/>
              </a:rPr>
              <a:t> ja </a:t>
            </a:r>
            <a:r>
              <a:rPr lang="en-US" sz="1400" err="1">
                <a:solidFill>
                  <a:schemeClr val="accent6"/>
                </a:solidFill>
                <a:latin typeface="Lato Bold" panose="020F0802020204030203" pitchFamily="34" charset="0"/>
              </a:rPr>
              <a:t>verkostot</a:t>
            </a:r>
            <a:endParaRPr lang="fi-FI" sz="1400">
              <a:solidFill>
                <a:schemeClr val="accent6"/>
              </a:solidFill>
              <a:latin typeface="Lato Bold" panose="020F0802020204030203" pitchFamily="34" charset="0"/>
            </a:endParaRPr>
          </a:p>
        </p:txBody>
      </p:sp>
      <p:pic>
        <p:nvPicPr>
          <p:cNvPr id="69" name="Graphic 68" descr="Nuolet ekosysteemistä ja verkostoista seuraaviin tasavertaisiin vaiheisiin.">
            <a:extLst>
              <a:ext uri="{FF2B5EF4-FFF2-40B4-BE49-F238E27FC236}">
                <a16:creationId xmlns:a16="http://schemas.microsoft.com/office/drawing/2014/main" id="{2A454CA0-487D-455F-A168-5F99237E2FA8}"/>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4606748" y="4674284"/>
            <a:ext cx="1735449" cy="1700212"/>
          </a:xfrm>
          <a:prstGeom prst="rect">
            <a:avLst/>
          </a:prstGeom>
        </p:spPr>
      </p:pic>
      <p:sp>
        <p:nvSpPr>
          <p:cNvPr id="146" name="TextBox 145">
            <a:extLst>
              <a:ext uri="{FF2B5EF4-FFF2-40B4-BE49-F238E27FC236}">
                <a16:creationId xmlns:a16="http://schemas.microsoft.com/office/drawing/2014/main" id="{0B599B4D-85AC-BC4D-A28C-E9A440CCB7C8}"/>
              </a:ext>
            </a:extLst>
          </p:cNvPr>
          <p:cNvSpPr txBox="1"/>
          <p:nvPr/>
        </p:nvSpPr>
        <p:spPr>
          <a:xfrm>
            <a:off x="6418193" y="4573977"/>
            <a:ext cx="2445755" cy="276999"/>
          </a:xfrm>
          <a:prstGeom prst="rect">
            <a:avLst/>
          </a:prstGeom>
          <a:noFill/>
          <a:ln>
            <a:noFill/>
          </a:ln>
        </p:spPr>
        <p:txBody>
          <a:bodyPr wrap="square" rtlCol="0">
            <a:spAutoFit/>
          </a:bodyPr>
          <a:lstStyle/>
          <a:p>
            <a:r>
              <a:rPr lang="fi-FI" sz="1200">
                <a:solidFill>
                  <a:schemeClr val="accent6"/>
                </a:solidFill>
                <a:latin typeface="Lato Bold" panose="020F0802020204030203" pitchFamily="34" charset="0"/>
              </a:rPr>
              <a:t>Suuryritysten startup-ohjelmat</a:t>
            </a:r>
          </a:p>
        </p:txBody>
      </p:sp>
      <p:sp>
        <p:nvSpPr>
          <p:cNvPr id="170" name="TextBox 169">
            <a:extLst>
              <a:ext uri="{FF2B5EF4-FFF2-40B4-BE49-F238E27FC236}">
                <a16:creationId xmlns:a16="http://schemas.microsoft.com/office/drawing/2014/main" id="{9548067F-4FC1-FF44-9B3D-382EAA4FD15F}"/>
              </a:ext>
            </a:extLst>
          </p:cNvPr>
          <p:cNvSpPr txBox="1"/>
          <p:nvPr/>
        </p:nvSpPr>
        <p:spPr>
          <a:xfrm>
            <a:off x="6425777" y="4881888"/>
            <a:ext cx="4035758" cy="276999"/>
          </a:xfrm>
          <a:prstGeom prst="rect">
            <a:avLst/>
          </a:prstGeom>
          <a:noFill/>
          <a:ln>
            <a:noFill/>
          </a:ln>
        </p:spPr>
        <p:txBody>
          <a:bodyPr wrap="square" rtlCol="0">
            <a:spAutoFit/>
          </a:bodyPr>
          <a:lstStyle/>
          <a:p>
            <a:r>
              <a:rPr lang="fi-FI" sz="1200">
                <a:solidFill>
                  <a:schemeClr val="accent6"/>
                </a:solidFill>
                <a:latin typeface="Lato Bold" panose="020F0802020204030203" pitchFamily="34" charset="0"/>
              </a:rPr>
              <a:t>KV-verkostoihin ohjautuminen</a:t>
            </a:r>
          </a:p>
        </p:txBody>
      </p:sp>
      <p:sp>
        <p:nvSpPr>
          <p:cNvPr id="171" name="TextBox 170">
            <a:extLst>
              <a:ext uri="{FF2B5EF4-FFF2-40B4-BE49-F238E27FC236}">
                <a16:creationId xmlns:a16="http://schemas.microsoft.com/office/drawing/2014/main" id="{DEC568D9-106E-9547-B5F4-226326AD9C2E}"/>
              </a:ext>
            </a:extLst>
          </p:cNvPr>
          <p:cNvSpPr txBox="1"/>
          <p:nvPr/>
        </p:nvSpPr>
        <p:spPr>
          <a:xfrm>
            <a:off x="6425777" y="5229178"/>
            <a:ext cx="4035758" cy="276999"/>
          </a:xfrm>
          <a:prstGeom prst="rect">
            <a:avLst/>
          </a:prstGeom>
          <a:noFill/>
          <a:ln>
            <a:noFill/>
          </a:ln>
        </p:spPr>
        <p:txBody>
          <a:bodyPr wrap="square" rtlCol="0">
            <a:spAutoFit/>
          </a:bodyPr>
          <a:lstStyle/>
          <a:p>
            <a:r>
              <a:rPr lang="fi-FI" sz="1200">
                <a:solidFill>
                  <a:schemeClr val="accent6"/>
                </a:solidFill>
                <a:latin typeface="Lato Bold" panose="020F0802020204030203" pitchFamily="34" charset="0"/>
              </a:rPr>
              <a:t>Liiketoiminnan kasvuohjelmat </a:t>
            </a:r>
          </a:p>
        </p:txBody>
      </p:sp>
      <p:sp>
        <p:nvSpPr>
          <p:cNvPr id="172" name="TextBox 171">
            <a:extLst>
              <a:ext uri="{FF2B5EF4-FFF2-40B4-BE49-F238E27FC236}">
                <a16:creationId xmlns:a16="http://schemas.microsoft.com/office/drawing/2014/main" id="{BF6DC5CC-CB53-1145-9ECA-8CABF84108F0}"/>
              </a:ext>
            </a:extLst>
          </p:cNvPr>
          <p:cNvSpPr txBox="1"/>
          <p:nvPr/>
        </p:nvSpPr>
        <p:spPr>
          <a:xfrm>
            <a:off x="6425777" y="5547774"/>
            <a:ext cx="4035758" cy="276999"/>
          </a:xfrm>
          <a:prstGeom prst="rect">
            <a:avLst/>
          </a:prstGeom>
          <a:noFill/>
          <a:ln>
            <a:noFill/>
          </a:ln>
        </p:spPr>
        <p:txBody>
          <a:bodyPr wrap="square" rtlCol="0">
            <a:spAutoFit/>
          </a:bodyPr>
          <a:lstStyle/>
          <a:p>
            <a:r>
              <a:rPr lang="fi-FI" sz="1200">
                <a:solidFill>
                  <a:schemeClr val="accent6"/>
                </a:solidFill>
                <a:latin typeface="Lato Bold" panose="020F0802020204030203" pitchFamily="34" charset="0"/>
              </a:rPr>
              <a:t>Tutkimusyhteistyö</a:t>
            </a:r>
          </a:p>
        </p:txBody>
      </p:sp>
      <p:sp>
        <p:nvSpPr>
          <p:cNvPr id="173" name="TextBox 172">
            <a:extLst>
              <a:ext uri="{FF2B5EF4-FFF2-40B4-BE49-F238E27FC236}">
                <a16:creationId xmlns:a16="http://schemas.microsoft.com/office/drawing/2014/main" id="{AF9D085B-A0BF-EC45-BAD4-FA60D9148E88}"/>
              </a:ext>
            </a:extLst>
          </p:cNvPr>
          <p:cNvSpPr txBox="1"/>
          <p:nvPr/>
        </p:nvSpPr>
        <p:spPr>
          <a:xfrm>
            <a:off x="6425777" y="5885306"/>
            <a:ext cx="4035758" cy="276999"/>
          </a:xfrm>
          <a:prstGeom prst="rect">
            <a:avLst/>
          </a:prstGeom>
          <a:noFill/>
          <a:ln>
            <a:noFill/>
          </a:ln>
        </p:spPr>
        <p:txBody>
          <a:bodyPr wrap="square" rtlCol="0">
            <a:spAutoFit/>
          </a:bodyPr>
          <a:lstStyle/>
          <a:p>
            <a:r>
              <a:rPr lang="fi-FI" sz="1200">
                <a:solidFill>
                  <a:schemeClr val="accent6"/>
                </a:solidFill>
                <a:latin typeface="Lato Bold" panose="020F0802020204030203" pitchFamily="34" charset="0"/>
              </a:rPr>
              <a:t>Muiden kaupunkien innovaatiotoiminta</a:t>
            </a:r>
          </a:p>
        </p:txBody>
      </p:sp>
      <p:sp>
        <p:nvSpPr>
          <p:cNvPr id="150" name="TextBox 149">
            <a:extLst>
              <a:ext uri="{FF2B5EF4-FFF2-40B4-BE49-F238E27FC236}">
                <a16:creationId xmlns:a16="http://schemas.microsoft.com/office/drawing/2014/main" id="{6D7AEE52-F93B-0E4A-9E6F-4385A3C17BD5}"/>
              </a:ext>
            </a:extLst>
          </p:cNvPr>
          <p:cNvSpPr txBox="1"/>
          <p:nvPr/>
        </p:nvSpPr>
        <p:spPr>
          <a:xfrm>
            <a:off x="6418193" y="6210941"/>
            <a:ext cx="3755123" cy="276999"/>
          </a:xfrm>
          <a:prstGeom prst="rect">
            <a:avLst/>
          </a:prstGeom>
          <a:noFill/>
          <a:ln>
            <a:noFill/>
          </a:ln>
        </p:spPr>
        <p:txBody>
          <a:bodyPr wrap="square" rtlCol="0">
            <a:spAutoFit/>
          </a:bodyPr>
          <a:lstStyle/>
          <a:p>
            <a:r>
              <a:rPr lang="fi-FI" sz="1200">
                <a:solidFill>
                  <a:schemeClr val="accent6"/>
                </a:solidFill>
                <a:latin typeface="Lato Bold" panose="020F0802020204030203" pitchFamily="34" charset="0"/>
              </a:rPr>
              <a:t>Verkostot, </a:t>
            </a:r>
            <a:r>
              <a:rPr lang="fi-FI" sz="1200" err="1">
                <a:solidFill>
                  <a:schemeClr val="accent6"/>
                </a:solidFill>
                <a:latin typeface="Lato Bold" panose="020F0802020204030203" pitchFamily="34" charset="0"/>
              </a:rPr>
              <a:t>hubit</a:t>
            </a:r>
            <a:r>
              <a:rPr lang="fi-FI" sz="1200">
                <a:solidFill>
                  <a:schemeClr val="accent6"/>
                </a:solidFill>
                <a:latin typeface="Lato Bold" panose="020F0802020204030203" pitchFamily="34" charset="0"/>
              </a:rPr>
              <a:t>, keskittymät (yhteiskehittäminen)</a:t>
            </a:r>
          </a:p>
        </p:txBody>
      </p:sp>
    </p:spTree>
    <p:extLst>
      <p:ext uri="{BB962C8B-B14F-4D97-AF65-F5344CB8AC3E}">
        <p14:creationId xmlns:p14="http://schemas.microsoft.com/office/powerpoint/2010/main" val="311204039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ext Placeholder 2">
            <a:extLst>
              <a:ext uri="{FF2B5EF4-FFF2-40B4-BE49-F238E27FC236}">
                <a16:creationId xmlns:a16="http://schemas.microsoft.com/office/drawing/2014/main" id="{B23C081F-CFFC-4708-962F-DD0B4C4522CA}"/>
              </a:ext>
            </a:extLst>
          </p:cNvPr>
          <p:cNvSpPr txBox="1">
            <a:spLocks noGrp="1"/>
          </p:cNvSpPr>
          <p:nvPr>
            <p:ph type="title" idx="4294967295"/>
          </p:nvPr>
        </p:nvSpPr>
        <p:spPr>
          <a:xfrm>
            <a:off x="246213" y="241880"/>
            <a:ext cx="11658375" cy="38798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i-FI" sz="2000">
                <a:solidFill>
                  <a:schemeClr val="accent6"/>
                </a:solidFill>
                <a:latin typeface="Lato Black"/>
              </a:rPr>
              <a:t>Kehittäjät</a:t>
            </a:r>
            <a:r>
              <a:rPr kumimoji="0" lang="fi-FI" sz="2000" b="0" i="0" u="none" strike="noStrike" kern="1200" cap="none" spc="0" normalizeH="0" baseline="0" noProof="0">
                <a:ln>
                  <a:noFill/>
                </a:ln>
                <a:solidFill>
                  <a:schemeClr val="accent6"/>
                </a:solidFill>
                <a:effectLst/>
                <a:uLnTx/>
                <a:uFillTx/>
                <a:latin typeface="Lato Black"/>
              </a:rPr>
              <a:t> </a:t>
            </a:r>
            <a:r>
              <a:rPr lang="fi-FI" sz="2000">
                <a:solidFill>
                  <a:schemeClr val="accent6"/>
                </a:solidFill>
                <a:latin typeface="Lato Black"/>
              </a:rPr>
              <a:t>jatkavat</a:t>
            </a:r>
            <a:r>
              <a:rPr kumimoji="0" lang="fi-FI" sz="2000" b="0" i="0" u="none" strike="noStrike" kern="1200" cap="none" spc="0" normalizeH="0" baseline="0" noProof="0">
                <a:ln>
                  <a:noFill/>
                </a:ln>
                <a:solidFill>
                  <a:schemeClr val="accent6"/>
                </a:solidFill>
                <a:effectLst/>
                <a:uLnTx/>
                <a:uFillTx/>
                <a:latin typeface="Lato Black"/>
              </a:rPr>
              <a:t> ratkaisun kehittämistä itsenäisesti 2/4</a:t>
            </a:r>
          </a:p>
        </p:txBody>
      </p:sp>
      <p:sp>
        <p:nvSpPr>
          <p:cNvPr id="33" name="TextBox 32">
            <a:extLst>
              <a:ext uri="{FF2B5EF4-FFF2-40B4-BE49-F238E27FC236}">
                <a16:creationId xmlns:a16="http://schemas.microsoft.com/office/drawing/2014/main" id="{462F0BD9-CF1E-4BFA-8A53-0A330A0E4013}"/>
              </a:ext>
            </a:extLst>
          </p:cNvPr>
          <p:cNvSpPr txBox="1"/>
          <p:nvPr/>
        </p:nvSpPr>
        <p:spPr>
          <a:xfrm>
            <a:off x="99099" y="1574230"/>
            <a:ext cx="1203228" cy="307777"/>
          </a:xfrm>
          <a:prstGeom prst="rect">
            <a:avLst/>
          </a:prstGeom>
          <a:noFill/>
        </p:spPr>
        <p:txBody>
          <a:bodyPr wrap="square" rtlCol="0">
            <a:spAutoFit/>
          </a:bodyPr>
          <a:lstStyle/>
          <a:p>
            <a:pPr algn="ctr"/>
            <a:r>
              <a:rPr lang="en-US" sz="1400" err="1">
                <a:solidFill>
                  <a:schemeClr val="accent6"/>
                </a:solidFill>
                <a:latin typeface="Lato Bold" panose="020F0802020204030203" pitchFamily="34" charset="0"/>
              </a:rPr>
              <a:t>Kehittäjät</a:t>
            </a:r>
            <a:endParaRPr lang="fi-FI" sz="1400">
              <a:solidFill>
                <a:schemeClr val="accent6"/>
              </a:solidFill>
              <a:latin typeface="Lato Bold" panose="020F0802020204030203" pitchFamily="34" charset="0"/>
            </a:endParaRPr>
          </a:p>
        </p:txBody>
      </p:sp>
      <p:pic>
        <p:nvPicPr>
          <p:cNvPr id="32" name="Graphic 31" descr="Kuvake kehittäjistä.">
            <a:extLst>
              <a:ext uri="{FF2B5EF4-FFF2-40B4-BE49-F238E27FC236}">
                <a16:creationId xmlns:a16="http://schemas.microsoft.com/office/drawing/2014/main" id="{DD2475CD-FAE2-48A3-8B61-4079EF52456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86964" y="983286"/>
            <a:ext cx="827499" cy="584117"/>
          </a:xfrm>
          <a:prstGeom prst="rect">
            <a:avLst/>
          </a:prstGeom>
        </p:spPr>
      </p:pic>
      <p:pic>
        <p:nvPicPr>
          <p:cNvPr id="13" name="Graphic 12" descr="Himmeä katkonainen nuoli kehittäjistä seuraavaan vaiheeseen.">
            <a:extLst>
              <a:ext uri="{FF2B5EF4-FFF2-40B4-BE49-F238E27FC236}">
                <a16:creationId xmlns:a16="http://schemas.microsoft.com/office/drawing/2014/main" id="{B1652238-8E3B-454F-87CE-B99B9F423765}"/>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326449" y="1385197"/>
            <a:ext cx="628650" cy="133350"/>
          </a:xfrm>
          <a:prstGeom prst="rect">
            <a:avLst/>
          </a:prstGeom>
        </p:spPr>
      </p:pic>
      <p:sp>
        <p:nvSpPr>
          <p:cNvPr id="8" name="Rectangle 7">
            <a:extLst>
              <a:ext uri="{FF2B5EF4-FFF2-40B4-BE49-F238E27FC236}">
                <a16:creationId xmlns:a16="http://schemas.microsoft.com/office/drawing/2014/main" id="{029EE746-7158-D542-B0CB-08CF06CE9EFF}"/>
              </a:ext>
            </a:extLst>
          </p:cNvPr>
          <p:cNvSpPr/>
          <p:nvPr/>
        </p:nvSpPr>
        <p:spPr>
          <a:xfrm>
            <a:off x="2039947" y="1182659"/>
            <a:ext cx="1116227" cy="430887"/>
          </a:xfrm>
          <a:prstGeom prst="rect">
            <a:avLst/>
          </a:prstGeom>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en-US" sz="1000" b="1">
                <a:solidFill>
                  <a:srgbClr val="C9D4DD"/>
                </a:solidFill>
                <a:latin typeface="Campton Book"/>
              </a:rPr>
              <a:t>E</a:t>
            </a:r>
            <a:r>
              <a:rPr lang="fi-FI" sz="1100" err="1">
                <a:solidFill>
                  <a:srgbClr val="C9D4DD"/>
                </a:solidFill>
                <a:latin typeface="Lato Bold" panose="020F0802020204030203" pitchFamily="34" charset="0"/>
              </a:rPr>
              <a:t>kosysteemi</a:t>
            </a:r>
            <a:r>
              <a:rPr lang="fi-FI" sz="1100">
                <a:solidFill>
                  <a:srgbClr val="C9D4DD"/>
                </a:solidFill>
                <a:latin typeface="Lato Bold" panose="020F0802020204030203" pitchFamily="34" charset="0"/>
              </a:rPr>
              <a:t> ja verkostot</a:t>
            </a:r>
          </a:p>
        </p:txBody>
      </p:sp>
      <p:pic>
        <p:nvPicPr>
          <p:cNvPr id="40" name="Graphic 39" descr="Nuoli kehittäjistä seuraavaan vaiheeseen.">
            <a:extLst>
              <a:ext uri="{FF2B5EF4-FFF2-40B4-BE49-F238E27FC236}">
                <a16:creationId xmlns:a16="http://schemas.microsoft.com/office/drawing/2014/main" id="{6BFF91D4-1064-4114-8E9E-51A7DAB9F3F3}"/>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997527" y="772962"/>
            <a:ext cx="609600" cy="104775"/>
          </a:xfrm>
          <a:prstGeom prst="rect">
            <a:avLst/>
          </a:prstGeom>
        </p:spPr>
      </p:pic>
      <p:sp>
        <p:nvSpPr>
          <p:cNvPr id="55" name="Rectangle 54">
            <a:extLst>
              <a:ext uri="{FF2B5EF4-FFF2-40B4-BE49-F238E27FC236}">
                <a16:creationId xmlns:a16="http://schemas.microsoft.com/office/drawing/2014/main" id="{3DBDBCD8-53A9-284B-B39B-886C9960C762}"/>
              </a:ext>
            </a:extLst>
          </p:cNvPr>
          <p:cNvSpPr/>
          <p:nvPr/>
        </p:nvSpPr>
        <p:spPr>
          <a:xfrm>
            <a:off x="1709509" y="675015"/>
            <a:ext cx="1308115" cy="307777"/>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i-FI" sz="1400">
                <a:solidFill>
                  <a:schemeClr val="accent6"/>
                </a:solidFill>
                <a:latin typeface="Lato Bold" panose="020F0802020204030203" pitchFamily="34" charset="0"/>
              </a:rPr>
              <a:t>Yrityspalvelut</a:t>
            </a:r>
          </a:p>
        </p:txBody>
      </p:sp>
      <p:pic>
        <p:nvPicPr>
          <p:cNvPr id="11" name="Graphic 10" descr="Himmeä katkonainen nuoli yrityspalveluista seuraavaan vaiheeseen.">
            <a:extLst>
              <a:ext uri="{FF2B5EF4-FFF2-40B4-BE49-F238E27FC236}">
                <a16:creationId xmlns:a16="http://schemas.microsoft.com/office/drawing/2014/main" id="{57CD0622-FC3F-473A-AC3E-BC7F254151CF}"/>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3215790" y="912823"/>
            <a:ext cx="514350" cy="276225"/>
          </a:xfrm>
          <a:prstGeom prst="rect">
            <a:avLst/>
          </a:prstGeom>
        </p:spPr>
      </p:pic>
      <p:sp>
        <p:nvSpPr>
          <p:cNvPr id="56" name="Rectangle 55">
            <a:extLst>
              <a:ext uri="{FF2B5EF4-FFF2-40B4-BE49-F238E27FC236}">
                <a16:creationId xmlns:a16="http://schemas.microsoft.com/office/drawing/2014/main" id="{A694E365-F983-EF4D-BFB7-ABD7882A2F16}"/>
              </a:ext>
            </a:extLst>
          </p:cNvPr>
          <p:cNvSpPr/>
          <p:nvPr/>
        </p:nvSpPr>
        <p:spPr>
          <a:xfrm>
            <a:off x="3537889" y="1180688"/>
            <a:ext cx="1821332" cy="430887"/>
          </a:xfrm>
          <a:prstGeom prst="rect">
            <a:avLst/>
          </a:prstGeom>
        </p:spPr>
        <p:txBody>
          <a:bodyPr wrap="non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fi-FI" sz="1100">
                <a:solidFill>
                  <a:srgbClr val="C9D4DD"/>
                </a:solidFill>
                <a:latin typeface="Lato Bold" panose="020F0802020204030203" pitchFamily="34" charset="0"/>
              </a:rPr>
              <a:t>Rahoitus- ja</a:t>
            </a:r>
          </a:p>
          <a:p>
            <a:pPr marL="0" marR="0" lvl="0" indent="0" defTabSz="914400" rtl="0" eaLnBrk="1" fontAlgn="auto" latinLnBrk="0" hangingPunct="1">
              <a:lnSpc>
                <a:spcPct val="100000"/>
              </a:lnSpc>
              <a:spcBef>
                <a:spcPts val="0"/>
              </a:spcBef>
              <a:spcAft>
                <a:spcPts val="0"/>
              </a:spcAft>
              <a:buClrTx/>
              <a:buSzTx/>
              <a:buFontTx/>
              <a:buNone/>
              <a:tabLst/>
              <a:defRPr/>
            </a:pPr>
            <a:r>
              <a:rPr lang="fi-FI" sz="1100">
                <a:solidFill>
                  <a:srgbClr val="C9D4DD"/>
                </a:solidFill>
                <a:latin typeface="Lato Bold" panose="020F0802020204030203" pitchFamily="34" charset="0"/>
              </a:rPr>
              <a:t>kansainvälistymispalvelut</a:t>
            </a:r>
          </a:p>
        </p:txBody>
      </p:sp>
      <p:pic>
        <p:nvPicPr>
          <p:cNvPr id="19" name="Graphic 18" descr="Nuoli yrityspalveluista seuraavaan vaiheeseen.">
            <a:extLst>
              <a:ext uri="{FF2B5EF4-FFF2-40B4-BE49-F238E27FC236}">
                <a16:creationId xmlns:a16="http://schemas.microsoft.com/office/drawing/2014/main" id="{5D7D2E05-E1A2-4C4C-A313-10FF19FA2FDC}"/>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3207858" y="807330"/>
            <a:ext cx="2952750" cy="361950"/>
          </a:xfrm>
          <a:prstGeom prst="rect">
            <a:avLst/>
          </a:prstGeom>
        </p:spPr>
      </p:pic>
      <p:sp>
        <p:nvSpPr>
          <p:cNvPr id="36" name="Rectangle 35">
            <a:extLst>
              <a:ext uri="{FF2B5EF4-FFF2-40B4-BE49-F238E27FC236}">
                <a16:creationId xmlns:a16="http://schemas.microsoft.com/office/drawing/2014/main" id="{D749BDA8-D74F-5543-A967-7EE80C78A1CF}"/>
              </a:ext>
            </a:extLst>
          </p:cNvPr>
          <p:cNvSpPr/>
          <p:nvPr/>
        </p:nvSpPr>
        <p:spPr>
          <a:xfrm>
            <a:off x="5473215" y="1175900"/>
            <a:ext cx="1236236" cy="276999"/>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i-FI" sz="1200">
                <a:solidFill>
                  <a:schemeClr val="accent6"/>
                </a:solidFill>
                <a:latin typeface="Lato Bold" panose="020F0802020204030203" pitchFamily="34" charset="0"/>
              </a:rPr>
              <a:t>Business Espoo</a:t>
            </a:r>
          </a:p>
        </p:txBody>
      </p:sp>
      <p:sp>
        <p:nvSpPr>
          <p:cNvPr id="10" name="Freeform: Shape 9" descr="Haarautuva nuoli Business Espoosta seuraaviin vaiheisiin.">
            <a:extLst>
              <a:ext uri="{FF2B5EF4-FFF2-40B4-BE49-F238E27FC236}">
                <a16:creationId xmlns:a16="http://schemas.microsoft.com/office/drawing/2014/main" id="{0E57AEF2-946E-49A5-A561-31AE51924496}"/>
              </a:ext>
            </a:extLst>
          </p:cNvPr>
          <p:cNvSpPr/>
          <p:nvPr/>
        </p:nvSpPr>
        <p:spPr>
          <a:xfrm>
            <a:off x="6082760" y="1539661"/>
            <a:ext cx="9525" cy="271462"/>
          </a:xfrm>
          <a:custGeom>
            <a:avLst/>
            <a:gdLst>
              <a:gd name="connsiteX0" fmla="*/ 0 w 9525"/>
              <a:gd name="connsiteY0" fmla="*/ 0 h 271462"/>
              <a:gd name="connsiteX1" fmla="*/ 0 w 9525"/>
              <a:gd name="connsiteY1" fmla="*/ 271463 h 271462"/>
            </a:gdLst>
            <a:ahLst/>
            <a:cxnLst>
              <a:cxn ang="0">
                <a:pos x="connsiteX0" y="connsiteY0"/>
              </a:cxn>
              <a:cxn ang="0">
                <a:pos x="connsiteX1" y="connsiteY1"/>
              </a:cxn>
            </a:cxnLst>
            <a:rect l="l" t="t" r="r" b="b"/>
            <a:pathLst>
              <a:path w="9525" h="271462">
                <a:moveTo>
                  <a:pt x="0" y="0"/>
                </a:moveTo>
                <a:lnTo>
                  <a:pt x="0" y="271463"/>
                </a:lnTo>
              </a:path>
            </a:pathLst>
          </a:custGeom>
          <a:ln w="20944" cap="rnd">
            <a:solidFill>
              <a:srgbClr val="000000"/>
            </a:solidFill>
            <a:custDash>
              <a:ds d="7500000" sp="375000"/>
            </a:custDash>
            <a:miter/>
          </a:ln>
        </p:spPr>
        <p:txBody>
          <a:bodyPr rtlCol="0" anchor="ctr"/>
          <a:lstStyle/>
          <a:p>
            <a:endParaRPr lang="fi-FI"/>
          </a:p>
        </p:txBody>
      </p:sp>
      <p:sp>
        <p:nvSpPr>
          <p:cNvPr id="60" name="Rounded Rectangle 40">
            <a:extLst>
              <a:ext uri="{FF2B5EF4-FFF2-40B4-BE49-F238E27FC236}">
                <a16:creationId xmlns:a16="http://schemas.microsoft.com/office/drawing/2014/main" id="{DDA65B47-2819-429D-A2C6-A33BF74C9345}"/>
              </a:ext>
            </a:extLst>
          </p:cNvPr>
          <p:cNvSpPr/>
          <p:nvPr/>
        </p:nvSpPr>
        <p:spPr>
          <a:xfrm>
            <a:off x="6871360" y="241881"/>
            <a:ext cx="4426728" cy="1310380"/>
          </a:xfrm>
          <a:prstGeom prst="roundRect">
            <a:avLst>
              <a:gd name="adj" fmla="val 1594"/>
            </a:avLst>
          </a:prstGeom>
          <a:solidFill>
            <a:srgbClr val="FDE6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lang="fi-FI" sz="1100">
                <a:solidFill>
                  <a:schemeClr val="accent6"/>
                </a:solidFill>
                <a:latin typeface="Lato Black" panose="020F0A02020204030203" pitchFamily="34" charset="0"/>
              </a:rPr>
              <a:t>Business Espoo</a:t>
            </a:r>
          </a:p>
          <a:p>
            <a:pPr marL="0" marR="0" lvl="0" indent="0" algn="l" defTabSz="914400" rtl="0" eaLnBrk="1" fontAlgn="auto" latinLnBrk="0" hangingPunct="1">
              <a:lnSpc>
                <a:spcPct val="100000"/>
              </a:lnSpc>
              <a:spcBef>
                <a:spcPts val="0"/>
              </a:spcBef>
              <a:spcAft>
                <a:spcPts val="0"/>
              </a:spcAft>
              <a:buClrTx/>
              <a:buSzTx/>
              <a:buFontTx/>
              <a:buNone/>
              <a:tabLst/>
              <a:defRPr/>
            </a:pPr>
            <a:endParaRPr lang="fi-FI" sz="1000">
              <a:solidFill>
                <a:schemeClr val="accent6"/>
              </a:solidFill>
              <a:latin typeface="Work Sans Medium"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i-FI" sz="1000">
                <a:solidFill>
                  <a:schemeClr val="accent6"/>
                </a:solidFill>
                <a:latin typeface="Work Sans Medium" pitchFamily="2" charset="0"/>
                <a:hlinkClick r:id="rId13">
                  <a:extLst>
                    <a:ext uri="{A12FA001-AC4F-418D-AE19-62706E023703}">
                      <ahyp:hlinkClr xmlns:ahyp="http://schemas.microsoft.com/office/drawing/2018/hyperlinkcolor" val="tx"/>
                    </a:ext>
                  </a:extLst>
                </a:hlinkClick>
              </a:rPr>
              <a:t>Business Espoo -yrityspalveluverkosto</a:t>
            </a:r>
            <a:r>
              <a:rPr lang="fi-FI" sz="1000">
                <a:solidFill>
                  <a:schemeClr val="accent6"/>
                </a:solidFill>
                <a:latin typeface="Work Sans Medium" pitchFamily="2" charset="0"/>
              </a:rPr>
              <a:t> tukee espoolaisten ja sen lähikuntien yrittäjien ja yritysten elinvoimaa tarjoamalla parhaat, jatkuvasti kehittyvät palvelut yhdessä paikassa</a:t>
            </a:r>
            <a:r>
              <a:rPr kumimoji="0" lang="fi-FI" sz="1000" b="0" i="0" u="none" strike="noStrike" kern="1200" cap="none" spc="0" normalizeH="0" baseline="0" noProof="0">
                <a:ln>
                  <a:noFill/>
                </a:ln>
                <a:solidFill>
                  <a:srgbClr val="4C2A85"/>
                </a:solidFill>
                <a:effectLst/>
                <a:uLnTx/>
                <a:uFillTx/>
                <a:latin typeface="Campton Book"/>
                <a:ea typeface="+mn-ea"/>
                <a:cs typeface="+mn-cs"/>
              </a:rPr>
              <a:t>.</a:t>
            </a:r>
          </a:p>
        </p:txBody>
      </p:sp>
      <p:pic>
        <p:nvPicPr>
          <p:cNvPr id="58" name="Graphic 57" descr="Nuoli Business Espoosta seuraavaan vaiheeseen.">
            <a:extLst>
              <a:ext uri="{FF2B5EF4-FFF2-40B4-BE49-F238E27FC236}">
                <a16:creationId xmlns:a16="http://schemas.microsoft.com/office/drawing/2014/main" id="{56A1001E-AC82-4B23-A6B1-0078F233D0E7}"/>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1170497" y="1801149"/>
            <a:ext cx="2257425" cy="314325"/>
          </a:xfrm>
          <a:prstGeom prst="rect">
            <a:avLst/>
          </a:prstGeom>
        </p:spPr>
      </p:pic>
      <p:sp>
        <p:nvSpPr>
          <p:cNvPr id="38" name="Rounded Rectangle 37">
            <a:extLst>
              <a:ext uri="{FF2B5EF4-FFF2-40B4-BE49-F238E27FC236}">
                <a16:creationId xmlns:a16="http://schemas.microsoft.com/office/drawing/2014/main" id="{C1CC8F41-A76D-5E40-8673-3E71109C528F}"/>
              </a:ext>
            </a:extLst>
          </p:cNvPr>
          <p:cNvSpPr/>
          <p:nvPr/>
        </p:nvSpPr>
        <p:spPr>
          <a:xfrm>
            <a:off x="114743" y="2235428"/>
            <a:ext cx="1941133" cy="4380692"/>
          </a:xfrm>
          <a:prstGeom prst="roundRect">
            <a:avLst>
              <a:gd name="adj" fmla="val 1594"/>
            </a:avLst>
          </a:prstGeom>
          <a:solidFill>
            <a:srgbClr val="FDE6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lang="fi-FI" sz="1100">
                <a:solidFill>
                  <a:schemeClr val="accent6"/>
                </a:solidFill>
                <a:latin typeface="Lato Black" panose="020F0A02020204030203" pitchFamily="34" charset="0"/>
                <a:hlinkClick r:id="rId16">
                  <a:extLst>
                    <a:ext uri="{A12FA001-AC4F-418D-AE19-62706E023703}">
                      <ahyp:hlinkClr xmlns:ahyp="http://schemas.microsoft.com/office/drawing/2018/hyperlinkcolor" val="tx"/>
                    </a:ext>
                  </a:extLst>
                </a:hlinkClick>
              </a:rPr>
              <a:t>Ideasta yrittäjäksi</a:t>
            </a:r>
            <a:endParaRPr lang="fi-FI" sz="1100">
              <a:solidFill>
                <a:schemeClr val="accent6"/>
              </a:solidFill>
              <a:latin typeface="Lato Black" panose="020F0A02020204030203"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i-FI" sz="1000" b="0" i="0" u="none" strike="noStrike" kern="1200" cap="none" spc="0" normalizeH="0" baseline="0" noProof="0">
              <a:ln>
                <a:noFill/>
              </a:ln>
              <a:solidFill>
                <a:srgbClr val="4C2A85"/>
              </a:solidFill>
              <a:effectLst/>
              <a:uLnTx/>
              <a:uFillTx/>
              <a:latin typeface="Campton Book"/>
              <a:ea typeface="+mn-ea"/>
              <a:cs typeface="+mn-cs"/>
            </a:endParaRPr>
          </a:p>
          <a:p>
            <a:pPr marL="0" marR="0" lvl="0" indent="0" algn="l" defTabSz="914400" rtl="0" eaLnBrk="1" fontAlgn="auto" latinLnBrk="0" hangingPunct="1">
              <a:lnSpc>
                <a:spcPct val="100000"/>
              </a:lnSpc>
              <a:spcBef>
                <a:spcPts val="0"/>
              </a:spcBef>
              <a:spcAft>
                <a:spcPts val="400"/>
              </a:spcAft>
              <a:buClrTx/>
              <a:buSzTx/>
              <a:buFontTx/>
              <a:buNone/>
              <a:tabLst/>
              <a:defRPr/>
            </a:pPr>
            <a:r>
              <a:rPr lang="fi-FI" sz="1000">
                <a:solidFill>
                  <a:schemeClr val="accent6"/>
                </a:solidFill>
                <a:latin typeface="Work Sans Medium" pitchFamily="2" charset="0"/>
              </a:rPr>
              <a:t>Yrittäjyys on halua kehittyä ja kehittää uutta sekä intoa toteuttaa omia ideoita ja unelmia. Harva syntyy yrittäjäksi – yrittäjäksi kasvetaan ja Business Espoo on siinä tukenasi. Olet tervetullut maksuttomaan yritysneuvontaan sparraamaan yritysideaasi ja hakemaan parhaat neuvot liiketoimintasuunnitelman ja laskelmien tekoon sekä starttirahan ja muun rahoituksen hakuun. </a:t>
            </a:r>
          </a:p>
          <a:p>
            <a:pPr marL="0" marR="0" lvl="0" indent="0" algn="l" defTabSz="914400" rtl="0" eaLnBrk="1" fontAlgn="auto" latinLnBrk="0" hangingPunct="1">
              <a:lnSpc>
                <a:spcPct val="100000"/>
              </a:lnSpc>
              <a:spcBef>
                <a:spcPts val="0"/>
              </a:spcBef>
              <a:spcAft>
                <a:spcPts val="400"/>
              </a:spcAft>
              <a:buClrTx/>
              <a:buSzTx/>
              <a:buFontTx/>
              <a:buNone/>
              <a:tabLst/>
              <a:defRPr/>
            </a:pPr>
            <a:r>
              <a:rPr lang="fi-FI" sz="1000">
                <a:solidFill>
                  <a:schemeClr val="accent6"/>
                </a:solidFill>
                <a:latin typeface="Work Sans Medium" pitchFamily="2" charset="0"/>
              </a:rPr>
              <a:t>Business Espoon koulutukset, tapahtumat, ekosysteemit ja järjestöjäsenyydet luovat ympäristön, jossa alueen yritykset voivat kehittyä älykkäästi yhdessä.</a:t>
            </a:r>
          </a:p>
        </p:txBody>
      </p:sp>
      <p:pic>
        <p:nvPicPr>
          <p:cNvPr id="48" name="Graphic 47" descr="Nuoli Business Espoosta seuraavaan vaiheeseen.">
            <a:extLst>
              <a:ext uri="{FF2B5EF4-FFF2-40B4-BE49-F238E27FC236}">
                <a16:creationId xmlns:a16="http://schemas.microsoft.com/office/drawing/2014/main" id="{443AA5DA-6732-4DAA-B470-8B99F4924F1C}"/>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3017624" y="1801149"/>
            <a:ext cx="2257425" cy="314325"/>
          </a:xfrm>
          <a:prstGeom prst="rect">
            <a:avLst/>
          </a:prstGeom>
        </p:spPr>
      </p:pic>
      <p:sp>
        <p:nvSpPr>
          <p:cNvPr id="27" name="Rounded Rectangle 26">
            <a:extLst>
              <a:ext uri="{FF2B5EF4-FFF2-40B4-BE49-F238E27FC236}">
                <a16:creationId xmlns:a16="http://schemas.microsoft.com/office/drawing/2014/main" id="{71EB52E7-2AB6-1842-9AFE-C6EF5AD4F0B7}"/>
              </a:ext>
            </a:extLst>
          </p:cNvPr>
          <p:cNvSpPr/>
          <p:nvPr/>
        </p:nvSpPr>
        <p:spPr>
          <a:xfrm>
            <a:off x="2121172" y="2245415"/>
            <a:ext cx="1941133" cy="4368687"/>
          </a:xfrm>
          <a:prstGeom prst="roundRect">
            <a:avLst>
              <a:gd name="adj" fmla="val 1594"/>
            </a:avLst>
          </a:prstGeom>
          <a:solidFill>
            <a:srgbClr val="FDE6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defRPr/>
            </a:pPr>
            <a:r>
              <a:rPr lang="fi-FI" sz="1100">
                <a:solidFill>
                  <a:schemeClr val="accent6"/>
                </a:solidFill>
                <a:latin typeface="Lato Black" panose="020F0A02020204030203" pitchFamily="34" charset="0"/>
                <a:hlinkClick r:id="rId17">
                  <a:extLst>
                    <a:ext uri="{A12FA001-AC4F-418D-AE19-62706E023703}">
                      <ahyp:hlinkClr xmlns:ahyp="http://schemas.microsoft.com/office/drawing/2018/hyperlinkcolor" val="tx"/>
                    </a:ext>
                  </a:extLst>
                </a:hlinkClick>
              </a:rPr>
              <a:t>Tavoitteena kasvu</a:t>
            </a:r>
            <a:endParaRPr lang="fi-FI" sz="1100">
              <a:solidFill>
                <a:schemeClr val="accent6"/>
              </a:solidFill>
              <a:latin typeface="Lato Black" panose="020F0A02020204030203"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i-FI" sz="1000" b="0" i="0" u="none" strike="noStrike" kern="1200" cap="none" spc="0" normalizeH="0" baseline="0" noProof="0">
              <a:ln>
                <a:noFill/>
              </a:ln>
              <a:solidFill>
                <a:srgbClr val="4C2A85"/>
              </a:solidFill>
              <a:effectLst/>
              <a:uLnTx/>
              <a:uFillTx/>
              <a:latin typeface="Campton Book"/>
              <a:ea typeface="+mn-ea"/>
              <a:cs typeface="+mn-cs"/>
            </a:endParaRPr>
          </a:p>
          <a:p>
            <a:pPr>
              <a:spcAft>
                <a:spcPts val="400"/>
              </a:spcAft>
              <a:defRPr/>
            </a:pPr>
            <a:r>
              <a:rPr lang="fi-FI" sz="1000">
                <a:solidFill>
                  <a:schemeClr val="accent6"/>
                </a:solidFill>
                <a:latin typeface="Work Sans Medium" pitchFamily="2" charset="0"/>
              </a:rPr>
              <a:t>Yritystoiminnan kasvuun tarvitaan hyviä verkostoja ja työvälineitä. Business Espoo on apunasi kasvun polulla, kun haluat esimerkiksi löytää sijoittajia yrityksellesi tai löytää toimitilan Espoosta.</a:t>
            </a:r>
          </a:p>
          <a:p>
            <a:pPr>
              <a:spcAft>
                <a:spcPts val="400"/>
              </a:spcAft>
              <a:defRPr/>
            </a:pPr>
            <a:r>
              <a:rPr lang="fi-FI" sz="1000">
                <a:solidFill>
                  <a:schemeClr val="accent6"/>
                </a:solidFill>
                <a:latin typeface="Work Sans Medium" pitchFamily="2" charset="0"/>
              </a:rPr>
              <a:t>Esimerkki verkostoitumisen palvelusta, on digitaalinen </a:t>
            </a:r>
            <a:r>
              <a:rPr lang="fi-FI" sz="1000" err="1">
                <a:solidFill>
                  <a:schemeClr val="accent6"/>
                </a:solidFill>
                <a:latin typeface="Work Sans Medium" pitchFamily="2" charset="0"/>
              </a:rPr>
              <a:t>Launchpad</a:t>
            </a:r>
            <a:r>
              <a:rPr lang="fi-FI" sz="1000">
                <a:solidFill>
                  <a:schemeClr val="accent6"/>
                </a:solidFill>
                <a:latin typeface="Work Sans Medium" pitchFamily="2" charset="0"/>
              </a:rPr>
              <a:t>-törmäytysalusta, joka tarjoaa startup-yrityksille mahdollisuuksia löytää kansainvälisiä ja kotimaisia sijoittajia ja (</a:t>
            </a:r>
            <a:r>
              <a:rPr lang="fi-FI" sz="1000" err="1">
                <a:solidFill>
                  <a:schemeClr val="accent6"/>
                </a:solidFill>
                <a:latin typeface="Work Sans Medium" pitchFamily="2" charset="0"/>
              </a:rPr>
              <a:t>suur</a:t>
            </a:r>
            <a:r>
              <a:rPr lang="fi-FI" sz="1000">
                <a:solidFill>
                  <a:schemeClr val="accent6"/>
                </a:solidFill>
                <a:latin typeface="Work Sans Medium" pitchFamily="2" charset="0"/>
              </a:rPr>
              <a:t>)yritys-kumppaneita, erilaisia </a:t>
            </a:r>
            <a:r>
              <a:rPr lang="fi-FI" sz="1000" err="1">
                <a:solidFill>
                  <a:schemeClr val="accent6"/>
                </a:solidFill>
                <a:latin typeface="Work Sans Medium" pitchFamily="2" charset="0"/>
              </a:rPr>
              <a:t>hubeja</a:t>
            </a:r>
            <a:r>
              <a:rPr lang="fi-FI" sz="1000">
                <a:solidFill>
                  <a:schemeClr val="accent6"/>
                </a:solidFill>
                <a:latin typeface="Work Sans Medium" pitchFamily="2" charset="0"/>
              </a:rPr>
              <a:t> sekä toisia startupeja ja sitä kautta kasvua ja uusia yhteistyön tapoja. Sijoittajille alusta tarjoaa mahdollisuuksia löytää sijoituskohteita oman fokustoimialueensa mukaan.</a:t>
            </a:r>
          </a:p>
        </p:txBody>
      </p:sp>
      <p:grpSp>
        <p:nvGrpSpPr>
          <p:cNvPr id="6" name="Graphic 41" descr="Nuoli Business Espoosta seuraavaan vaiheeseen.">
            <a:extLst>
              <a:ext uri="{FF2B5EF4-FFF2-40B4-BE49-F238E27FC236}">
                <a16:creationId xmlns:a16="http://schemas.microsoft.com/office/drawing/2014/main" id="{B934FBE1-5914-4C13-8E3B-E098A28F6BEA}"/>
              </a:ext>
            </a:extLst>
          </p:cNvPr>
          <p:cNvGrpSpPr/>
          <p:nvPr/>
        </p:nvGrpSpPr>
        <p:grpSpPr>
          <a:xfrm>
            <a:off x="5025485" y="1813981"/>
            <a:ext cx="2240280" cy="292179"/>
            <a:chOff x="5025485" y="1813981"/>
            <a:chExt cx="2240280" cy="292179"/>
          </a:xfrm>
        </p:grpSpPr>
        <p:sp>
          <p:nvSpPr>
            <p:cNvPr id="7" name="Freeform: Shape 6">
              <a:extLst>
                <a:ext uri="{FF2B5EF4-FFF2-40B4-BE49-F238E27FC236}">
                  <a16:creationId xmlns:a16="http://schemas.microsoft.com/office/drawing/2014/main" id="{F0A3A22D-0CAC-497B-8FDA-F7C8D49ACF64}"/>
                </a:ext>
              </a:extLst>
            </p:cNvPr>
            <p:cNvSpPr/>
            <p:nvPr/>
          </p:nvSpPr>
          <p:spPr>
            <a:xfrm>
              <a:off x="5080730" y="1813981"/>
              <a:ext cx="2185035" cy="171450"/>
            </a:xfrm>
            <a:custGeom>
              <a:avLst/>
              <a:gdLst>
                <a:gd name="connsiteX0" fmla="*/ 2185035 w 2185035"/>
                <a:gd name="connsiteY0" fmla="*/ 0 h 171450"/>
                <a:gd name="connsiteX1" fmla="*/ 47625 w 2185035"/>
                <a:gd name="connsiteY1" fmla="*/ 0 h 171450"/>
                <a:gd name="connsiteX2" fmla="*/ 0 w 2185035"/>
                <a:gd name="connsiteY2" fmla="*/ 47625 h 171450"/>
                <a:gd name="connsiteX3" fmla="*/ 0 w 2185035"/>
                <a:gd name="connsiteY3" fmla="*/ 171450 h 171450"/>
              </a:gdLst>
              <a:ahLst/>
              <a:cxnLst>
                <a:cxn ang="0">
                  <a:pos x="connsiteX0" y="connsiteY0"/>
                </a:cxn>
                <a:cxn ang="0">
                  <a:pos x="connsiteX1" y="connsiteY1"/>
                </a:cxn>
                <a:cxn ang="0">
                  <a:pos x="connsiteX2" y="connsiteY2"/>
                </a:cxn>
                <a:cxn ang="0">
                  <a:pos x="connsiteX3" y="connsiteY3"/>
                </a:cxn>
              </a:cxnLst>
              <a:rect l="l" t="t" r="r" b="b"/>
              <a:pathLst>
                <a:path w="2185035" h="171450">
                  <a:moveTo>
                    <a:pt x="2185035" y="0"/>
                  </a:moveTo>
                  <a:lnTo>
                    <a:pt x="47625" y="0"/>
                  </a:lnTo>
                  <a:cubicBezTo>
                    <a:pt x="20955" y="0"/>
                    <a:pt x="0" y="20955"/>
                    <a:pt x="0" y="47625"/>
                  </a:cubicBezTo>
                  <a:lnTo>
                    <a:pt x="0" y="171450"/>
                  </a:lnTo>
                </a:path>
              </a:pathLst>
            </a:custGeom>
            <a:noFill/>
            <a:ln w="20944" cap="rnd">
              <a:solidFill>
                <a:srgbClr val="000000"/>
              </a:solidFill>
              <a:custDash>
                <a:ds d="7500000" sp="375000"/>
              </a:custDash>
              <a:miter/>
            </a:ln>
          </p:spPr>
          <p:txBody>
            <a:bodyPr rtlCol="0" anchor="ctr"/>
            <a:lstStyle/>
            <a:p>
              <a:endParaRPr lang="fi-FI"/>
            </a:p>
          </p:txBody>
        </p:sp>
        <p:sp>
          <p:nvSpPr>
            <p:cNvPr id="9" name="Freeform: Shape 8">
              <a:extLst>
                <a:ext uri="{FF2B5EF4-FFF2-40B4-BE49-F238E27FC236}">
                  <a16:creationId xmlns:a16="http://schemas.microsoft.com/office/drawing/2014/main" id="{1D2C899A-F1A1-457B-A3D2-C938043C604C}"/>
                </a:ext>
              </a:extLst>
            </p:cNvPr>
            <p:cNvSpPr/>
            <p:nvPr/>
          </p:nvSpPr>
          <p:spPr>
            <a:xfrm>
              <a:off x="5025485" y="1966381"/>
              <a:ext cx="110490" cy="139779"/>
            </a:xfrm>
            <a:custGeom>
              <a:avLst/>
              <a:gdLst>
                <a:gd name="connsiteX0" fmla="*/ 110490 w 110490"/>
                <a:gd name="connsiteY0" fmla="*/ 952 h 139779"/>
                <a:gd name="connsiteX1" fmla="*/ 56197 w 110490"/>
                <a:gd name="connsiteY1" fmla="*/ 139065 h 139779"/>
                <a:gd name="connsiteX2" fmla="*/ 54292 w 110490"/>
                <a:gd name="connsiteY2" fmla="*/ 139065 h 139779"/>
                <a:gd name="connsiteX3" fmla="*/ 0 w 110490"/>
                <a:gd name="connsiteY3" fmla="*/ 952 h 139779"/>
                <a:gd name="connsiteX4" fmla="*/ 952 w 110490"/>
                <a:gd name="connsiteY4" fmla="*/ 0 h 139779"/>
                <a:gd name="connsiteX5" fmla="*/ 109538 w 110490"/>
                <a:gd name="connsiteY5" fmla="*/ 0 h 139779"/>
                <a:gd name="connsiteX6" fmla="*/ 110490 w 110490"/>
                <a:gd name="connsiteY6" fmla="*/ 952 h 139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0490" h="139779">
                  <a:moveTo>
                    <a:pt x="110490" y="952"/>
                  </a:moveTo>
                  <a:lnTo>
                    <a:pt x="56197" y="139065"/>
                  </a:lnTo>
                  <a:cubicBezTo>
                    <a:pt x="56197" y="140017"/>
                    <a:pt x="54292" y="140017"/>
                    <a:pt x="54292" y="139065"/>
                  </a:cubicBezTo>
                  <a:lnTo>
                    <a:pt x="0" y="952"/>
                  </a:lnTo>
                  <a:cubicBezTo>
                    <a:pt x="0" y="0"/>
                    <a:pt x="0" y="0"/>
                    <a:pt x="952" y="0"/>
                  </a:cubicBezTo>
                  <a:lnTo>
                    <a:pt x="109538" y="0"/>
                  </a:lnTo>
                  <a:cubicBezTo>
                    <a:pt x="110490" y="0"/>
                    <a:pt x="110490" y="0"/>
                    <a:pt x="110490" y="952"/>
                  </a:cubicBezTo>
                  <a:close/>
                </a:path>
              </a:pathLst>
            </a:custGeom>
            <a:solidFill>
              <a:srgbClr val="FFC386"/>
            </a:solidFill>
            <a:ln w="20944" cap="rnd">
              <a:solidFill>
                <a:srgbClr val="000000"/>
              </a:solidFill>
              <a:custDash>
                <a:ds d="7500000" sp="375000"/>
              </a:custDash>
              <a:miter/>
            </a:ln>
          </p:spPr>
          <p:txBody>
            <a:bodyPr rtlCol="0" anchor="ctr"/>
            <a:lstStyle/>
            <a:p>
              <a:endParaRPr lang="fi-FI"/>
            </a:p>
          </p:txBody>
        </p:sp>
      </p:grpSp>
      <p:sp>
        <p:nvSpPr>
          <p:cNvPr id="28" name="Rounded Rectangle 27">
            <a:extLst>
              <a:ext uri="{FF2B5EF4-FFF2-40B4-BE49-F238E27FC236}">
                <a16:creationId xmlns:a16="http://schemas.microsoft.com/office/drawing/2014/main" id="{59E74109-5C3C-3645-91B7-1FA02F1477E8}"/>
              </a:ext>
            </a:extLst>
          </p:cNvPr>
          <p:cNvSpPr/>
          <p:nvPr/>
        </p:nvSpPr>
        <p:spPr>
          <a:xfrm>
            <a:off x="4126141" y="2235427"/>
            <a:ext cx="1941133" cy="4368685"/>
          </a:xfrm>
          <a:prstGeom prst="roundRect">
            <a:avLst>
              <a:gd name="adj" fmla="val 1594"/>
            </a:avLst>
          </a:prstGeom>
          <a:solidFill>
            <a:srgbClr val="FDE6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R="0" lvl="0" indent="0" fontAlgn="auto">
              <a:lnSpc>
                <a:spcPct val="100000"/>
              </a:lnSpc>
              <a:spcBef>
                <a:spcPts val="0"/>
              </a:spcBef>
              <a:spcAft>
                <a:spcPts val="0"/>
              </a:spcAft>
              <a:buClrTx/>
              <a:buSzTx/>
              <a:buFontTx/>
              <a:buNone/>
              <a:tabLst/>
              <a:defRPr/>
            </a:pPr>
            <a:r>
              <a:rPr lang="fi-FI" sz="1100">
                <a:solidFill>
                  <a:schemeClr val="accent6"/>
                </a:solidFill>
                <a:latin typeface="Lato Black" panose="020F0A02020204030203" pitchFamily="34" charset="0"/>
                <a:hlinkClick r:id="rId18">
                  <a:extLst>
                    <a:ext uri="{A12FA001-AC4F-418D-AE19-62706E023703}">
                      <ahyp:hlinkClr xmlns:ahyp="http://schemas.microsoft.com/office/drawing/2018/hyperlinkcolor" val="tx"/>
                    </a:ext>
                  </a:extLst>
                </a:hlinkClick>
              </a:rPr>
              <a:t>Kansainvälistyminen</a:t>
            </a:r>
            <a:endParaRPr lang="fi-FI" sz="1100">
              <a:solidFill>
                <a:schemeClr val="accent6"/>
              </a:solidFill>
              <a:latin typeface="Lato Black" panose="020F0A02020204030203"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i-FI" sz="1000" b="0" i="0" u="none" strike="noStrike" kern="1200" cap="none" spc="0" normalizeH="0" baseline="0" noProof="0">
              <a:ln>
                <a:noFill/>
              </a:ln>
              <a:solidFill>
                <a:srgbClr val="4C2A85"/>
              </a:solidFill>
              <a:effectLst/>
              <a:uLnTx/>
              <a:uFillTx/>
              <a:latin typeface="Campton Book"/>
              <a:ea typeface="+mn-ea"/>
              <a:cs typeface="+mn-cs"/>
            </a:endParaRPr>
          </a:p>
          <a:p>
            <a:pPr marR="0" lvl="0" indent="0" fontAlgn="auto">
              <a:lnSpc>
                <a:spcPct val="100000"/>
              </a:lnSpc>
              <a:spcBef>
                <a:spcPts val="0"/>
              </a:spcBef>
              <a:spcAft>
                <a:spcPts val="400"/>
              </a:spcAft>
              <a:buClrTx/>
              <a:buSzTx/>
              <a:buFontTx/>
              <a:buNone/>
              <a:tabLst/>
              <a:defRPr/>
            </a:pPr>
            <a:r>
              <a:rPr lang="fi-FI" sz="1000">
                <a:solidFill>
                  <a:schemeClr val="accent6"/>
                </a:solidFill>
                <a:latin typeface="Work Sans Medium" pitchFamily="2" charset="0"/>
              </a:rPr>
              <a:t>Kansainväliset markkinat ja verkostot tarjoavat runsaasti mahdollisuuksia yrityksille. Business Espoo tukee yrityksiä muun muassa kansainväliseen työnhakuun, kansainvälistymiseen ja kasvuun liittyvissä asioissa.</a:t>
            </a:r>
          </a:p>
          <a:p>
            <a:pPr marR="0" lvl="0" indent="0" fontAlgn="auto">
              <a:lnSpc>
                <a:spcPct val="100000"/>
              </a:lnSpc>
              <a:spcBef>
                <a:spcPts val="0"/>
              </a:spcBef>
              <a:spcAft>
                <a:spcPts val="400"/>
              </a:spcAft>
              <a:buClrTx/>
              <a:buSzTx/>
              <a:buFontTx/>
              <a:buNone/>
              <a:tabLst/>
              <a:defRPr/>
            </a:pPr>
            <a:r>
              <a:rPr lang="fi-FI" sz="1000">
                <a:solidFill>
                  <a:schemeClr val="accent6"/>
                </a:solidFill>
                <a:latin typeface="Work Sans Medium" pitchFamily="2" charset="0"/>
              </a:rPr>
              <a:t>Saat kansainvälistymis-neuvontaa ja sinut ohjataan tarvittaessa myös Business Espoon asiantuntija-verkoston laki- ja talousasiantuntijoiden luo. </a:t>
            </a:r>
          </a:p>
          <a:p>
            <a:pPr marR="0" lvl="0" indent="0" fontAlgn="auto">
              <a:lnSpc>
                <a:spcPct val="100000"/>
              </a:lnSpc>
              <a:spcBef>
                <a:spcPts val="0"/>
              </a:spcBef>
              <a:spcAft>
                <a:spcPts val="400"/>
              </a:spcAft>
              <a:buClrTx/>
              <a:buSzTx/>
              <a:buFontTx/>
              <a:buNone/>
              <a:tabLst/>
              <a:defRPr/>
            </a:pPr>
            <a:r>
              <a:rPr lang="fi-FI" sz="1000">
                <a:solidFill>
                  <a:schemeClr val="accent6"/>
                </a:solidFill>
                <a:latin typeface="Work Sans Medium" pitchFamily="2" charset="0"/>
              </a:rPr>
              <a:t>Palveluvalikoimassa on myös kansainvälisiä verkostoitumismahdollisuuksia esimerkiksi kohdennettujen sijoittaja- ja </a:t>
            </a:r>
            <a:r>
              <a:rPr lang="fi-FI" sz="1000" err="1">
                <a:solidFill>
                  <a:schemeClr val="accent6"/>
                </a:solidFill>
                <a:latin typeface="Work Sans Medium" pitchFamily="2" charset="0"/>
              </a:rPr>
              <a:t>matchmaking</a:t>
            </a:r>
            <a:r>
              <a:rPr lang="fi-FI" sz="1000">
                <a:solidFill>
                  <a:schemeClr val="accent6"/>
                </a:solidFill>
                <a:latin typeface="Work Sans Medium" pitchFamily="2" charset="0"/>
              </a:rPr>
              <a:t>-tapahtumien sekä digitaalisten alustojen avulla.</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i-FI" sz="1000" b="0" i="0" u="none" strike="noStrike" kern="1200" cap="none" spc="0" normalizeH="0" baseline="0" noProof="0">
              <a:ln>
                <a:noFill/>
              </a:ln>
              <a:solidFill>
                <a:srgbClr val="4C2A85"/>
              </a:solidFill>
              <a:effectLst/>
              <a:uLnTx/>
              <a:uFillTx/>
              <a:latin typeface="Campton Book"/>
              <a:ea typeface="+mn-ea"/>
              <a:cs typeface="+mn-cs"/>
            </a:endParaRPr>
          </a:p>
        </p:txBody>
      </p:sp>
      <p:grpSp>
        <p:nvGrpSpPr>
          <p:cNvPr id="3" name="Graphic 41" descr="Nuoli Business Espoosta seuraavaan vaiheeseen.">
            <a:extLst>
              <a:ext uri="{FF2B5EF4-FFF2-40B4-BE49-F238E27FC236}">
                <a16:creationId xmlns:a16="http://schemas.microsoft.com/office/drawing/2014/main" id="{B934FBE1-5914-4C13-8E3B-E098A28F6BEA}"/>
              </a:ext>
            </a:extLst>
          </p:cNvPr>
          <p:cNvGrpSpPr/>
          <p:nvPr/>
        </p:nvGrpSpPr>
        <p:grpSpPr>
          <a:xfrm>
            <a:off x="4920710" y="1813981"/>
            <a:ext cx="2240280" cy="292179"/>
            <a:chOff x="4920710" y="1813981"/>
            <a:chExt cx="2240280" cy="292179"/>
          </a:xfrm>
        </p:grpSpPr>
        <p:sp>
          <p:nvSpPr>
            <p:cNvPr id="4" name="Freeform: Shape 3">
              <a:extLst>
                <a:ext uri="{FF2B5EF4-FFF2-40B4-BE49-F238E27FC236}">
                  <a16:creationId xmlns:a16="http://schemas.microsoft.com/office/drawing/2014/main" id="{A2EE5F72-CEF8-4786-A697-A2534D6678A0}"/>
                </a:ext>
              </a:extLst>
            </p:cNvPr>
            <p:cNvSpPr/>
            <p:nvPr/>
          </p:nvSpPr>
          <p:spPr>
            <a:xfrm>
              <a:off x="4920710" y="1813981"/>
              <a:ext cx="2185034" cy="171450"/>
            </a:xfrm>
            <a:custGeom>
              <a:avLst/>
              <a:gdLst>
                <a:gd name="connsiteX0" fmla="*/ 0 w 2185034"/>
                <a:gd name="connsiteY0" fmla="*/ 0 h 171450"/>
                <a:gd name="connsiteX1" fmla="*/ 2137410 w 2185034"/>
                <a:gd name="connsiteY1" fmla="*/ 0 h 171450"/>
                <a:gd name="connsiteX2" fmla="*/ 2185035 w 2185034"/>
                <a:gd name="connsiteY2" fmla="*/ 47625 h 171450"/>
                <a:gd name="connsiteX3" fmla="*/ 2185035 w 2185034"/>
                <a:gd name="connsiteY3" fmla="*/ 171450 h 171450"/>
              </a:gdLst>
              <a:ahLst/>
              <a:cxnLst>
                <a:cxn ang="0">
                  <a:pos x="connsiteX0" y="connsiteY0"/>
                </a:cxn>
                <a:cxn ang="0">
                  <a:pos x="connsiteX1" y="connsiteY1"/>
                </a:cxn>
                <a:cxn ang="0">
                  <a:pos x="connsiteX2" y="connsiteY2"/>
                </a:cxn>
                <a:cxn ang="0">
                  <a:pos x="connsiteX3" y="connsiteY3"/>
                </a:cxn>
              </a:cxnLst>
              <a:rect l="l" t="t" r="r" b="b"/>
              <a:pathLst>
                <a:path w="2185034" h="171450">
                  <a:moveTo>
                    <a:pt x="0" y="0"/>
                  </a:moveTo>
                  <a:lnTo>
                    <a:pt x="2137410" y="0"/>
                  </a:lnTo>
                  <a:cubicBezTo>
                    <a:pt x="2164080" y="0"/>
                    <a:pt x="2185035" y="20955"/>
                    <a:pt x="2185035" y="47625"/>
                  </a:cubicBezTo>
                  <a:lnTo>
                    <a:pt x="2185035" y="171450"/>
                  </a:lnTo>
                </a:path>
              </a:pathLst>
            </a:custGeom>
            <a:noFill/>
            <a:ln w="20944" cap="rnd">
              <a:solidFill>
                <a:srgbClr val="000000"/>
              </a:solidFill>
              <a:custDash>
                <a:ds d="7500000" sp="375000"/>
              </a:custDash>
              <a:miter/>
            </a:ln>
          </p:spPr>
          <p:txBody>
            <a:bodyPr rtlCol="0" anchor="ctr"/>
            <a:lstStyle/>
            <a:p>
              <a:endParaRPr lang="fi-FI"/>
            </a:p>
          </p:txBody>
        </p:sp>
        <p:sp>
          <p:nvSpPr>
            <p:cNvPr id="5" name="Freeform: Shape 4">
              <a:extLst>
                <a:ext uri="{FF2B5EF4-FFF2-40B4-BE49-F238E27FC236}">
                  <a16:creationId xmlns:a16="http://schemas.microsoft.com/office/drawing/2014/main" id="{F6C1058C-B584-42AD-9340-02E8DBE76A86}"/>
                </a:ext>
              </a:extLst>
            </p:cNvPr>
            <p:cNvSpPr/>
            <p:nvPr/>
          </p:nvSpPr>
          <p:spPr>
            <a:xfrm>
              <a:off x="7050500" y="1966381"/>
              <a:ext cx="110490" cy="139779"/>
            </a:xfrm>
            <a:custGeom>
              <a:avLst/>
              <a:gdLst>
                <a:gd name="connsiteX0" fmla="*/ 0 w 110490"/>
                <a:gd name="connsiteY0" fmla="*/ 952 h 139779"/>
                <a:gd name="connsiteX1" fmla="*/ 54292 w 110490"/>
                <a:gd name="connsiteY1" fmla="*/ 139065 h 139779"/>
                <a:gd name="connsiteX2" fmla="*/ 56198 w 110490"/>
                <a:gd name="connsiteY2" fmla="*/ 139065 h 139779"/>
                <a:gd name="connsiteX3" fmla="*/ 110490 w 110490"/>
                <a:gd name="connsiteY3" fmla="*/ 952 h 139779"/>
                <a:gd name="connsiteX4" fmla="*/ 109538 w 110490"/>
                <a:gd name="connsiteY4" fmla="*/ 0 h 139779"/>
                <a:gd name="connsiteX5" fmla="*/ 953 w 110490"/>
                <a:gd name="connsiteY5" fmla="*/ 0 h 139779"/>
                <a:gd name="connsiteX6" fmla="*/ 0 w 110490"/>
                <a:gd name="connsiteY6" fmla="*/ 952 h 139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0490" h="139779">
                  <a:moveTo>
                    <a:pt x="0" y="952"/>
                  </a:moveTo>
                  <a:lnTo>
                    <a:pt x="54292" y="139065"/>
                  </a:lnTo>
                  <a:cubicBezTo>
                    <a:pt x="54292" y="140017"/>
                    <a:pt x="56198" y="140017"/>
                    <a:pt x="56198" y="139065"/>
                  </a:cubicBezTo>
                  <a:lnTo>
                    <a:pt x="110490" y="952"/>
                  </a:lnTo>
                  <a:cubicBezTo>
                    <a:pt x="110490" y="0"/>
                    <a:pt x="110490" y="0"/>
                    <a:pt x="109538" y="0"/>
                  </a:cubicBezTo>
                  <a:lnTo>
                    <a:pt x="953" y="0"/>
                  </a:lnTo>
                  <a:cubicBezTo>
                    <a:pt x="953" y="0"/>
                    <a:pt x="0" y="0"/>
                    <a:pt x="0" y="952"/>
                  </a:cubicBezTo>
                  <a:close/>
                </a:path>
              </a:pathLst>
            </a:custGeom>
            <a:solidFill>
              <a:srgbClr val="FFC386"/>
            </a:solidFill>
            <a:ln w="20944" cap="rnd">
              <a:solidFill>
                <a:srgbClr val="000000"/>
              </a:solidFill>
              <a:custDash>
                <a:ds d="7500000" sp="375000"/>
              </a:custDash>
              <a:miter/>
            </a:ln>
          </p:spPr>
          <p:txBody>
            <a:bodyPr rtlCol="0" anchor="ctr"/>
            <a:lstStyle/>
            <a:p>
              <a:endParaRPr lang="fi-FI"/>
            </a:p>
          </p:txBody>
        </p:sp>
      </p:grpSp>
      <p:sp>
        <p:nvSpPr>
          <p:cNvPr id="29" name="Rounded Rectangle 28">
            <a:extLst>
              <a:ext uri="{FF2B5EF4-FFF2-40B4-BE49-F238E27FC236}">
                <a16:creationId xmlns:a16="http://schemas.microsoft.com/office/drawing/2014/main" id="{40C9E2CA-DAEB-F34C-9C67-97F150E541E9}"/>
              </a:ext>
            </a:extLst>
          </p:cNvPr>
          <p:cNvSpPr/>
          <p:nvPr/>
        </p:nvSpPr>
        <p:spPr>
          <a:xfrm>
            <a:off x="6134031" y="2235428"/>
            <a:ext cx="1941133" cy="4368686"/>
          </a:xfrm>
          <a:prstGeom prst="roundRect">
            <a:avLst>
              <a:gd name="adj" fmla="val 1594"/>
            </a:avLst>
          </a:prstGeom>
          <a:solidFill>
            <a:srgbClr val="FDE6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defRPr/>
            </a:pPr>
            <a:r>
              <a:rPr lang="fi-FI" sz="1100">
                <a:solidFill>
                  <a:schemeClr val="accent6"/>
                </a:solidFill>
                <a:latin typeface="Lato Black" panose="020F0A02020204030203" pitchFamily="34" charset="0"/>
                <a:hlinkClick r:id="rId19">
                  <a:extLst>
                    <a:ext uri="{A12FA001-AC4F-418D-AE19-62706E023703}">
                      <ahyp:hlinkClr xmlns:ahyp="http://schemas.microsoft.com/office/drawing/2018/hyperlinkcolor" val="tx"/>
                    </a:ext>
                  </a:extLst>
                </a:hlinkClick>
              </a:rPr>
              <a:t>Osaamisen kehittäminen</a:t>
            </a:r>
            <a:endParaRPr lang="fi-FI" sz="1100">
              <a:solidFill>
                <a:schemeClr val="accent6"/>
              </a:solidFill>
              <a:latin typeface="Lato Black" panose="020F0A02020204030203"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i-FI" sz="1000" b="0" i="0" u="none" strike="noStrike" kern="1200" cap="none" spc="0" normalizeH="0" baseline="0" noProof="0">
              <a:ln>
                <a:noFill/>
              </a:ln>
              <a:solidFill>
                <a:srgbClr val="4C2A85"/>
              </a:solidFill>
              <a:effectLst/>
              <a:uLnTx/>
              <a:uFillTx/>
              <a:latin typeface="Campton Book"/>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i-FI" sz="1000">
                <a:solidFill>
                  <a:schemeClr val="accent6"/>
                </a:solidFill>
                <a:latin typeface="Work Sans Medium" pitchFamily="2" charset="0"/>
              </a:rPr>
              <a:t>Osaamisen kehittämisellä varmistat, että arki tänään on sujuvaa ja yrityksen huominen hyvä. Business Espoon verkosto kokoaa avuksesi toimijat, joiden avulla hankit ja kehität yrityksessäsi tarvittavaa osaamista – koulutatpa itseäsi yrittäjänä ja johtajana tai henkilöstöäsi kasvun tekijöinä.</a:t>
            </a:r>
          </a:p>
          <a:p>
            <a:pPr marL="0" marR="0" lvl="0" indent="0" algn="l" defTabSz="914400" rtl="0" eaLnBrk="1" fontAlgn="auto" latinLnBrk="0" hangingPunct="1">
              <a:lnSpc>
                <a:spcPct val="100000"/>
              </a:lnSpc>
              <a:spcBef>
                <a:spcPts val="0"/>
              </a:spcBef>
              <a:spcAft>
                <a:spcPts val="0"/>
              </a:spcAft>
              <a:buClrTx/>
              <a:buSzTx/>
              <a:buFontTx/>
              <a:buNone/>
              <a:tabLst/>
              <a:defRPr/>
            </a:pPr>
            <a:endParaRPr lang="fi-FI" sz="1000">
              <a:solidFill>
                <a:schemeClr val="accent6"/>
              </a:solidFill>
              <a:latin typeface="Work Sans Medium"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i-FI" sz="1000">
                <a:solidFill>
                  <a:schemeClr val="accent6"/>
                </a:solidFill>
                <a:latin typeface="Work Sans Medium" pitchFamily="2" charset="0"/>
              </a:rPr>
              <a:t>Business Espoon koulutustarjonta kattaa monipuolisesti niin lyhyitä </a:t>
            </a:r>
            <a:r>
              <a:rPr lang="fi-FI" sz="1000" err="1">
                <a:solidFill>
                  <a:schemeClr val="accent6"/>
                </a:solidFill>
                <a:latin typeface="Work Sans Medium" pitchFamily="2" charset="0"/>
              </a:rPr>
              <a:t>täsmäkoulutuksia</a:t>
            </a:r>
            <a:r>
              <a:rPr lang="fi-FI" sz="1000">
                <a:solidFill>
                  <a:schemeClr val="accent6"/>
                </a:solidFill>
                <a:latin typeface="Work Sans Medium" pitchFamily="2" charset="0"/>
              </a:rPr>
              <a:t> kuin pidempikestoisia kehittämisohjelmia eri yritystoiminnan osa-alueilla talousluvuista kansainvälistymiseen.</a:t>
            </a:r>
          </a:p>
        </p:txBody>
      </p:sp>
      <p:pic>
        <p:nvPicPr>
          <p:cNvPr id="44" name="Graphic 43" descr="Nuoli Business Espoosta seuraavaan vaiheeseen.">
            <a:extLst>
              <a:ext uri="{FF2B5EF4-FFF2-40B4-BE49-F238E27FC236}">
                <a16:creationId xmlns:a16="http://schemas.microsoft.com/office/drawing/2014/main" id="{127BD59C-F9A7-42BE-B498-ACC6D0D533A0}"/>
              </a:ext>
            </a:extLst>
          </p:cNvPr>
          <p:cNvPicPr>
            <a:picLocks noChangeAspect="1"/>
          </p:cNvPicPr>
          <p:nvPr/>
        </p:nvPicPr>
        <p:blipFill>
          <a:blip r:embed="rId20">
            <a:extLst>
              <a:ext uri="{96DAC541-7B7A-43D3-8B79-37D633B846F1}">
                <asvg:svgBlip xmlns:asvg="http://schemas.microsoft.com/office/drawing/2016/SVG/main" r:embed="rId21"/>
              </a:ext>
            </a:extLst>
          </a:blip>
          <a:stretch>
            <a:fillRect/>
          </a:stretch>
        </p:blipFill>
        <p:spPr>
          <a:xfrm>
            <a:off x="6946451" y="1801149"/>
            <a:ext cx="2257425" cy="314325"/>
          </a:xfrm>
          <a:prstGeom prst="rect">
            <a:avLst/>
          </a:prstGeom>
        </p:spPr>
      </p:pic>
      <p:sp>
        <p:nvSpPr>
          <p:cNvPr id="37" name="Rounded Rectangle 36">
            <a:extLst>
              <a:ext uri="{FF2B5EF4-FFF2-40B4-BE49-F238E27FC236}">
                <a16:creationId xmlns:a16="http://schemas.microsoft.com/office/drawing/2014/main" id="{C076CF77-B499-6E47-8B67-BE5EA4406791}"/>
              </a:ext>
            </a:extLst>
          </p:cNvPr>
          <p:cNvSpPr/>
          <p:nvPr/>
        </p:nvSpPr>
        <p:spPr>
          <a:xfrm>
            <a:off x="8139000" y="2245417"/>
            <a:ext cx="1941133" cy="4368686"/>
          </a:xfrm>
          <a:prstGeom prst="roundRect">
            <a:avLst>
              <a:gd name="adj" fmla="val 1594"/>
            </a:avLst>
          </a:prstGeom>
          <a:solidFill>
            <a:srgbClr val="FDE6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R="0" lvl="0" indent="0" fontAlgn="auto">
              <a:lnSpc>
                <a:spcPct val="100000"/>
              </a:lnSpc>
              <a:spcBef>
                <a:spcPts val="0"/>
              </a:spcBef>
              <a:spcAft>
                <a:spcPts val="0"/>
              </a:spcAft>
              <a:buClrTx/>
              <a:buSzTx/>
              <a:buFontTx/>
              <a:buNone/>
              <a:tabLst/>
              <a:defRPr/>
            </a:pPr>
            <a:r>
              <a:rPr lang="fi-FI" sz="1100">
                <a:solidFill>
                  <a:schemeClr val="accent6"/>
                </a:solidFill>
                <a:latin typeface="Lato Black" panose="020F0A02020204030203" pitchFamily="34" charset="0"/>
                <a:hlinkClick r:id="rId22">
                  <a:extLst>
                    <a:ext uri="{A12FA001-AC4F-418D-AE19-62706E023703}">
                      <ahyp:hlinkClr xmlns:ahyp="http://schemas.microsoft.com/office/drawing/2018/hyperlinkcolor" val="tx"/>
                    </a:ext>
                  </a:extLst>
                </a:hlinkClick>
              </a:rPr>
              <a:t>Apua rekrytointiin</a:t>
            </a:r>
            <a:endParaRPr lang="fi-FI" sz="1100">
              <a:solidFill>
                <a:schemeClr val="accent6"/>
              </a:solidFill>
              <a:latin typeface="Lato Black" panose="020F0A02020204030203"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i-FI" sz="1000" b="0" i="0" u="none" strike="noStrike" kern="1200" cap="none" spc="0" normalizeH="0" baseline="0" noProof="0">
              <a:ln>
                <a:noFill/>
              </a:ln>
              <a:solidFill>
                <a:srgbClr val="4C2A85"/>
              </a:solidFill>
              <a:effectLst/>
              <a:uLnTx/>
              <a:uFillTx/>
              <a:latin typeface="Campton Book"/>
              <a:ea typeface="+mn-ea"/>
              <a:cs typeface="+mn-cs"/>
            </a:endParaRPr>
          </a:p>
          <a:p>
            <a:pPr>
              <a:defRPr/>
            </a:pPr>
            <a:r>
              <a:rPr lang="fi-FI" sz="1000">
                <a:solidFill>
                  <a:schemeClr val="accent6"/>
                </a:solidFill>
                <a:latin typeface="Work Sans Medium" pitchFamily="2" charset="0"/>
              </a:rPr>
              <a:t>Kun yrityksessäsi tarvitaan uutta, osaavaa työvoimaa tai näköpiirissä on uutta osaamista vaativa muutostilanne, voit kääntyä Business Espoon toimijoiden puoleen. Muun muassa TE-palvelut, Omnia ja Espoon kaupunki tarjoavat maksuttomia rekrytointipalveluja yrityksille. Business Espoon kautta voit saada apua osaavan työvoiman löytämiseen. Voit myös hakea taloudellista tukea palkkakustannuksiin.</a:t>
            </a:r>
          </a:p>
        </p:txBody>
      </p:sp>
      <p:pic>
        <p:nvPicPr>
          <p:cNvPr id="59" name="Graphic 58" descr="Nuoli Business Espoosta seuraavaan vaiheeseen.">
            <a:extLst>
              <a:ext uri="{FF2B5EF4-FFF2-40B4-BE49-F238E27FC236}">
                <a16:creationId xmlns:a16="http://schemas.microsoft.com/office/drawing/2014/main" id="{0D01816C-CED8-4BE1-8FF5-61B67B57A8E7}"/>
              </a:ext>
            </a:extLst>
          </p:cNvPr>
          <p:cNvPicPr>
            <a:picLocks noChangeAspect="1"/>
          </p:cNvPicPr>
          <p:nvPr/>
        </p:nvPicPr>
        <p:blipFill>
          <a:blip r:embed="rId20">
            <a:extLst>
              <a:ext uri="{96DAC541-7B7A-43D3-8B79-37D633B846F1}">
                <asvg:svgBlip xmlns:asvg="http://schemas.microsoft.com/office/drawing/2016/SVG/main" r:embed="rId21"/>
              </a:ext>
            </a:extLst>
          </a:blip>
          <a:stretch>
            <a:fillRect/>
          </a:stretch>
        </p:blipFill>
        <p:spPr>
          <a:xfrm>
            <a:off x="8709263" y="1801149"/>
            <a:ext cx="2257425" cy="314325"/>
          </a:xfrm>
          <a:prstGeom prst="rect">
            <a:avLst/>
          </a:prstGeom>
        </p:spPr>
      </p:pic>
      <p:sp>
        <p:nvSpPr>
          <p:cNvPr id="41" name="Rounded Rectangle 40">
            <a:extLst>
              <a:ext uri="{FF2B5EF4-FFF2-40B4-BE49-F238E27FC236}">
                <a16:creationId xmlns:a16="http://schemas.microsoft.com/office/drawing/2014/main" id="{F4C5FFAF-AE8D-1841-A9B5-AD4910022485}"/>
              </a:ext>
            </a:extLst>
          </p:cNvPr>
          <p:cNvSpPr/>
          <p:nvPr/>
        </p:nvSpPr>
        <p:spPr>
          <a:xfrm>
            <a:off x="10143969" y="2245416"/>
            <a:ext cx="1941133" cy="4368686"/>
          </a:xfrm>
          <a:prstGeom prst="roundRect">
            <a:avLst>
              <a:gd name="adj" fmla="val 1594"/>
            </a:avLst>
          </a:prstGeom>
          <a:solidFill>
            <a:srgbClr val="FDE6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defRPr/>
            </a:pPr>
            <a:r>
              <a:rPr lang="fi-FI" sz="1100">
                <a:solidFill>
                  <a:schemeClr val="accent6"/>
                </a:solidFill>
                <a:latin typeface="Lato Black" panose="020F0A02020204030203" pitchFamily="34" charset="0"/>
                <a:hlinkClick r:id="rId23">
                  <a:extLst>
                    <a:ext uri="{A12FA001-AC4F-418D-AE19-62706E023703}">
                      <ahyp:hlinkClr xmlns:ahyp="http://schemas.microsoft.com/office/drawing/2018/hyperlinkcolor" val="tx"/>
                    </a:ext>
                  </a:extLst>
                </a:hlinkClick>
              </a:rPr>
              <a:t>Ohjeita muutostilanteisiin</a:t>
            </a:r>
            <a:endParaRPr lang="fi-FI" sz="1100">
              <a:solidFill>
                <a:schemeClr val="accent6"/>
              </a:solidFill>
              <a:latin typeface="Lato Black" panose="020F0A02020204030203" pitchFamily="34" charset="0"/>
            </a:endParaRPr>
          </a:p>
          <a:p>
            <a:pPr>
              <a:defRPr/>
            </a:pPr>
            <a:endParaRPr lang="fi-FI" sz="1100">
              <a:solidFill>
                <a:schemeClr val="accent6"/>
              </a:solidFill>
              <a:latin typeface="Lato Black" panose="020F0A02020204030203" pitchFamily="34" charset="0"/>
            </a:endParaRPr>
          </a:p>
          <a:p>
            <a:pPr marR="0" lvl="0" indent="0" fontAlgn="auto">
              <a:lnSpc>
                <a:spcPct val="100000"/>
              </a:lnSpc>
              <a:spcBef>
                <a:spcPts val="0"/>
              </a:spcBef>
              <a:spcAft>
                <a:spcPts val="0"/>
              </a:spcAft>
              <a:buClrTx/>
              <a:buSzTx/>
              <a:buFontTx/>
              <a:buNone/>
              <a:tabLst/>
              <a:defRPr/>
            </a:pPr>
            <a:r>
              <a:rPr lang="fi-FI" sz="1000">
                <a:solidFill>
                  <a:schemeClr val="accent6"/>
                </a:solidFill>
                <a:latin typeface="Work Sans Medium" pitchFamily="2" charset="0"/>
              </a:rPr>
              <a:t>Yrityksen elinkaareen mahtuu nousuja ja laskuja. Business Espoo on yritysten tukena muutostilanteissa ja kriisin uhatessa. Voit kääntyä puoleemme, kun yrityksesi haasteena ovat esimerkiksi talousvaikeudet, juridiset kysymykset, yrittäjän jaksaminen, liiketoiminnan uudelleen suuntaaminen, yrityskauppa/ omistajanvaihdos tai yritystoiminnan lopettaminen, konkurssi.</a:t>
            </a:r>
          </a:p>
        </p:txBody>
      </p:sp>
    </p:spTree>
    <p:extLst>
      <p:ext uri="{BB962C8B-B14F-4D97-AF65-F5344CB8AC3E}">
        <p14:creationId xmlns:p14="http://schemas.microsoft.com/office/powerpoint/2010/main" val="56803970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Text Placeholder 2">
            <a:extLst>
              <a:ext uri="{FF2B5EF4-FFF2-40B4-BE49-F238E27FC236}">
                <a16:creationId xmlns:a16="http://schemas.microsoft.com/office/drawing/2014/main" id="{3D201EA5-AB80-418C-B878-BC2D976E0152}"/>
              </a:ext>
            </a:extLst>
          </p:cNvPr>
          <p:cNvSpPr txBox="1">
            <a:spLocks noGrp="1"/>
          </p:cNvSpPr>
          <p:nvPr>
            <p:ph type="title" idx="4294967295"/>
          </p:nvPr>
        </p:nvSpPr>
        <p:spPr>
          <a:xfrm>
            <a:off x="246213" y="190509"/>
            <a:ext cx="11658375" cy="38798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i-FI" sz="2000">
                <a:solidFill>
                  <a:schemeClr val="accent6"/>
                </a:solidFill>
                <a:latin typeface="Lato Black"/>
              </a:rPr>
              <a:t>Kehittäjät</a:t>
            </a:r>
            <a:r>
              <a:rPr kumimoji="0" lang="fi-FI" sz="2000" b="0" i="0" u="none" strike="noStrike" kern="1200" cap="none" spc="0" normalizeH="0" baseline="0" noProof="0">
                <a:ln>
                  <a:noFill/>
                </a:ln>
                <a:solidFill>
                  <a:schemeClr val="accent6"/>
                </a:solidFill>
                <a:effectLst/>
                <a:uLnTx/>
                <a:uFillTx/>
                <a:latin typeface="Lato Black"/>
              </a:rPr>
              <a:t> </a:t>
            </a:r>
            <a:r>
              <a:rPr lang="fi-FI" sz="2000">
                <a:solidFill>
                  <a:schemeClr val="accent6"/>
                </a:solidFill>
                <a:latin typeface="Lato Black"/>
              </a:rPr>
              <a:t>jatkavat</a:t>
            </a:r>
            <a:r>
              <a:rPr kumimoji="0" lang="fi-FI" sz="2000" b="0" i="0" u="none" strike="noStrike" kern="1200" cap="none" spc="0" normalizeH="0" baseline="0" noProof="0">
                <a:ln>
                  <a:noFill/>
                </a:ln>
                <a:solidFill>
                  <a:schemeClr val="accent6"/>
                </a:solidFill>
                <a:effectLst/>
                <a:uLnTx/>
                <a:uFillTx/>
                <a:latin typeface="Lato Black"/>
              </a:rPr>
              <a:t> ratkaisun kehittämistä itsenäisesti 3/4</a:t>
            </a:r>
          </a:p>
        </p:txBody>
      </p:sp>
      <p:sp>
        <p:nvSpPr>
          <p:cNvPr id="32" name="TextBox 31">
            <a:extLst>
              <a:ext uri="{FF2B5EF4-FFF2-40B4-BE49-F238E27FC236}">
                <a16:creationId xmlns:a16="http://schemas.microsoft.com/office/drawing/2014/main" id="{8778C1A5-CCD2-4742-892B-73436619B00D}"/>
              </a:ext>
            </a:extLst>
          </p:cNvPr>
          <p:cNvSpPr txBox="1"/>
          <p:nvPr/>
        </p:nvSpPr>
        <p:spPr>
          <a:xfrm>
            <a:off x="99099" y="1574230"/>
            <a:ext cx="1203228" cy="307777"/>
          </a:xfrm>
          <a:prstGeom prst="rect">
            <a:avLst/>
          </a:prstGeom>
          <a:noFill/>
        </p:spPr>
        <p:txBody>
          <a:bodyPr wrap="square" lIns="91440" tIns="45720" rIns="91440" bIns="45720" rtlCol="0" anchor="t">
            <a:spAutoFit/>
          </a:bodyPr>
          <a:lstStyle/>
          <a:p>
            <a:pPr algn="ctr"/>
            <a:r>
              <a:rPr lang="en-US" sz="1400" err="1">
                <a:solidFill>
                  <a:schemeClr val="accent6"/>
                </a:solidFill>
                <a:latin typeface="Lato Bold"/>
              </a:rPr>
              <a:t>Kehittäjät</a:t>
            </a:r>
            <a:endParaRPr lang="fi-FI" sz="1400" err="1">
              <a:solidFill>
                <a:schemeClr val="accent6"/>
              </a:solidFill>
              <a:latin typeface="Lato Bold" panose="020F0802020204030203" pitchFamily="34" charset="0"/>
            </a:endParaRPr>
          </a:p>
        </p:txBody>
      </p:sp>
      <p:pic>
        <p:nvPicPr>
          <p:cNvPr id="30" name="Graphic 29" descr="Kuvake kehittäjistä.">
            <a:extLst>
              <a:ext uri="{FF2B5EF4-FFF2-40B4-BE49-F238E27FC236}">
                <a16:creationId xmlns:a16="http://schemas.microsoft.com/office/drawing/2014/main" id="{45B008B5-7534-45BB-BE55-D0C4072A2A6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86964" y="1034657"/>
            <a:ext cx="827499" cy="584117"/>
          </a:xfrm>
          <a:prstGeom prst="rect">
            <a:avLst/>
          </a:prstGeom>
        </p:spPr>
      </p:pic>
      <p:pic>
        <p:nvPicPr>
          <p:cNvPr id="39" name="Graphic 38" descr="Himmeä katkonainen nuoli kehittäjistä seuraavaan vaiheeseen.">
            <a:extLst>
              <a:ext uri="{FF2B5EF4-FFF2-40B4-BE49-F238E27FC236}">
                <a16:creationId xmlns:a16="http://schemas.microsoft.com/office/drawing/2014/main" id="{FAED851C-FE23-461F-8474-8753DF1B0518}"/>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326449" y="1385197"/>
            <a:ext cx="628650" cy="133350"/>
          </a:xfrm>
          <a:prstGeom prst="rect">
            <a:avLst/>
          </a:prstGeom>
        </p:spPr>
      </p:pic>
      <p:sp>
        <p:nvSpPr>
          <p:cNvPr id="38" name="Rectangle 37">
            <a:extLst>
              <a:ext uri="{FF2B5EF4-FFF2-40B4-BE49-F238E27FC236}">
                <a16:creationId xmlns:a16="http://schemas.microsoft.com/office/drawing/2014/main" id="{8B5832AF-E8A0-4998-AE1D-18340E800E9C}"/>
              </a:ext>
            </a:extLst>
          </p:cNvPr>
          <p:cNvSpPr/>
          <p:nvPr/>
        </p:nvSpPr>
        <p:spPr>
          <a:xfrm>
            <a:off x="2039947" y="1182659"/>
            <a:ext cx="1116227" cy="430887"/>
          </a:xfrm>
          <a:prstGeom prst="rect">
            <a:avLst/>
          </a:prstGeom>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en-US" sz="1000" b="1">
                <a:solidFill>
                  <a:srgbClr val="C9D4DD"/>
                </a:solidFill>
                <a:latin typeface="Campton Book"/>
              </a:rPr>
              <a:t>E</a:t>
            </a:r>
            <a:r>
              <a:rPr lang="fi-FI" sz="1100" err="1">
                <a:solidFill>
                  <a:srgbClr val="C9D4DD"/>
                </a:solidFill>
                <a:latin typeface="Lato Bold" panose="020F0802020204030203" pitchFamily="34" charset="0"/>
              </a:rPr>
              <a:t>kosysteemi</a:t>
            </a:r>
            <a:r>
              <a:rPr lang="fi-FI" sz="1100">
                <a:solidFill>
                  <a:srgbClr val="C9D4DD"/>
                </a:solidFill>
                <a:latin typeface="Lato Bold" panose="020F0802020204030203" pitchFamily="34" charset="0"/>
              </a:rPr>
              <a:t> ja verkostot</a:t>
            </a:r>
          </a:p>
        </p:txBody>
      </p:sp>
      <p:pic>
        <p:nvPicPr>
          <p:cNvPr id="37" name="Graphic 36" descr="Nuoli kehittäjistä seuraavaan vaiheeseen.">
            <a:extLst>
              <a:ext uri="{FF2B5EF4-FFF2-40B4-BE49-F238E27FC236}">
                <a16:creationId xmlns:a16="http://schemas.microsoft.com/office/drawing/2014/main" id="{4DA5569F-1FC0-4977-BB1E-3283D8559AC3}"/>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997527" y="775801"/>
            <a:ext cx="609600" cy="104775"/>
          </a:xfrm>
          <a:prstGeom prst="rect">
            <a:avLst/>
          </a:prstGeom>
        </p:spPr>
      </p:pic>
      <p:sp>
        <p:nvSpPr>
          <p:cNvPr id="35" name="Rectangle 34">
            <a:extLst>
              <a:ext uri="{FF2B5EF4-FFF2-40B4-BE49-F238E27FC236}">
                <a16:creationId xmlns:a16="http://schemas.microsoft.com/office/drawing/2014/main" id="{51B9C629-E539-4A43-A57C-6CECF3151579}"/>
              </a:ext>
            </a:extLst>
          </p:cNvPr>
          <p:cNvSpPr/>
          <p:nvPr/>
        </p:nvSpPr>
        <p:spPr>
          <a:xfrm>
            <a:off x="1709509" y="675015"/>
            <a:ext cx="1308115" cy="307777"/>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i-FI" sz="1400">
                <a:solidFill>
                  <a:schemeClr val="accent6"/>
                </a:solidFill>
                <a:latin typeface="Lato Bold" panose="020F0802020204030203" pitchFamily="34" charset="0"/>
              </a:rPr>
              <a:t>Yrityspalvelut</a:t>
            </a:r>
          </a:p>
        </p:txBody>
      </p:sp>
      <p:pic>
        <p:nvPicPr>
          <p:cNvPr id="40" name="Graphic 39" descr="Himmeä katkonainen nuoli yrityspalveluista seuraavaan vaiheeseen.">
            <a:extLst>
              <a:ext uri="{FF2B5EF4-FFF2-40B4-BE49-F238E27FC236}">
                <a16:creationId xmlns:a16="http://schemas.microsoft.com/office/drawing/2014/main" id="{E9F97D31-8F1C-431C-A855-6A5D7485F94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3204350" y="765658"/>
            <a:ext cx="628650" cy="133350"/>
          </a:xfrm>
          <a:prstGeom prst="rect">
            <a:avLst/>
          </a:prstGeom>
        </p:spPr>
      </p:pic>
      <p:sp>
        <p:nvSpPr>
          <p:cNvPr id="36" name="Rectangle 35">
            <a:extLst>
              <a:ext uri="{FF2B5EF4-FFF2-40B4-BE49-F238E27FC236}">
                <a16:creationId xmlns:a16="http://schemas.microsoft.com/office/drawing/2014/main" id="{D749BDA8-D74F-5543-A967-7EE80C78A1CF}"/>
              </a:ext>
            </a:extLst>
          </p:cNvPr>
          <p:cNvSpPr/>
          <p:nvPr/>
        </p:nvSpPr>
        <p:spPr>
          <a:xfrm>
            <a:off x="4010470" y="675486"/>
            <a:ext cx="1141658" cy="261610"/>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i-FI" sz="1100">
                <a:solidFill>
                  <a:srgbClr val="C9D4DD"/>
                </a:solidFill>
                <a:latin typeface="Lato Bold" panose="020F0802020204030203" pitchFamily="34" charset="0"/>
                <a:hlinkClick r:id="rId9">
                  <a:extLst>
                    <a:ext uri="{A12FA001-AC4F-418D-AE19-62706E023703}">
                      <ahyp:hlinkClr xmlns:ahyp="http://schemas.microsoft.com/office/drawing/2018/hyperlinkcolor" val="tx"/>
                    </a:ext>
                  </a:extLst>
                </a:hlinkClick>
              </a:rPr>
              <a:t>Business Espoo</a:t>
            </a:r>
            <a:endParaRPr lang="fi-FI" sz="1100">
              <a:solidFill>
                <a:srgbClr val="C9D4DD"/>
              </a:solidFill>
              <a:latin typeface="Lato Bold" panose="020F0802020204030203" pitchFamily="34" charset="0"/>
            </a:endParaRPr>
          </a:p>
        </p:txBody>
      </p:sp>
      <p:pic>
        <p:nvPicPr>
          <p:cNvPr id="14" name="Graphic 13" descr="Nuoli yrityspalveluista seuraavaan vaiheeseen.">
            <a:extLst>
              <a:ext uri="{FF2B5EF4-FFF2-40B4-BE49-F238E27FC236}">
                <a16:creationId xmlns:a16="http://schemas.microsoft.com/office/drawing/2014/main" id="{59EBB1FB-3543-417B-BCB4-01795EFE37A6}"/>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3204350" y="951098"/>
            <a:ext cx="1590675" cy="409575"/>
          </a:xfrm>
          <a:prstGeom prst="rect">
            <a:avLst/>
          </a:prstGeom>
        </p:spPr>
      </p:pic>
      <p:sp>
        <p:nvSpPr>
          <p:cNvPr id="26" name="Rectangle 25">
            <a:extLst>
              <a:ext uri="{FF2B5EF4-FFF2-40B4-BE49-F238E27FC236}">
                <a16:creationId xmlns:a16="http://schemas.microsoft.com/office/drawing/2014/main" id="{7228143D-4FC2-3245-8D52-7D4D461C30ED}"/>
              </a:ext>
            </a:extLst>
          </p:cNvPr>
          <p:cNvSpPr/>
          <p:nvPr/>
        </p:nvSpPr>
        <p:spPr>
          <a:xfrm>
            <a:off x="4581299" y="1217944"/>
            <a:ext cx="1963486" cy="461665"/>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i-FI" sz="1200">
                <a:solidFill>
                  <a:schemeClr val="accent6"/>
                </a:solidFill>
                <a:latin typeface="Lato Bold" panose="020F0802020204030203" pitchFamily="34" charset="0"/>
              </a:rPr>
              <a:t>Rahoitus- ja</a:t>
            </a:r>
          </a:p>
          <a:p>
            <a:pPr marL="0" marR="0" lvl="0" indent="0" algn="ctr" defTabSz="914400" rtl="0" eaLnBrk="1" fontAlgn="auto" latinLnBrk="0" hangingPunct="1">
              <a:lnSpc>
                <a:spcPct val="100000"/>
              </a:lnSpc>
              <a:spcBef>
                <a:spcPts val="0"/>
              </a:spcBef>
              <a:spcAft>
                <a:spcPts val="0"/>
              </a:spcAft>
              <a:buClrTx/>
              <a:buSzTx/>
              <a:buFontTx/>
              <a:buNone/>
              <a:tabLst/>
              <a:defRPr/>
            </a:pPr>
            <a:r>
              <a:rPr lang="fi-FI" sz="1200">
                <a:solidFill>
                  <a:schemeClr val="accent6"/>
                </a:solidFill>
                <a:latin typeface="Lato Bold" panose="020F0802020204030203" pitchFamily="34" charset="0"/>
              </a:rPr>
              <a:t>kansainvälistymispalvelut</a:t>
            </a:r>
          </a:p>
        </p:txBody>
      </p:sp>
      <p:sp>
        <p:nvSpPr>
          <p:cNvPr id="12" name="Freeform: Shape 11" descr="Haarautuva nuoli rahoitus- ja kansainvälistymispalveluista seuraaviin vaiheisiin.">
            <a:extLst>
              <a:ext uri="{FF2B5EF4-FFF2-40B4-BE49-F238E27FC236}">
                <a16:creationId xmlns:a16="http://schemas.microsoft.com/office/drawing/2014/main" id="{AD39D561-4651-4B2C-AE03-04372C9AE12C}"/>
              </a:ext>
            </a:extLst>
          </p:cNvPr>
          <p:cNvSpPr/>
          <p:nvPr/>
        </p:nvSpPr>
        <p:spPr>
          <a:xfrm>
            <a:off x="5552161" y="1678227"/>
            <a:ext cx="9525" cy="166687"/>
          </a:xfrm>
          <a:custGeom>
            <a:avLst/>
            <a:gdLst>
              <a:gd name="connsiteX0" fmla="*/ 0 w 9525"/>
              <a:gd name="connsiteY0" fmla="*/ 0 h 166687"/>
              <a:gd name="connsiteX1" fmla="*/ 0 w 9525"/>
              <a:gd name="connsiteY1" fmla="*/ 166688 h 166687"/>
            </a:gdLst>
            <a:ahLst/>
            <a:cxnLst>
              <a:cxn ang="0">
                <a:pos x="connsiteX0" y="connsiteY0"/>
              </a:cxn>
              <a:cxn ang="0">
                <a:pos x="connsiteX1" y="connsiteY1"/>
              </a:cxn>
            </a:cxnLst>
            <a:rect l="l" t="t" r="r" b="b"/>
            <a:pathLst>
              <a:path w="9525" h="166687">
                <a:moveTo>
                  <a:pt x="0" y="0"/>
                </a:moveTo>
                <a:lnTo>
                  <a:pt x="0" y="166688"/>
                </a:lnTo>
              </a:path>
            </a:pathLst>
          </a:custGeom>
          <a:ln w="20944" cap="rnd">
            <a:solidFill>
              <a:srgbClr val="000000"/>
            </a:solidFill>
            <a:custDash>
              <a:ds d="7500000" sp="375000"/>
            </a:custDash>
            <a:miter/>
          </a:ln>
        </p:spPr>
        <p:txBody>
          <a:bodyPr rtlCol="0" anchor="ctr"/>
          <a:lstStyle/>
          <a:p>
            <a:endParaRPr lang="fi-FI"/>
          </a:p>
        </p:txBody>
      </p:sp>
      <p:grpSp>
        <p:nvGrpSpPr>
          <p:cNvPr id="3" name="Graphic 17" descr="Nuoli rahoitus- ja kansainvälistymispalveluista seuraavaan vaiheeseen.">
            <a:extLst>
              <a:ext uri="{FF2B5EF4-FFF2-40B4-BE49-F238E27FC236}">
                <a16:creationId xmlns:a16="http://schemas.microsoft.com/office/drawing/2014/main" id="{095D45C9-CBF4-43B5-9E3B-44DEE89B56D3}"/>
              </a:ext>
            </a:extLst>
          </p:cNvPr>
          <p:cNvGrpSpPr/>
          <p:nvPr/>
        </p:nvGrpSpPr>
        <p:grpSpPr>
          <a:xfrm>
            <a:off x="3628111" y="1847772"/>
            <a:ext cx="1971675" cy="292179"/>
            <a:chOff x="3628111" y="1847772"/>
            <a:chExt cx="1971675" cy="292179"/>
          </a:xfrm>
        </p:grpSpPr>
        <p:sp>
          <p:nvSpPr>
            <p:cNvPr id="4" name="Freeform: Shape 3">
              <a:extLst>
                <a:ext uri="{FF2B5EF4-FFF2-40B4-BE49-F238E27FC236}">
                  <a16:creationId xmlns:a16="http://schemas.microsoft.com/office/drawing/2014/main" id="{6083393B-8270-44E6-AF75-9E738433DA46}"/>
                </a:ext>
              </a:extLst>
            </p:cNvPr>
            <p:cNvSpPr/>
            <p:nvPr/>
          </p:nvSpPr>
          <p:spPr>
            <a:xfrm>
              <a:off x="3683356" y="1847772"/>
              <a:ext cx="1916430" cy="171450"/>
            </a:xfrm>
            <a:custGeom>
              <a:avLst/>
              <a:gdLst>
                <a:gd name="connsiteX0" fmla="*/ 1916430 w 1916430"/>
                <a:gd name="connsiteY0" fmla="*/ 0 h 171450"/>
                <a:gd name="connsiteX1" fmla="*/ 47625 w 1916430"/>
                <a:gd name="connsiteY1" fmla="*/ 0 h 171450"/>
                <a:gd name="connsiteX2" fmla="*/ 0 w 1916430"/>
                <a:gd name="connsiteY2" fmla="*/ 47625 h 171450"/>
                <a:gd name="connsiteX3" fmla="*/ 0 w 1916430"/>
                <a:gd name="connsiteY3" fmla="*/ 171450 h 171450"/>
              </a:gdLst>
              <a:ahLst/>
              <a:cxnLst>
                <a:cxn ang="0">
                  <a:pos x="connsiteX0" y="connsiteY0"/>
                </a:cxn>
                <a:cxn ang="0">
                  <a:pos x="connsiteX1" y="connsiteY1"/>
                </a:cxn>
                <a:cxn ang="0">
                  <a:pos x="connsiteX2" y="connsiteY2"/>
                </a:cxn>
                <a:cxn ang="0">
                  <a:pos x="connsiteX3" y="connsiteY3"/>
                </a:cxn>
              </a:cxnLst>
              <a:rect l="l" t="t" r="r" b="b"/>
              <a:pathLst>
                <a:path w="1916430" h="171450">
                  <a:moveTo>
                    <a:pt x="1916430" y="0"/>
                  </a:moveTo>
                  <a:lnTo>
                    <a:pt x="47625" y="0"/>
                  </a:lnTo>
                  <a:cubicBezTo>
                    <a:pt x="20955" y="0"/>
                    <a:pt x="0" y="20955"/>
                    <a:pt x="0" y="47625"/>
                  </a:cubicBezTo>
                  <a:lnTo>
                    <a:pt x="0" y="171450"/>
                  </a:lnTo>
                </a:path>
              </a:pathLst>
            </a:custGeom>
            <a:noFill/>
            <a:ln w="20944" cap="rnd">
              <a:solidFill>
                <a:srgbClr val="000000"/>
              </a:solidFill>
              <a:custDash>
                <a:ds d="7500000" sp="375000"/>
              </a:custDash>
              <a:miter/>
            </a:ln>
          </p:spPr>
          <p:txBody>
            <a:bodyPr rtlCol="0" anchor="ctr"/>
            <a:lstStyle/>
            <a:p>
              <a:endParaRPr lang="fi-FI"/>
            </a:p>
          </p:txBody>
        </p:sp>
        <p:sp>
          <p:nvSpPr>
            <p:cNvPr id="5" name="Freeform: Shape 4">
              <a:extLst>
                <a:ext uri="{FF2B5EF4-FFF2-40B4-BE49-F238E27FC236}">
                  <a16:creationId xmlns:a16="http://schemas.microsoft.com/office/drawing/2014/main" id="{38A73AC7-FA82-467F-8B32-12A118E53170}"/>
                </a:ext>
              </a:extLst>
            </p:cNvPr>
            <p:cNvSpPr/>
            <p:nvPr/>
          </p:nvSpPr>
          <p:spPr>
            <a:xfrm>
              <a:off x="3628111" y="2000172"/>
              <a:ext cx="110489" cy="139779"/>
            </a:xfrm>
            <a:custGeom>
              <a:avLst/>
              <a:gdLst>
                <a:gd name="connsiteX0" fmla="*/ 110490 w 110489"/>
                <a:gd name="connsiteY0" fmla="*/ 952 h 139779"/>
                <a:gd name="connsiteX1" fmla="*/ 56198 w 110489"/>
                <a:gd name="connsiteY1" fmla="*/ 139065 h 139779"/>
                <a:gd name="connsiteX2" fmla="*/ 54293 w 110489"/>
                <a:gd name="connsiteY2" fmla="*/ 139065 h 139779"/>
                <a:gd name="connsiteX3" fmla="*/ 0 w 110489"/>
                <a:gd name="connsiteY3" fmla="*/ 952 h 139779"/>
                <a:gd name="connsiteX4" fmla="*/ 953 w 110489"/>
                <a:gd name="connsiteY4" fmla="*/ 0 h 139779"/>
                <a:gd name="connsiteX5" fmla="*/ 109538 w 110489"/>
                <a:gd name="connsiteY5" fmla="*/ 0 h 139779"/>
                <a:gd name="connsiteX6" fmla="*/ 110490 w 110489"/>
                <a:gd name="connsiteY6" fmla="*/ 952 h 139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0489" h="139779">
                  <a:moveTo>
                    <a:pt x="110490" y="952"/>
                  </a:moveTo>
                  <a:lnTo>
                    <a:pt x="56198" y="139065"/>
                  </a:lnTo>
                  <a:cubicBezTo>
                    <a:pt x="56198" y="140017"/>
                    <a:pt x="54293" y="140017"/>
                    <a:pt x="54293" y="139065"/>
                  </a:cubicBezTo>
                  <a:lnTo>
                    <a:pt x="0" y="952"/>
                  </a:lnTo>
                  <a:cubicBezTo>
                    <a:pt x="0" y="0"/>
                    <a:pt x="0" y="0"/>
                    <a:pt x="953" y="0"/>
                  </a:cubicBezTo>
                  <a:lnTo>
                    <a:pt x="109538" y="0"/>
                  </a:lnTo>
                  <a:cubicBezTo>
                    <a:pt x="110490" y="0"/>
                    <a:pt x="110490" y="0"/>
                    <a:pt x="110490" y="952"/>
                  </a:cubicBezTo>
                  <a:close/>
                </a:path>
              </a:pathLst>
            </a:custGeom>
            <a:solidFill>
              <a:srgbClr val="FFC386"/>
            </a:solidFill>
            <a:ln w="20944" cap="rnd">
              <a:solidFill>
                <a:srgbClr val="000000"/>
              </a:solidFill>
              <a:custDash>
                <a:ds d="7500000" sp="375000"/>
              </a:custDash>
              <a:miter/>
            </a:ln>
          </p:spPr>
          <p:txBody>
            <a:bodyPr rtlCol="0" anchor="ctr"/>
            <a:lstStyle/>
            <a:p>
              <a:endParaRPr lang="fi-FI"/>
            </a:p>
          </p:txBody>
        </p:sp>
      </p:grpSp>
      <p:sp>
        <p:nvSpPr>
          <p:cNvPr id="48" name="Rounded Rectangle 47">
            <a:extLst>
              <a:ext uri="{FF2B5EF4-FFF2-40B4-BE49-F238E27FC236}">
                <a16:creationId xmlns:a16="http://schemas.microsoft.com/office/drawing/2014/main" id="{EA0193AC-D980-434B-A3B8-4727E3810643}"/>
              </a:ext>
            </a:extLst>
          </p:cNvPr>
          <p:cNvSpPr/>
          <p:nvPr/>
        </p:nvSpPr>
        <p:spPr>
          <a:xfrm>
            <a:off x="2606353" y="2232034"/>
            <a:ext cx="2212599" cy="4151780"/>
          </a:xfrm>
          <a:prstGeom prst="roundRect">
            <a:avLst>
              <a:gd name="adj" fmla="val 1594"/>
            </a:avLst>
          </a:prstGeom>
          <a:solidFill>
            <a:srgbClr val="FDE6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lang="fi-FI" sz="1100">
                <a:solidFill>
                  <a:schemeClr val="accent6"/>
                </a:solidFill>
                <a:latin typeface="Lato Black" panose="020F0A02020204030203" pitchFamily="34" charset="0"/>
                <a:hlinkClick r:id="rId12">
                  <a:extLst>
                    <a:ext uri="{A12FA001-AC4F-418D-AE19-62706E023703}">
                      <ahyp:hlinkClr xmlns:ahyp="http://schemas.microsoft.com/office/drawing/2018/hyperlinkcolor" val="tx"/>
                    </a:ext>
                  </a:extLst>
                </a:hlinkClick>
              </a:rPr>
              <a:t>Business Finland</a:t>
            </a:r>
            <a:endParaRPr lang="fi-FI" sz="1100">
              <a:solidFill>
                <a:schemeClr val="accent6"/>
              </a:solidFill>
              <a:latin typeface="Lato Black" panose="020F0A02020204030203"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i-FI" sz="1000" b="0" i="0" u="none" strike="noStrike" kern="1200" cap="none" spc="0" normalizeH="0" baseline="0" noProof="0">
              <a:ln>
                <a:noFill/>
              </a:ln>
              <a:solidFill>
                <a:srgbClr val="4C2A85"/>
              </a:solidFill>
              <a:effectLst/>
              <a:uLnTx/>
              <a:uFillTx/>
              <a:latin typeface="Campton Book"/>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i-FI" sz="1000" b="0" i="0" u="none" strike="noStrike" kern="1200" cap="none" spc="0" normalizeH="0" baseline="0" noProof="0">
              <a:ln>
                <a:noFill/>
              </a:ln>
              <a:solidFill>
                <a:srgbClr val="4C2A85"/>
              </a:solidFill>
              <a:effectLst/>
              <a:uLnTx/>
              <a:uFillTx/>
              <a:latin typeface="Campton Book"/>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i-FI" sz="1000">
                <a:solidFill>
                  <a:schemeClr val="accent6"/>
                </a:solidFill>
                <a:latin typeface="Work Sans Medium" pitchFamily="2" charset="0"/>
              </a:rPr>
              <a:t>Business Finland on suomalainen julkinen toimija, joka tarjoaa innovaatiorahoitusta ja kansainvälistymispalveluita sekä edistää matkailua ja investointeja Suomeen.</a:t>
            </a:r>
          </a:p>
          <a:p>
            <a:pPr marL="0" marR="0" lvl="0" indent="0" algn="l" defTabSz="914400" rtl="0" eaLnBrk="1" fontAlgn="auto" latinLnBrk="0" hangingPunct="1">
              <a:lnSpc>
                <a:spcPct val="100000"/>
              </a:lnSpc>
              <a:spcBef>
                <a:spcPts val="0"/>
              </a:spcBef>
              <a:spcAft>
                <a:spcPts val="0"/>
              </a:spcAft>
              <a:buClrTx/>
              <a:buSzTx/>
              <a:buFontTx/>
              <a:buNone/>
              <a:tabLst/>
              <a:defRPr/>
            </a:pPr>
            <a:r>
              <a:rPr lang="fi-FI" sz="1000">
                <a:solidFill>
                  <a:schemeClr val="accent6"/>
                </a:solidFill>
                <a:latin typeface="Work Sans Medium" pitchFamily="2" charset="0"/>
              </a:rPr>
              <a:t>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i-FI" sz="1000">
                <a:solidFill>
                  <a:schemeClr val="accent6"/>
                </a:solidFill>
                <a:latin typeface="Work Sans Medium" pitchFamily="2" charset="0"/>
              </a:rPr>
              <a:t>Palvelut </a:t>
            </a:r>
            <a:r>
              <a:rPr lang="fi-FI" sz="1000" err="1">
                <a:solidFill>
                  <a:schemeClr val="accent6"/>
                </a:solidFill>
                <a:latin typeface="Work Sans Medium" pitchFamily="2" charset="0"/>
              </a:rPr>
              <a:t>PK-yrityksille</a:t>
            </a:r>
            <a:endParaRPr lang="fi-FI" sz="1000">
              <a:solidFill>
                <a:schemeClr val="accent6"/>
              </a:solidFill>
              <a:latin typeface="Work Sans Medium" pitchFamily="2"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i-FI" sz="1000">
                <a:solidFill>
                  <a:schemeClr val="accent6"/>
                </a:solidFill>
                <a:latin typeface="Work Sans Medium" pitchFamily="2" charset="0"/>
              </a:rPr>
              <a:t>Palvelut Startupeille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i-FI" sz="1000">
                <a:solidFill>
                  <a:schemeClr val="accent6"/>
                </a:solidFill>
                <a:latin typeface="Work Sans Medium" pitchFamily="2" charset="0"/>
              </a:rPr>
              <a:t>Palvelut suurille yrityksille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i-FI" sz="1000">
                <a:solidFill>
                  <a:schemeClr val="accent6"/>
                </a:solidFill>
                <a:latin typeface="Work Sans Medium" pitchFamily="2" charset="0"/>
              </a:rPr>
              <a:t>Palvelut tutkimusorganisaatioille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i-FI" sz="1000">
                <a:solidFill>
                  <a:schemeClr val="accent6"/>
                </a:solidFill>
                <a:latin typeface="Work Sans Medium" pitchFamily="2" charset="0"/>
              </a:rPr>
              <a:t>Palvelut julkiselle sektorille</a:t>
            </a:r>
          </a:p>
          <a:p>
            <a:pPr marL="0" marR="0" lvl="0" indent="0" algn="l" defTabSz="914400" rtl="0" eaLnBrk="1" fontAlgn="auto" latinLnBrk="0" hangingPunct="1">
              <a:lnSpc>
                <a:spcPct val="100000"/>
              </a:lnSpc>
              <a:spcBef>
                <a:spcPts val="0"/>
              </a:spcBef>
              <a:spcAft>
                <a:spcPts val="0"/>
              </a:spcAft>
              <a:buClrTx/>
              <a:buSzTx/>
              <a:buFontTx/>
              <a:buNone/>
              <a:tabLst/>
              <a:defRPr/>
            </a:pPr>
            <a:endParaRPr lang="fi-FI" sz="1000">
              <a:solidFill>
                <a:schemeClr val="accent6"/>
              </a:solidFill>
              <a:latin typeface="Work Sans Medium"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i-FI" sz="1000">
                <a:solidFill>
                  <a:schemeClr val="accent6"/>
                </a:solidFill>
                <a:latin typeface="Work Sans Medium" pitchFamily="2" charset="0"/>
              </a:rPr>
              <a:t>Palveluiden teemat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i-FI" sz="1000">
                <a:solidFill>
                  <a:schemeClr val="accent6"/>
                </a:solidFill>
                <a:latin typeface="Work Sans Medium" pitchFamily="2" charset="0"/>
              </a:rPr>
              <a:t>Vienti ja kansainvälistyminen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i-FI" sz="1000">
                <a:solidFill>
                  <a:schemeClr val="accent6"/>
                </a:solidFill>
                <a:latin typeface="Work Sans Medium" pitchFamily="2" charset="0"/>
              </a:rPr>
              <a:t>Rahoitus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i-FI" sz="1000">
                <a:solidFill>
                  <a:schemeClr val="accent6"/>
                </a:solidFill>
                <a:latin typeface="Work Sans Medium" pitchFamily="2" charset="0"/>
              </a:rPr>
              <a:t>Ohjelmat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i-FI" sz="1000">
                <a:solidFill>
                  <a:schemeClr val="accent6"/>
                </a:solidFill>
                <a:latin typeface="Work Sans Medium" pitchFamily="2" charset="0"/>
              </a:rPr>
              <a:t>Ekosysteemien rakentaminen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i-FI" sz="1000">
                <a:solidFill>
                  <a:schemeClr val="accent6"/>
                </a:solidFill>
                <a:latin typeface="Work Sans Medium" pitchFamily="2" charset="0"/>
              </a:rPr>
              <a:t>Matkailun edistäminen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i-FI" sz="1000">
                <a:solidFill>
                  <a:schemeClr val="accent6"/>
                </a:solidFill>
                <a:latin typeface="Work Sans Medium" pitchFamily="2" charset="0"/>
              </a:rPr>
              <a:t>Digipalvelut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i-FI" sz="1000" b="0" i="0" u="none" strike="noStrike" kern="1200" cap="none" spc="0" normalizeH="0" baseline="0" noProof="0">
              <a:ln>
                <a:noFill/>
              </a:ln>
              <a:solidFill>
                <a:srgbClr val="4C2A85"/>
              </a:solidFill>
              <a:effectLst/>
              <a:uLnTx/>
              <a:uFillTx/>
              <a:latin typeface="Campton Book"/>
              <a:ea typeface="+mn-ea"/>
              <a:cs typeface="+mn-cs"/>
            </a:endParaRPr>
          </a:p>
        </p:txBody>
      </p:sp>
      <p:grpSp>
        <p:nvGrpSpPr>
          <p:cNvPr id="6" name="Graphic 17" descr="Nuoli rahoitus- ja kansainvälistymispalveluista seuraavaan vaiheeseen.">
            <a:extLst>
              <a:ext uri="{FF2B5EF4-FFF2-40B4-BE49-F238E27FC236}">
                <a16:creationId xmlns:a16="http://schemas.microsoft.com/office/drawing/2014/main" id="{095D45C9-CBF4-43B5-9E3B-44DEE89B56D3}"/>
              </a:ext>
            </a:extLst>
          </p:cNvPr>
          <p:cNvGrpSpPr/>
          <p:nvPr/>
        </p:nvGrpSpPr>
        <p:grpSpPr>
          <a:xfrm>
            <a:off x="5495011" y="1847772"/>
            <a:ext cx="573404" cy="292179"/>
            <a:chOff x="5495011" y="1847772"/>
            <a:chExt cx="573404" cy="292179"/>
          </a:xfrm>
        </p:grpSpPr>
        <p:sp>
          <p:nvSpPr>
            <p:cNvPr id="7" name="Freeform: Shape 6">
              <a:extLst>
                <a:ext uri="{FF2B5EF4-FFF2-40B4-BE49-F238E27FC236}">
                  <a16:creationId xmlns:a16="http://schemas.microsoft.com/office/drawing/2014/main" id="{C77B3D97-9A42-4D2B-A6F2-EFE0143B41A9}"/>
                </a:ext>
              </a:extLst>
            </p:cNvPr>
            <p:cNvSpPr/>
            <p:nvPr/>
          </p:nvSpPr>
          <p:spPr>
            <a:xfrm>
              <a:off x="5495011" y="1847772"/>
              <a:ext cx="518159" cy="171450"/>
            </a:xfrm>
            <a:custGeom>
              <a:avLst/>
              <a:gdLst>
                <a:gd name="connsiteX0" fmla="*/ 0 w 518159"/>
                <a:gd name="connsiteY0" fmla="*/ 0 h 171450"/>
                <a:gd name="connsiteX1" fmla="*/ 470535 w 518159"/>
                <a:gd name="connsiteY1" fmla="*/ 0 h 171450"/>
                <a:gd name="connsiteX2" fmla="*/ 518160 w 518159"/>
                <a:gd name="connsiteY2" fmla="*/ 47625 h 171450"/>
                <a:gd name="connsiteX3" fmla="*/ 518160 w 518159"/>
                <a:gd name="connsiteY3" fmla="*/ 171450 h 171450"/>
              </a:gdLst>
              <a:ahLst/>
              <a:cxnLst>
                <a:cxn ang="0">
                  <a:pos x="connsiteX0" y="connsiteY0"/>
                </a:cxn>
                <a:cxn ang="0">
                  <a:pos x="connsiteX1" y="connsiteY1"/>
                </a:cxn>
                <a:cxn ang="0">
                  <a:pos x="connsiteX2" y="connsiteY2"/>
                </a:cxn>
                <a:cxn ang="0">
                  <a:pos x="connsiteX3" y="connsiteY3"/>
                </a:cxn>
              </a:cxnLst>
              <a:rect l="l" t="t" r="r" b="b"/>
              <a:pathLst>
                <a:path w="518159" h="171450">
                  <a:moveTo>
                    <a:pt x="0" y="0"/>
                  </a:moveTo>
                  <a:lnTo>
                    <a:pt x="470535" y="0"/>
                  </a:lnTo>
                  <a:cubicBezTo>
                    <a:pt x="497205" y="0"/>
                    <a:pt x="518160" y="20955"/>
                    <a:pt x="518160" y="47625"/>
                  </a:cubicBezTo>
                  <a:lnTo>
                    <a:pt x="518160" y="171450"/>
                  </a:lnTo>
                </a:path>
              </a:pathLst>
            </a:custGeom>
            <a:noFill/>
            <a:ln w="20944" cap="rnd">
              <a:solidFill>
                <a:srgbClr val="000000"/>
              </a:solidFill>
              <a:custDash>
                <a:ds d="7500000" sp="375000"/>
              </a:custDash>
              <a:miter/>
            </a:ln>
          </p:spPr>
          <p:txBody>
            <a:bodyPr rtlCol="0" anchor="ctr"/>
            <a:lstStyle/>
            <a:p>
              <a:endParaRPr lang="fi-FI"/>
            </a:p>
          </p:txBody>
        </p:sp>
        <p:sp>
          <p:nvSpPr>
            <p:cNvPr id="8" name="Freeform: Shape 7">
              <a:extLst>
                <a:ext uri="{FF2B5EF4-FFF2-40B4-BE49-F238E27FC236}">
                  <a16:creationId xmlns:a16="http://schemas.microsoft.com/office/drawing/2014/main" id="{4EC0F15D-EEEB-4047-80B5-729F1454FE88}"/>
                </a:ext>
              </a:extLst>
            </p:cNvPr>
            <p:cNvSpPr/>
            <p:nvPr/>
          </p:nvSpPr>
          <p:spPr>
            <a:xfrm>
              <a:off x="5957926" y="2000172"/>
              <a:ext cx="110489" cy="139779"/>
            </a:xfrm>
            <a:custGeom>
              <a:avLst/>
              <a:gdLst>
                <a:gd name="connsiteX0" fmla="*/ 0 w 110489"/>
                <a:gd name="connsiteY0" fmla="*/ 952 h 139779"/>
                <a:gd name="connsiteX1" fmla="*/ 54292 w 110489"/>
                <a:gd name="connsiteY1" fmla="*/ 139065 h 139779"/>
                <a:gd name="connsiteX2" fmla="*/ 56198 w 110489"/>
                <a:gd name="connsiteY2" fmla="*/ 139065 h 139779"/>
                <a:gd name="connsiteX3" fmla="*/ 110490 w 110489"/>
                <a:gd name="connsiteY3" fmla="*/ 952 h 139779"/>
                <a:gd name="connsiteX4" fmla="*/ 109538 w 110489"/>
                <a:gd name="connsiteY4" fmla="*/ 0 h 139779"/>
                <a:gd name="connsiteX5" fmla="*/ 953 w 110489"/>
                <a:gd name="connsiteY5" fmla="*/ 0 h 139779"/>
                <a:gd name="connsiteX6" fmla="*/ 0 w 110489"/>
                <a:gd name="connsiteY6" fmla="*/ 952 h 139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0489" h="139779">
                  <a:moveTo>
                    <a:pt x="0" y="952"/>
                  </a:moveTo>
                  <a:lnTo>
                    <a:pt x="54292" y="139065"/>
                  </a:lnTo>
                  <a:cubicBezTo>
                    <a:pt x="54292" y="140017"/>
                    <a:pt x="56198" y="140017"/>
                    <a:pt x="56198" y="139065"/>
                  </a:cubicBezTo>
                  <a:lnTo>
                    <a:pt x="110490" y="952"/>
                  </a:lnTo>
                  <a:cubicBezTo>
                    <a:pt x="110490" y="0"/>
                    <a:pt x="110490" y="0"/>
                    <a:pt x="109538" y="0"/>
                  </a:cubicBezTo>
                  <a:lnTo>
                    <a:pt x="953" y="0"/>
                  </a:lnTo>
                  <a:cubicBezTo>
                    <a:pt x="953" y="0"/>
                    <a:pt x="0" y="0"/>
                    <a:pt x="0" y="952"/>
                  </a:cubicBezTo>
                  <a:close/>
                </a:path>
              </a:pathLst>
            </a:custGeom>
            <a:solidFill>
              <a:srgbClr val="FFC386"/>
            </a:solidFill>
            <a:ln w="20944" cap="rnd">
              <a:solidFill>
                <a:srgbClr val="000000"/>
              </a:solidFill>
              <a:custDash>
                <a:ds d="7500000" sp="375000"/>
              </a:custDash>
              <a:miter/>
            </a:ln>
          </p:spPr>
          <p:txBody>
            <a:bodyPr rtlCol="0" anchor="ctr"/>
            <a:lstStyle/>
            <a:p>
              <a:endParaRPr lang="fi-FI"/>
            </a:p>
          </p:txBody>
        </p:sp>
      </p:grpSp>
      <p:sp>
        <p:nvSpPr>
          <p:cNvPr id="49" name="Rounded Rectangle 48">
            <a:extLst>
              <a:ext uri="{FF2B5EF4-FFF2-40B4-BE49-F238E27FC236}">
                <a16:creationId xmlns:a16="http://schemas.microsoft.com/office/drawing/2014/main" id="{36C16F93-02B7-D14E-BBAE-0554FE6E0B61}"/>
              </a:ext>
            </a:extLst>
          </p:cNvPr>
          <p:cNvSpPr/>
          <p:nvPr/>
        </p:nvSpPr>
        <p:spPr>
          <a:xfrm>
            <a:off x="4901919" y="2222046"/>
            <a:ext cx="2212599" cy="4151778"/>
          </a:xfrm>
          <a:prstGeom prst="roundRect">
            <a:avLst>
              <a:gd name="adj" fmla="val 1594"/>
            </a:avLst>
          </a:prstGeom>
          <a:solidFill>
            <a:srgbClr val="FDE6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lang="fi-FI" sz="1100">
                <a:solidFill>
                  <a:schemeClr val="accent6"/>
                </a:solidFill>
                <a:latin typeface="Lato Black" panose="020F0A02020204030203" pitchFamily="34" charset="0"/>
                <a:hlinkClick r:id="rId13">
                  <a:extLst>
                    <a:ext uri="{A12FA001-AC4F-418D-AE19-62706E023703}">
                      <ahyp:hlinkClr xmlns:ahyp="http://schemas.microsoft.com/office/drawing/2018/hyperlinkcolor" val="tx"/>
                    </a:ext>
                  </a:extLst>
                </a:hlinkClick>
              </a:rPr>
              <a:t>Finnvera</a:t>
            </a:r>
            <a:r>
              <a:rPr lang="fi-FI" sz="1100">
                <a:solidFill>
                  <a:schemeClr val="accent6"/>
                </a:solidFill>
                <a:latin typeface="Lato Black" panose="020F0A02020204030203" pitchFamily="34" charset="0"/>
              </a:rPr>
              <a:t> ja muut julkiset rahoittajat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i-FI" sz="1000" b="0" i="0" u="none" strike="noStrike" kern="1200" cap="none" spc="0" normalizeH="0" baseline="0" noProof="0">
              <a:ln>
                <a:noFill/>
              </a:ln>
              <a:solidFill>
                <a:srgbClr val="4C2A85"/>
              </a:solidFill>
              <a:effectLst/>
              <a:uLnTx/>
              <a:uFillTx/>
              <a:latin typeface="Campton Book"/>
              <a:ea typeface="+mn-ea"/>
              <a:cs typeface="+mn-cs"/>
            </a:endParaRPr>
          </a:p>
          <a:p>
            <a:pPr marL="0" indent="0">
              <a:buFontTx/>
              <a:buNone/>
              <a:defRPr/>
            </a:pPr>
            <a:r>
              <a:rPr lang="fi-FI" sz="1000">
                <a:solidFill>
                  <a:schemeClr val="accent6"/>
                </a:solidFill>
                <a:latin typeface="Work Sans Medium" pitchFamily="2" charset="0"/>
              </a:rPr>
              <a:t>Finnvera on valtion omistama erityisrahoittaja ja Suomen virallinen vientitakuulaitos </a:t>
            </a:r>
            <a:r>
              <a:rPr lang="fi-FI" sz="1000" err="1">
                <a:solidFill>
                  <a:schemeClr val="accent6"/>
                </a:solidFill>
                <a:latin typeface="Work Sans Medium" pitchFamily="2" charset="0"/>
              </a:rPr>
              <a:t>Export</a:t>
            </a:r>
            <a:r>
              <a:rPr lang="fi-FI" sz="1000">
                <a:solidFill>
                  <a:schemeClr val="accent6"/>
                </a:solidFill>
                <a:latin typeface="Work Sans Medium" pitchFamily="2" charset="0"/>
              </a:rPr>
              <a:t> Credit </a:t>
            </a:r>
            <a:r>
              <a:rPr lang="fi-FI" sz="1000" err="1">
                <a:solidFill>
                  <a:schemeClr val="accent6"/>
                </a:solidFill>
                <a:latin typeface="Work Sans Medium" pitchFamily="2" charset="0"/>
              </a:rPr>
              <a:t>Agency</a:t>
            </a:r>
            <a:r>
              <a:rPr lang="fi-FI" sz="1000">
                <a:solidFill>
                  <a:schemeClr val="accent6"/>
                </a:solidFill>
                <a:latin typeface="Work Sans Medium" pitchFamily="2" charset="0"/>
              </a:rPr>
              <a:t> (ECA).</a:t>
            </a:r>
          </a:p>
          <a:p>
            <a:pPr marL="0" indent="0">
              <a:buFontTx/>
              <a:buNone/>
              <a:defRPr/>
            </a:pPr>
            <a:r>
              <a:rPr lang="fi-FI" sz="1000">
                <a:solidFill>
                  <a:schemeClr val="accent6"/>
                </a:solidFill>
                <a:latin typeface="Work Sans Medium" pitchFamily="2" charset="0"/>
              </a:rPr>
              <a:t>Finnvera tarjoaa rahoitusta yritystoiminnan alkuun, kasvuun ja kansainvälistymiseen sekä viennin riskeiltä suojautumiseen. Finnvera vahvistaa suomalaisten yritysten toimintaedellytyksiä ja kilpailukykyä tarjoamalla lainoja, takauksia ja vientitakuita. </a:t>
            </a:r>
          </a:p>
          <a:p>
            <a:pPr>
              <a:defRPr/>
            </a:pPr>
            <a:r>
              <a:rPr lang="fi-FI" sz="1000">
                <a:solidFill>
                  <a:schemeClr val="accent6"/>
                </a:solidFill>
                <a:latin typeface="Work Sans Medium" pitchFamily="2" charset="0"/>
                <a:hlinkClick r:id="rId14">
                  <a:extLst>
                    <a:ext uri="{A12FA001-AC4F-418D-AE19-62706E023703}">
                      <ahyp:hlinkClr xmlns:ahyp="http://schemas.microsoft.com/office/drawing/2018/hyperlinkcolor" val="tx"/>
                    </a:ext>
                  </a:extLst>
                </a:hlinkClick>
              </a:rPr>
              <a:t>Sitralta</a:t>
            </a:r>
            <a:r>
              <a:rPr lang="fi-FI" sz="1000">
                <a:solidFill>
                  <a:schemeClr val="accent6"/>
                </a:solidFill>
                <a:latin typeface="Work Sans Medium" pitchFamily="2" charset="0"/>
              </a:rPr>
              <a:t> saa rahoitusta hankkeisiin, jotka liittyvät Sitran toiminnan teemoihin, kuten kiertotalouteen, koulutukseen ja ilmastoratkaisuihin.</a:t>
            </a:r>
          </a:p>
          <a:p>
            <a:pPr marL="0" marR="0" lvl="0" indent="0" algn="l" defTabSz="914400" rtl="0" eaLnBrk="1" fontAlgn="auto" latinLnBrk="0" hangingPunct="1">
              <a:lnSpc>
                <a:spcPct val="100000"/>
              </a:lnSpc>
              <a:spcBef>
                <a:spcPts val="0"/>
              </a:spcBef>
              <a:spcAft>
                <a:spcPts val="400"/>
              </a:spcAft>
              <a:buClrTx/>
              <a:buSzTx/>
              <a:buFontTx/>
              <a:buNone/>
              <a:tabLst/>
              <a:defRPr/>
            </a:pPr>
            <a:endParaRPr kumimoji="0" lang="fi-FI" sz="1000" b="0" i="0" u="none" strike="noStrike" kern="1200" cap="none" spc="0" normalizeH="0" baseline="0" noProof="0">
              <a:ln>
                <a:noFill/>
              </a:ln>
              <a:solidFill>
                <a:srgbClr val="4C2A85"/>
              </a:solidFill>
              <a:effectLst/>
              <a:uLnTx/>
              <a:uFillTx/>
              <a:latin typeface="Campton Book"/>
              <a:ea typeface="+mn-ea"/>
              <a:cs typeface="+mn-cs"/>
            </a:endParaRPr>
          </a:p>
        </p:txBody>
      </p:sp>
      <p:grpSp>
        <p:nvGrpSpPr>
          <p:cNvPr id="9" name="Graphic 17" descr="Nuoli rahoitus- ja kansainvälistymispalveluista seuraavaan vaiheeseen.">
            <a:extLst>
              <a:ext uri="{FF2B5EF4-FFF2-40B4-BE49-F238E27FC236}">
                <a16:creationId xmlns:a16="http://schemas.microsoft.com/office/drawing/2014/main" id="{095D45C9-CBF4-43B5-9E3B-44DEE89B56D3}"/>
              </a:ext>
            </a:extLst>
          </p:cNvPr>
          <p:cNvGrpSpPr/>
          <p:nvPr/>
        </p:nvGrpSpPr>
        <p:grpSpPr>
          <a:xfrm>
            <a:off x="5114011" y="1847772"/>
            <a:ext cx="3811904" cy="292179"/>
            <a:chOff x="5114011" y="1847772"/>
            <a:chExt cx="3811904" cy="292179"/>
          </a:xfrm>
        </p:grpSpPr>
        <p:sp>
          <p:nvSpPr>
            <p:cNvPr id="10" name="Freeform: Shape 9">
              <a:extLst>
                <a:ext uri="{FF2B5EF4-FFF2-40B4-BE49-F238E27FC236}">
                  <a16:creationId xmlns:a16="http://schemas.microsoft.com/office/drawing/2014/main" id="{D817C286-FA5C-4282-868B-8431D70324D3}"/>
                </a:ext>
              </a:extLst>
            </p:cNvPr>
            <p:cNvSpPr/>
            <p:nvPr/>
          </p:nvSpPr>
          <p:spPr>
            <a:xfrm>
              <a:off x="5114011" y="1847772"/>
              <a:ext cx="3756659" cy="171450"/>
            </a:xfrm>
            <a:custGeom>
              <a:avLst/>
              <a:gdLst>
                <a:gd name="connsiteX0" fmla="*/ 0 w 3756659"/>
                <a:gd name="connsiteY0" fmla="*/ 0 h 171450"/>
                <a:gd name="connsiteX1" fmla="*/ 3709035 w 3756659"/>
                <a:gd name="connsiteY1" fmla="*/ 0 h 171450"/>
                <a:gd name="connsiteX2" fmla="*/ 3756660 w 3756659"/>
                <a:gd name="connsiteY2" fmla="*/ 47625 h 171450"/>
                <a:gd name="connsiteX3" fmla="*/ 3756660 w 3756659"/>
                <a:gd name="connsiteY3" fmla="*/ 171450 h 171450"/>
              </a:gdLst>
              <a:ahLst/>
              <a:cxnLst>
                <a:cxn ang="0">
                  <a:pos x="connsiteX0" y="connsiteY0"/>
                </a:cxn>
                <a:cxn ang="0">
                  <a:pos x="connsiteX1" y="connsiteY1"/>
                </a:cxn>
                <a:cxn ang="0">
                  <a:pos x="connsiteX2" y="connsiteY2"/>
                </a:cxn>
                <a:cxn ang="0">
                  <a:pos x="connsiteX3" y="connsiteY3"/>
                </a:cxn>
              </a:cxnLst>
              <a:rect l="l" t="t" r="r" b="b"/>
              <a:pathLst>
                <a:path w="3756659" h="171450">
                  <a:moveTo>
                    <a:pt x="0" y="0"/>
                  </a:moveTo>
                  <a:lnTo>
                    <a:pt x="3709035" y="0"/>
                  </a:lnTo>
                  <a:cubicBezTo>
                    <a:pt x="3735705" y="0"/>
                    <a:pt x="3756660" y="20955"/>
                    <a:pt x="3756660" y="47625"/>
                  </a:cubicBezTo>
                  <a:lnTo>
                    <a:pt x="3756660" y="171450"/>
                  </a:lnTo>
                </a:path>
              </a:pathLst>
            </a:custGeom>
            <a:noFill/>
            <a:ln w="20944" cap="rnd">
              <a:solidFill>
                <a:srgbClr val="000000"/>
              </a:solidFill>
              <a:custDash>
                <a:ds d="7500000" sp="375000"/>
              </a:custDash>
              <a:miter/>
            </a:ln>
          </p:spPr>
          <p:txBody>
            <a:bodyPr rtlCol="0" anchor="ctr"/>
            <a:lstStyle/>
            <a:p>
              <a:endParaRPr lang="fi-FI"/>
            </a:p>
          </p:txBody>
        </p:sp>
        <p:sp>
          <p:nvSpPr>
            <p:cNvPr id="11" name="Freeform: Shape 10">
              <a:extLst>
                <a:ext uri="{FF2B5EF4-FFF2-40B4-BE49-F238E27FC236}">
                  <a16:creationId xmlns:a16="http://schemas.microsoft.com/office/drawing/2014/main" id="{CF1AED33-4C5B-49EB-B780-848DA346C864}"/>
                </a:ext>
              </a:extLst>
            </p:cNvPr>
            <p:cNvSpPr/>
            <p:nvPr/>
          </p:nvSpPr>
          <p:spPr>
            <a:xfrm>
              <a:off x="8815426" y="2000172"/>
              <a:ext cx="110489" cy="139779"/>
            </a:xfrm>
            <a:custGeom>
              <a:avLst/>
              <a:gdLst>
                <a:gd name="connsiteX0" fmla="*/ 0 w 110489"/>
                <a:gd name="connsiteY0" fmla="*/ 952 h 139779"/>
                <a:gd name="connsiteX1" fmla="*/ 54293 w 110489"/>
                <a:gd name="connsiteY1" fmla="*/ 139065 h 139779"/>
                <a:gd name="connsiteX2" fmla="*/ 56197 w 110489"/>
                <a:gd name="connsiteY2" fmla="*/ 139065 h 139779"/>
                <a:gd name="connsiteX3" fmla="*/ 110490 w 110489"/>
                <a:gd name="connsiteY3" fmla="*/ 952 h 139779"/>
                <a:gd name="connsiteX4" fmla="*/ 109538 w 110489"/>
                <a:gd name="connsiteY4" fmla="*/ 0 h 139779"/>
                <a:gd name="connsiteX5" fmla="*/ 952 w 110489"/>
                <a:gd name="connsiteY5" fmla="*/ 0 h 139779"/>
                <a:gd name="connsiteX6" fmla="*/ 0 w 110489"/>
                <a:gd name="connsiteY6" fmla="*/ 952 h 139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0489" h="139779">
                  <a:moveTo>
                    <a:pt x="0" y="952"/>
                  </a:moveTo>
                  <a:lnTo>
                    <a:pt x="54293" y="139065"/>
                  </a:lnTo>
                  <a:cubicBezTo>
                    <a:pt x="54293" y="140017"/>
                    <a:pt x="56197" y="140017"/>
                    <a:pt x="56197" y="139065"/>
                  </a:cubicBezTo>
                  <a:lnTo>
                    <a:pt x="110490" y="952"/>
                  </a:lnTo>
                  <a:cubicBezTo>
                    <a:pt x="110490" y="0"/>
                    <a:pt x="110490" y="0"/>
                    <a:pt x="109538" y="0"/>
                  </a:cubicBezTo>
                  <a:lnTo>
                    <a:pt x="952" y="0"/>
                  </a:lnTo>
                  <a:cubicBezTo>
                    <a:pt x="952" y="0"/>
                    <a:pt x="0" y="0"/>
                    <a:pt x="0" y="952"/>
                  </a:cubicBezTo>
                  <a:close/>
                </a:path>
              </a:pathLst>
            </a:custGeom>
            <a:solidFill>
              <a:srgbClr val="FFC386"/>
            </a:solidFill>
            <a:ln w="20944" cap="rnd">
              <a:solidFill>
                <a:srgbClr val="000000"/>
              </a:solidFill>
              <a:custDash>
                <a:ds d="7500000" sp="375000"/>
              </a:custDash>
              <a:miter/>
            </a:ln>
          </p:spPr>
          <p:txBody>
            <a:bodyPr rtlCol="0" anchor="ctr"/>
            <a:lstStyle/>
            <a:p>
              <a:endParaRPr lang="fi-FI"/>
            </a:p>
          </p:txBody>
        </p:sp>
      </p:grpSp>
      <p:sp>
        <p:nvSpPr>
          <p:cNvPr id="52" name="Rounded Rectangle 51">
            <a:extLst>
              <a:ext uri="{FF2B5EF4-FFF2-40B4-BE49-F238E27FC236}">
                <a16:creationId xmlns:a16="http://schemas.microsoft.com/office/drawing/2014/main" id="{3998F7D4-5213-6143-B470-BFA280CAEC25}"/>
              </a:ext>
            </a:extLst>
          </p:cNvPr>
          <p:cNvSpPr/>
          <p:nvPr/>
        </p:nvSpPr>
        <p:spPr>
          <a:xfrm>
            <a:off x="7200406" y="2222046"/>
            <a:ext cx="4581047" cy="4151780"/>
          </a:xfrm>
          <a:prstGeom prst="roundRect">
            <a:avLst>
              <a:gd name="adj" fmla="val 1594"/>
            </a:avLst>
          </a:prstGeom>
          <a:solidFill>
            <a:srgbClr val="FDE6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lang="fi-FI" sz="1100">
                <a:solidFill>
                  <a:schemeClr val="accent6"/>
                </a:solidFill>
                <a:latin typeface="Lato Black" panose="020F0A02020204030203" pitchFamily="34" charset="0"/>
              </a:rPr>
              <a:t>Yksityinen rahoitus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i-FI" sz="1000" b="0" i="0" u="none" strike="noStrike" kern="1200" cap="none" spc="0" normalizeH="0" baseline="0" noProof="0">
              <a:ln>
                <a:noFill/>
              </a:ln>
              <a:solidFill>
                <a:srgbClr val="4C2A85"/>
              </a:solidFill>
              <a:effectLst/>
              <a:uLnTx/>
              <a:uFillTx/>
              <a:latin typeface="Campton Book"/>
              <a:ea typeface="+mn-ea"/>
              <a:cs typeface="+mn-cs"/>
            </a:endParaRPr>
          </a:p>
          <a:p>
            <a:pPr marR="0" lvl="0" indent="0" fontAlgn="auto">
              <a:lnSpc>
                <a:spcPct val="100000"/>
              </a:lnSpc>
              <a:spcBef>
                <a:spcPts val="0"/>
              </a:spcBef>
              <a:spcAft>
                <a:spcPts val="400"/>
              </a:spcAft>
              <a:buClrTx/>
              <a:buSzTx/>
              <a:buFontTx/>
              <a:buNone/>
              <a:tabLst/>
              <a:defRPr/>
            </a:pPr>
            <a:r>
              <a:rPr lang="fi-FI" sz="1000">
                <a:solidFill>
                  <a:schemeClr val="accent6"/>
                </a:solidFill>
                <a:latin typeface="Work Sans Medium" pitchFamily="2" charset="0"/>
                <a:hlinkClick r:id="rId15">
                  <a:extLst>
                    <a:ext uri="{A12FA001-AC4F-418D-AE19-62706E023703}">
                      <ahyp:hlinkClr xmlns:ahyp="http://schemas.microsoft.com/office/drawing/2018/hyperlinkcolor" val="tx"/>
                    </a:ext>
                  </a:extLst>
                </a:hlinkClick>
              </a:rPr>
              <a:t>Fiban</a:t>
            </a:r>
            <a:r>
              <a:rPr lang="fi-FI" sz="1000">
                <a:solidFill>
                  <a:schemeClr val="accent6"/>
                </a:solidFill>
                <a:latin typeface="Work Sans Medium" pitchFamily="2" charset="0"/>
              </a:rPr>
              <a:t> on yksi suurimmista ja aktiivisimmista bisnesenkeliverkostoista Euroopassa. Päätehtävänä on linkittää mahdollisia nopean kasvun yrityksiä sijoittajajäseniemme kanssa. </a:t>
            </a:r>
          </a:p>
          <a:p>
            <a:pPr marR="0" lvl="0" indent="0" fontAlgn="auto">
              <a:lnSpc>
                <a:spcPct val="100000"/>
              </a:lnSpc>
              <a:spcBef>
                <a:spcPts val="0"/>
              </a:spcBef>
              <a:spcAft>
                <a:spcPts val="400"/>
              </a:spcAft>
              <a:buClrTx/>
              <a:buSzTx/>
              <a:buFontTx/>
              <a:buNone/>
              <a:tabLst/>
              <a:defRPr/>
            </a:pPr>
            <a:r>
              <a:rPr lang="fi-FI" sz="1000">
                <a:solidFill>
                  <a:schemeClr val="accent6"/>
                </a:solidFill>
                <a:latin typeface="Work Sans Medium" pitchFamily="2" charset="0"/>
              </a:rPr>
              <a:t>Rahoitusyhtiötuotteiden avulla yritys pystyy rahoittamaan investointejaan, optimoimaan vakuutusomaisuutensa käyttöä, parantamaan taserakennettaan ja hankkimaan käyttöpääomarahoitusta.</a:t>
            </a:r>
          </a:p>
          <a:p>
            <a:pPr marR="0" lvl="0" indent="0" fontAlgn="auto">
              <a:lnSpc>
                <a:spcPct val="100000"/>
              </a:lnSpc>
              <a:spcBef>
                <a:spcPts val="0"/>
              </a:spcBef>
              <a:spcAft>
                <a:spcPts val="400"/>
              </a:spcAft>
              <a:buClrTx/>
              <a:buSzTx/>
              <a:buFontTx/>
              <a:buNone/>
              <a:tabLst/>
              <a:defRPr/>
            </a:pPr>
            <a:r>
              <a:rPr lang="fi-FI" sz="1000">
                <a:solidFill>
                  <a:schemeClr val="accent6"/>
                </a:solidFill>
                <a:latin typeface="Work Sans Medium" pitchFamily="2" charset="0"/>
              </a:rPr>
              <a:t>Perinteisten pankkien rinnalle on tullut </a:t>
            </a:r>
            <a:r>
              <a:rPr lang="fi-FI" sz="1000" err="1">
                <a:solidFill>
                  <a:schemeClr val="accent6"/>
                </a:solidFill>
                <a:latin typeface="Work Sans Medium" pitchFamily="2" charset="0"/>
              </a:rPr>
              <a:t>Fintech</a:t>
            </a:r>
            <a:r>
              <a:rPr lang="fi-FI" sz="1000">
                <a:solidFill>
                  <a:schemeClr val="accent6"/>
                </a:solidFill>
                <a:latin typeface="Work Sans Medium" pitchFamily="2" charset="0"/>
              </a:rPr>
              <a:t> (finanssiteknologia)-yrityksiä jotka tuovat lisätyökalun yritysten rahoituksen vaihtoehtoihin, mutta samalla myös auttavat pankkia.</a:t>
            </a:r>
          </a:p>
          <a:p>
            <a:pPr marR="0" lvl="0" indent="0" fontAlgn="auto">
              <a:lnSpc>
                <a:spcPct val="100000"/>
              </a:lnSpc>
              <a:spcBef>
                <a:spcPts val="0"/>
              </a:spcBef>
              <a:spcAft>
                <a:spcPts val="400"/>
              </a:spcAft>
              <a:buClrTx/>
              <a:buSzTx/>
              <a:buFontTx/>
              <a:buNone/>
              <a:tabLst/>
              <a:defRPr/>
            </a:pPr>
            <a:r>
              <a:rPr lang="fi-FI" sz="1000">
                <a:solidFill>
                  <a:schemeClr val="accent6"/>
                </a:solidFill>
                <a:latin typeface="Work Sans Medium" pitchFamily="2" charset="0"/>
                <a:hlinkClick r:id="rId16">
                  <a:extLst>
                    <a:ext uri="{A12FA001-AC4F-418D-AE19-62706E023703}">
                      <ahyp:hlinkClr xmlns:ahyp="http://schemas.microsoft.com/office/drawing/2018/hyperlinkcolor" val="tx"/>
                    </a:ext>
                  </a:extLst>
                </a:hlinkClick>
              </a:rPr>
              <a:t>Suomen pääomasijoitusyhdistys </a:t>
            </a:r>
            <a:r>
              <a:rPr lang="fi-FI" sz="1000">
                <a:solidFill>
                  <a:schemeClr val="accent6"/>
                </a:solidFill>
                <a:latin typeface="Work Sans Medium" pitchFamily="2" charset="0"/>
              </a:rPr>
              <a:t>edistää pääomasijoittamisen toimintaedellytyksiä Suomessa. Varsinaiset jäsenet ovat Suomessa pääomasijoitustoimintaa harjoittavia yhtiöitä. Liitännäisjäsenet ovat suomalaisella pääomasijoitustoimialalla muuten vaikuttavia tahoja.</a:t>
            </a:r>
          </a:p>
          <a:p>
            <a:pPr marR="0" lvl="0" indent="0" fontAlgn="auto">
              <a:lnSpc>
                <a:spcPct val="100000"/>
              </a:lnSpc>
              <a:spcBef>
                <a:spcPts val="0"/>
              </a:spcBef>
              <a:spcAft>
                <a:spcPts val="400"/>
              </a:spcAft>
              <a:buClrTx/>
              <a:buSzTx/>
              <a:buFontTx/>
              <a:buNone/>
              <a:tabLst/>
              <a:defRPr/>
            </a:pPr>
            <a:r>
              <a:rPr lang="fi-FI" sz="1000">
                <a:solidFill>
                  <a:schemeClr val="accent6"/>
                </a:solidFill>
                <a:latin typeface="Work Sans Medium" pitchFamily="2" charset="0"/>
              </a:rPr>
              <a:t>Joukkorahoitus on viime vuosina kasvanut ja saanut erilaisia muotoja. Myös Suomessa on useita alustoja joukkorahoituksen keräämiselle, vaikka kansainvälisetkin alustat ovat käytössä ja hyviä erityisesti yrityksille, jotka hakevat tuotteelleen markkinasijaa kansainvälisiltä markkinoilta.</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i-FI" sz="1000" b="0" i="0" u="none" strike="noStrike" kern="1200" cap="none" spc="0" normalizeH="0" baseline="0" noProof="0">
              <a:ln>
                <a:noFill/>
              </a:ln>
              <a:solidFill>
                <a:srgbClr val="4C2A85"/>
              </a:solidFill>
              <a:effectLst/>
              <a:uLnTx/>
              <a:uFillTx/>
              <a:latin typeface="Campton Book"/>
              <a:ea typeface="+mn-ea"/>
              <a:cs typeface="+mn-cs"/>
            </a:endParaRPr>
          </a:p>
        </p:txBody>
      </p:sp>
    </p:spTree>
    <p:extLst>
      <p:ext uri="{BB962C8B-B14F-4D97-AF65-F5344CB8AC3E}">
        <p14:creationId xmlns:p14="http://schemas.microsoft.com/office/powerpoint/2010/main" val="30110066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Text Placeholder 2">
            <a:extLst>
              <a:ext uri="{FF2B5EF4-FFF2-40B4-BE49-F238E27FC236}">
                <a16:creationId xmlns:a16="http://schemas.microsoft.com/office/drawing/2014/main" id="{E19CDBC7-A7D0-4C1A-92E1-A839E141FF6C}"/>
              </a:ext>
            </a:extLst>
          </p:cNvPr>
          <p:cNvSpPr txBox="1">
            <a:spLocks noGrp="1"/>
          </p:cNvSpPr>
          <p:nvPr>
            <p:ph type="title" idx="4294967295"/>
          </p:nvPr>
        </p:nvSpPr>
        <p:spPr>
          <a:xfrm>
            <a:off x="246213" y="241880"/>
            <a:ext cx="11658375" cy="38798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i-FI" sz="2000">
                <a:solidFill>
                  <a:schemeClr val="accent6"/>
                </a:solidFill>
                <a:latin typeface="Lato Black"/>
              </a:rPr>
              <a:t>Kehittäjät</a:t>
            </a:r>
            <a:r>
              <a:rPr kumimoji="0" lang="fi-FI" sz="2000" b="0" i="0" u="none" strike="noStrike" kern="1200" cap="none" spc="0" normalizeH="0" baseline="0" noProof="0">
                <a:ln>
                  <a:noFill/>
                </a:ln>
                <a:solidFill>
                  <a:schemeClr val="accent6"/>
                </a:solidFill>
                <a:effectLst/>
                <a:uLnTx/>
                <a:uFillTx/>
                <a:latin typeface="Lato Black"/>
              </a:rPr>
              <a:t> </a:t>
            </a:r>
            <a:r>
              <a:rPr lang="fi-FI" sz="2000">
                <a:solidFill>
                  <a:schemeClr val="accent6"/>
                </a:solidFill>
                <a:latin typeface="Lato Black"/>
              </a:rPr>
              <a:t>jatkavat</a:t>
            </a:r>
            <a:r>
              <a:rPr kumimoji="0" lang="fi-FI" sz="2000" b="0" i="0" u="none" strike="noStrike" kern="1200" cap="none" spc="0" normalizeH="0" baseline="0" noProof="0">
                <a:ln>
                  <a:noFill/>
                </a:ln>
                <a:solidFill>
                  <a:schemeClr val="accent6"/>
                </a:solidFill>
                <a:effectLst/>
                <a:uLnTx/>
                <a:uFillTx/>
                <a:latin typeface="Lato Black"/>
              </a:rPr>
              <a:t> ratkaisun kehittämistä itsenäisesti 4/4</a:t>
            </a:r>
          </a:p>
        </p:txBody>
      </p:sp>
      <p:sp>
        <p:nvSpPr>
          <p:cNvPr id="30" name="TextBox 29">
            <a:extLst>
              <a:ext uri="{FF2B5EF4-FFF2-40B4-BE49-F238E27FC236}">
                <a16:creationId xmlns:a16="http://schemas.microsoft.com/office/drawing/2014/main" id="{722CB8DA-D415-48FA-AF2A-AE038030665A}"/>
              </a:ext>
            </a:extLst>
          </p:cNvPr>
          <p:cNvSpPr txBox="1"/>
          <p:nvPr/>
        </p:nvSpPr>
        <p:spPr>
          <a:xfrm>
            <a:off x="99099" y="1371099"/>
            <a:ext cx="1203228" cy="307777"/>
          </a:xfrm>
          <a:prstGeom prst="rect">
            <a:avLst/>
          </a:prstGeom>
          <a:noFill/>
        </p:spPr>
        <p:txBody>
          <a:bodyPr wrap="square" lIns="91440" tIns="45720" rIns="91440" bIns="45720" rtlCol="0" anchor="t">
            <a:spAutoFit/>
          </a:bodyPr>
          <a:lstStyle/>
          <a:p>
            <a:pPr algn="ctr"/>
            <a:r>
              <a:rPr lang="en-US" sz="1400" err="1">
                <a:solidFill>
                  <a:schemeClr val="accent6"/>
                </a:solidFill>
                <a:latin typeface="Lato Bold"/>
              </a:rPr>
              <a:t>Kehittäjät</a:t>
            </a:r>
            <a:endParaRPr lang="fi-FI" sz="1400" err="1">
              <a:solidFill>
                <a:schemeClr val="accent6"/>
              </a:solidFill>
              <a:latin typeface="Lato Bold" panose="020F0802020204030203" pitchFamily="34" charset="0"/>
            </a:endParaRPr>
          </a:p>
        </p:txBody>
      </p:sp>
      <p:pic>
        <p:nvPicPr>
          <p:cNvPr id="29" name="Graphic 28" descr="Kuvake kehittäjistä.">
            <a:extLst>
              <a:ext uri="{FF2B5EF4-FFF2-40B4-BE49-F238E27FC236}">
                <a16:creationId xmlns:a16="http://schemas.microsoft.com/office/drawing/2014/main" id="{7E4FD2AC-C21F-42A8-B085-39975544905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86964" y="780155"/>
            <a:ext cx="827499" cy="584117"/>
          </a:xfrm>
          <a:prstGeom prst="rect">
            <a:avLst/>
          </a:prstGeom>
        </p:spPr>
      </p:pic>
      <p:pic>
        <p:nvPicPr>
          <p:cNvPr id="20" name="Graphic 19" descr="Himmeä katkonainen nuoli yrityspalveluihin.">
            <a:extLst>
              <a:ext uri="{FF2B5EF4-FFF2-40B4-BE49-F238E27FC236}">
                <a16:creationId xmlns:a16="http://schemas.microsoft.com/office/drawing/2014/main" id="{A2A6F6AA-66BE-4835-91CC-E0A294696473}"/>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339964" y="823209"/>
            <a:ext cx="1990725" cy="133350"/>
          </a:xfrm>
          <a:prstGeom prst="rect">
            <a:avLst/>
          </a:prstGeom>
        </p:spPr>
      </p:pic>
      <p:sp>
        <p:nvSpPr>
          <p:cNvPr id="43" name="Rectangle 42">
            <a:extLst>
              <a:ext uri="{FF2B5EF4-FFF2-40B4-BE49-F238E27FC236}">
                <a16:creationId xmlns:a16="http://schemas.microsoft.com/office/drawing/2014/main" id="{99CFBDE0-E096-40D2-AED0-D07B20108332}"/>
              </a:ext>
            </a:extLst>
          </p:cNvPr>
          <p:cNvSpPr/>
          <p:nvPr/>
        </p:nvSpPr>
        <p:spPr>
          <a:xfrm>
            <a:off x="3440255" y="749331"/>
            <a:ext cx="1308115" cy="307777"/>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i-FI" sz="1400">
                <a:solidFill>
                  <a:srgbClr val="C9D4DD"/>
                </a:solidFill>
                <a:latin typeface="Lato Bold" panose="020F0802020204030203" pitchFamily="34" charset="0"/>
              </a:rPr>
              <a:t>Yrityspalvelut</a:t>
            </a:r>
          </a:p>
        </p:txBody>
      </p:sp>
      <p:sp>
        <p:nvSpPr>
          <p:cNvPr id="53" name="Rectangle 52">
            <a:extLst>
              <a:ext uri="{FF2B5EF4-FFF2-40B4-BE49-F238E27FC236}">
                <a16:creationId xmlns:a16="http://schemas.microsoft.com/office/drawing/2014/main" id="{F0DFC98B-9FC3-6A46-A91E-6E6456731105}"/>
              </a:ext>
            </a:extLst>
          </p:cNvPr>
          <p:cNvSpPr/>
          <p:nvPr/>
        </p:nvSpPr>
        <p:spPr>
          <a:xfrm>
            <a:off x="1334975" y="1057108"/>
            <a:ext cx="1567782" cy="52322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i-FI" sz="1400" dirty="0">
                <a:solidFill>
                  <a:schemeClr val="accent6"/>
                </a:solidFill>
                <a:latin typeface="Lato Bold" panose="020F0802020204030203" pitchFamily="34" charset="0"/>
              </a:rPr>
              <a:t>Ekosysteemi ja verkosto</a:t>
            </a:r>
          </a:p>
        </p:txBody>
      </p:sp>
      <p:grpSp>
        <p:nvGrpSpPr>
          <p:cNvPr id="22" name="Group 21" descr="Haarautuva nuoli ekosysteemistä ja verkostosta seuraavaan vaiheeseen.">
            <a:extLst>
              <a:ext uri="{FF2B5EF4-FFF2-40B4-BE49-F238E27FC236}">
                <a16:creationId xmlns:a16="http://schemas.microsoft.com/office/drawing/2014/main" id="{F7E7DC2F-CDD0-41A0-83C8-0C62558E01F5}"/>
              </a:ext>
            </a:extLst>
          </p:cNvPr>
          <p:cNvGrpSpPr/>
          <p:nvPr/>
        </p:nvGrpSpPr>
        <p:grpSpPr>
          <a:xfrm>
            <a:off x="1253489" y="1351014"/>
            <a:ext cx="1645919" cy="530304"/>
            <a:chOff x="1253489" y="1351014"/>
            <a:chExt cx="1645919" cy="530304"/>
          </a:xfrm>
        </p:grpSpPr>
        <p:sp>
          <p:nvSpPr>
            <p:cNvPr id="15" name="Freeform: Shape 14">
              <a:extLst>
                <a:ext uri="{FF2B5EF4-FFF2-40B4-BE49-F238E27FC236}">
                  <a16:creationId xmlns:a16="http://schemas.microsoft.com/office/drawing/2014/main" id="{94998740-3E2F-46D3-9010-0E7F5830596F}"/>
                </a:ext>
              </a:extLst>
            </p:cNvPr>
            <p:cNvSpPr/>
            <p:nvPr/>
          </p:nvSpPr>
          <p:spPr>
            <a:xfrm>
              <a:off x="1308734" y="1351014"/>
              <a:ext cx="1590674" cy="390524"/>
            </a:xfrm>
            <a:custGeom>
              <a:avLst/>
              <a:gdLst>
                <a:gd name="connsiteX0" fmla="*/ 1590675 w 1590674"/>
                <a:gd name="connsiteY0" fmla="*/ 0 h 390524"/>
                <a:gd name="connsiteX1" fmla="*/ 1590675 w 1590674"/>
                <a:gd name="connsiteY1" fmla="*/ 228600 h 390524"/>
                <a:gd name="connsiteX2" fmla="*/ 1543050 w 1590674"/>
                <a:gd name="connsiteY2" fmla="*/ 276225 h 390524"/>
                <a:gd name="connsiteX3" fmla="*/ 47625 w 1590674"/>
                <a:gd name="connsiteY3" fmla="*/ 276225 h 390524"/>
                <a:gd name="connsiteX4" fmla="*/ 0 w 1590674"/>
                <a:gd name="connsiteY4" fmla="*/ 323850 h 390524"/>
                <a:gd name="connsiteX5" fmla="*/ 0 w 1590674"/>
                <a:gd name="connsiteY5" fmla="*/ 390525 h 390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90674" h="390524">
                  <a:moveTo>
                    <a:pt x="1590675" y="0"/>
                  </a:moveTo>
                  <a:lnTo>
                    <a:pt x="1590675" y="228600"/>
                  </a:lnTo>
                  <a:cubicBezTo>
                    <a:pt x="1590675" y="255270"/>
                    <a:pt x="1569720" y="276225"/>
                    <a:pt x="1543050" y="276225"/>
                  </a:cubicBezTo>
                  <a:lnTo>
                    <a:pt x="47625" y="276225"/>
                  </a:lnTo>
                  <a:cubicBezTo>
                    <a:pt x="20955" y="276225"/>
                    <a:pt x="0" y="297180"/>
                    <a:pt x="0" y="323850"/>
                  </a:cubicBezTo>
                  <a:lnTo>
                    <a:pt x="0" y="390525"/>
                  </a:lnTo>
                </a:path>
              </a:pathLst>
            </a:custGeom>
            <a:noFill/>
            <a:ln w="20944" cap="rnd">
              <a:solidFill>
                <a:srgbClr val="000000"/>
              </a:solidFill>
              <a:custDash>
                <a:ds d="7500000" sp="375000"/>
              </a:custDash>
              <a:miter/>
            </a:ln>
          </p:spPr>
          <p:txBody>
            <a:bodyPr rtlCol="0" anchor="ctr"/>
            <a:lstStyle/>
            <a:p>
              <a:endParaRPr lang="fi-FI"/>
            </a:p>
          </p:txBody>
        </p:sp>
        <p:sp>
          <p:nvSpPr>
            <p:cNvPr id="17" name="Freeform: Shape 16">
              <a:extLst>
                <a:ext uri="{FF2B5EF4-FFF2-40B4-BE49-F238E27FC236}">
                  <a16:creationId xmlns:a16="http://schemas.microsoft.com/office/drawing/2014/main" id="{7169CCE1-A9BD-4D51-9EA4-5D7B10BE50A0}"/>
                </a:ext>
              </a:extLst>
            </p:cNvPr>
            <p:cNvSpPr/>
            <p:nvPr/>
          </p:nvSpPr>
          <p:spPr>
            <a:xfrm>
              <a:off x="1253489" y="1741539"/>
              <a:ext cx="110489" cy="139779"/>
            </a:xfrm>
            <a:custGeom>
              <a:avLst/>
              <a:gdLst>
                <a:gd name="connsiteX0" fmla="*/ 0 w 110489"/>
                <a:gd name="connsiteY0" fmla="*/ 953 h 139779"/>
                <a:gd name="connsiteX1" fmla="*/ 54293 w 110489"/>
                <a:gd name="connsiteY1" fmla="*/ 139065 h 139779"/>
                <a:gd name="connsiteX2" fmla="*/ 56198 w 110489"/>
                <a:gd name="connsiteY2" fmla="*/ 139065 h 139779"/>
                <a:gd name="connsiteX3" fmla="*/ 110490 w 110489"/>
                <a:gd name="connsiteY3" fmla="*/ 953 h 139779"/>
                <a:gd name="connsiteX4" fmla="*/ 109538 w 110489"/>
                <a:gd name="connsiteY4" fmla="*/ 0 h 139779"/>
                <a:gd name="connsiteX5" fmla="*/ 953 w 110489"/>
                <a:gd name="connsiteY5" fmla="*/ 0 h 139779"/>
                <a:gd name="connsiteX6" fmla="*/ 0 w 110489"/>
                <a:gd name="connsiteY6" fmla="*/ 953 h 139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0489" h="139779">
                  <a:moveTo>
                    <a:pt x="0" y="953"/>
                  </a:moveTo>
                  <a:lnTo>
                    <a:pt x="54293" y="139065"/>
                  </a:lnTo>
                  <a:cubicBezTo>
                    <a:pt x="54293" y="140018"/>
                    <a:pt x="56198" y="140018"/>
                    <a:pt x="56198" y="139065"/>
                  </a:cubicBezTo>
                  <a:lnTo>
                    <a:pt x="110490" y="953"/>
                  </a:lnTo>
                  <a:cubicBezTo>
                    <a:pt x="110490" y="0"/>
                    <a:pt x="110490" y="0"/>
                    <a:pt x="109538" y="0"/>
                  </a:cubicBezTo>
                  <a:lnTo>
                    <a:pt x="953" y="0"/>
                  </a:lnTo>
                  <a:cubicBezTo>
                    <a:pt x="0" y="0"/>
                    <a:pt x="0" y="953"/>
                    <a:pt x="0" y="953"/>
                  </a:cubicBezTo>
                  <a:close/>
                </a:path>
              </a:pathLst>
            </a:custGeom>
            <a:solidFill>
              <a:srgbClr val="FFC386"/>
            </a:solidFill>
            <a:ln w="20944" cap="rnd">
              <a:solidFill>
                <a:srgbClr val="000000"/>
              </a:solidFill>
              <a:custDash>
                <a:ds d="7500000" sp="375000"/>
              </a:custDash>
              <a:miter/>
            </a:ln>
          </p:spPr>
          <p:txBody>
            <a:bodyPr rtlCol="0" anchor="ctr"/>
            <a:lstStyle/>
            <a:p>
              <a:endParaRPr lang="fi-FI"/>
            </a:p>
          </p:txBody>
        </p:sp>
      </p:grpSp>
      <p:sp>
        <p:nvSpPr>
          <p:cNvPr id="46" name="Rounded Rectangle 45">
            <a:extLst>
              <a:ext uri="{FF2B5EF4-FFF2-40B4-BE49-F238E27FC236}">
                <a16:creationId xmlns:a16="http://schemas.microsoft.com/office/drawing/2014/main" id="{9A7DA73B-B2D2-4C44-B774-73E0ABA44AA9}"/>
              </a:ext>
            </a:extLst>
          </p:cNvPr>
          <p:cNvSpPr/>
          <p:nvPr/>
        </p:nvSpPr>
        <p:spPr>
          <a:xfrm>
            <a:off x="99099" y="1932069"/>
            <a:ext cx="1535469" cy="4753210"/>
          </a:xfrm>
          <a:prstGeom prst="roundRect">
            <a:avLst>
              <a:gd name="adj" fmla="val 1594"/>
            </a:avLst>
          </a:prstGeom>
          <a:solidFill>
            <a:srgbClr val="FDE6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lang="fi-FI" sz="1100">
                <a:solidFill>
                  <a:schemeClr val="accent6"/>
                </a:solidFill>
                <a:latin typeface="Lato Black" panose="020F0A02020204030203" pitchFamily="34" charset="0"/>
              </a:rPr>
              <a:t>Suuryritysten startup-ohjelmat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i-FI" sz="1000" b="0" i="0" u="none" strike="noStrike" kern="1200" cap="none" spc="0" normalizeH="0" baseline="0" noProof="0">
              <a:ln>
                <a:noFill/>
              </a:ln>
              <a:solidFill>
                <a:srgbClr val="4C2A85"/>
              </a:solidFill>
              <a:effectLst/>
              <a:uLnTx/>
              <a:uFillTx/>
              <a:latin typeface="Campton Book"/>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i-FI" sz="1000" b="0" i="0" u="none" strike="noStrike" kern="1200" cap="none" spc="0" normalizeH="0" baseline="0" noProof="0">
              <a:ln>
                <a:noFill/>
              </a:ln>
              <a:solidFill>
                <a:srgbClr val="4C2A85"/>
              </a:solidFill>
              <a:effectLst/>
              <a:uLnTx/>
              <a:uFillTx/>
              <a:latin typeface="Campton Book"/>
              <a:ea typeface="+mn-ea"/>
              <a:cs typeface="+mn-cs"/>
            </a:endParaRPr>
          </a:p>
          <a:p>
            <a:pPr marR="0" lvl="0" fontAlgn="auto">
              <a:lnSpc>
                <a:spcPct val="100000"/>
              </a:lnSpc>
              <a:spcBef>
                <a:spcPts val="0"/>
              </a:spcBef>
              <a:spcAft>
                <a:spcPts val="400"/>
              </a:spcAft>
              <a:buClrTx/>
              <a:buSzTx/>
              <a:tabLst/>
              <a:defRPr/>
            </a:pPr>
            <a:r>
              <a:rPr lang="fi-FI" sz="900">
                <a:solidFill>
                  <a:schemeClr val="accent6"/>
                </a:solidFill>
                <a:latin typeface="Work Sans Medium" pitchFamily="2" charset="0"/>
              </a:rPr>
              <a:t>Suuryritykset hakevat pilottitoteuttajia esimerkiksi </a:t>
            </a:r>
            <a:r>
              <a:rPr lang="fi-FI" sz="900" err="1">
                <a:solidFill>
                  <a:schemeClr val="accent6"/>
                </a:solidFill>
                <a:latin typeface="Work Sans Medium" pitchFamily="2" charset="0"/>
              </a:rPr>
              <a:t>Venture</a:t>
            </a:r>
            <a:r>
              <a:rPr lang="fi-FI" sz="900">
                <a:solidFill>
                  <a:schemeClr val="accent6"/>
                </a:solidFill>
                <a:latin typeface="Work Sans Medium" pitchFamily="2" charset="0"/>
              </a:rPr>
              <a:t> Capital -toiminnan kautta, jotka pystyvät toimeenpanemaan projekteja nopeasti kumppanimuotoisesti.</a:t>
            </a:r>
          </a:p>
          <a:p>
            <a:pPr marR="0" lvl="0" fontAlgn="auto">
              <a:lnSpc>
                <a:spcPct val="100000"/>
              </a:lnSpc>
              <a:spcBef>
                <a:spcPts val="0"/>
              </a:spcBef>
              <a:spcAft>
                <a:spcPts val="400"/>
              </a:spcAft>
              <a:buClrTx/>
              <a:buSzTx/>
              <a:tabLst/>
              <a:defRPr/>
            </a:pPr>
            <a:r>
              <a:rPr lang="fi-FI" sz="900">
                <a:solidFill>
                  <a:schemeClr val="accent6"/>
                </a:solidFill>
                <a:latin typeface="Work Sans Medium" pitchFamily="2" charset="0"/>
              </a:rPr>
              <a:t>Isot yritykset järjestävät omaa innovaatiotoimintaa ja jatkopolkuja niihin esim. yhteiskehittämisen muodossa.</a:t>
            </a:r>
          </a:p>
          <a:p>
            <a:pPr marR="0" lvl="0" fontAlgn="auto">
              <a:lnSpc>
                <a:spcPct val="100000"/>
              </a:lnSpc>
              <a:spcBef>
                <a:spcPts val="0"/>
              </a:spcBef>
              <a:spcAft>
                <a:spcPts val="400"/>
              </a:spcAft>
              <a:buClrTx/>
              <a:buSzTx/>
              <a:tabLst/>
              <a:defRPr/>
            </a:pPr>
            <a:r>
              <a:rPr lang="fi-FI" sz="900">
                <a:solidFill>
                  <a:schemeClr val="accent6"/>
                </a:solidFill>
                <a:latin typeface="Work Sans Medium" pitchFamily="2" charset="0"/>
              </a:rPr>
              <a:t>Paikallisella yrityspalvelujen asiantuntijalla on näkyvyys suuryritysten startup-toimintaan.</a:t>
            </a:r>
          </a:p>
        </p:txBody>
      </p:sp>
      <p:grpSp>
        <p:nvGrpSpPr>
          <p:cNvPr id="18" name="Graphic 15" descr="Haarautuva nuoli ekosysteemistä ja verkostosta seuraavaan vaiheeseen.">
            <a:extLst>
              <a:ext uri="{FF2B5EF4-FFF2-40B4-BE49-F238E27FC236}">
                <a16:creationId xmlns:a16="http://schemas.microsoft.com/office/drawing/2014/main" id="{5249B282-5F8B-48CE-994F-A56D75293540}"/>
              </a:ext>
            </a:extLst>
          </p:cNvPr>
          <p:cNvGrpSpPr/>
          <p:nvPr/>
        </p:nvGrpSpPr>
        <p:grpSpPr>
          <a:xfrm>
            <a:off x="3264216" y="1303389"/>
            <a:ext cx="110490" cy="577929"/>
            <a:chOff x="3264216" y="1303389"/>
            <a:chExt cx="110490" cy="577929"/>
          </a:xfrm>
        </p:grpSpPr>
        <p:sp>
          <p:nvSpPr>
            <p:cNvPr id="19" name="Freeform: Shape 18">
              <a:extLst>
                <a:ext uri="{FF2B5EF4-FFF2-40B4-BE49-F238E27FC236}">
                  <a16:creationId xmlns:a16="http://schemas.microsoft.com/office/drawing/2014/main" id="{7E4B952E-01D7-46C4-A85F-5F936AE17C65}"/>
                </a:ext>
              </a:extLst>
            </p:cNvPr>
            <p:cNvSpPr/>
            <p:nvPr/>
          </p:nvSpPr>
          <p:spPr>
            <a:xfrm>
              <a:off x="3319462" y="1303389"/>
              <a:ext cx="9525" cy="438149"/>
            </a:xfrm>
            <a:custGeom>
              <a:avLst/>
              <a:gdLst>
                <a:gd name="connsiteX0" fmla="*/ 0 w 9525"/>
                <a:gd name="connsiteY0" fmla="*/ 0 h 438149"/>
                <a:gd name="connsiteX1" fmla="*/ 0 w 9525"/>
                <a:gd name="connsiteY1" fmla="*/ 438150 h 438149"/>
              </a:gdLst>
              <a:ahLst/>
              <a:cxnLst>
                <a:cxn ang="0">
                  <a:pos x="connsiteX0" y="connsiteY0"/>
                </a:cxn>
                <a:cxn ang="0">
                  <a:pos x="connsiteX1" y="connsiteY1"/>
                </a:cxn>
              </a:cxnLst>
              <a:rect l="l" t="t" r="r" b="b"/>
              <a:pathLst>
                <a:path w="9525" h="438149">
                  <a:moveTo>
                    <a:pt x="0" y="0"/>
                  </a:moveTo>
                  <a:lnTo>
                    <a:pt x="0" y="438150"/>
                  </a:lnTo>
                </a:path>
              </a:pathLst>
            </a:custGeom>
            <a:noFill/>
            <a:ln w="20944" cap="rnd">
              <a:solidFill>
                <a:srgbClr val="000000"/>
              </a:solidFill>
              <a:custDash>
                <a:ds d="7500000" sp="375000"/>
              </a:custDash>
              <a:miter/>
            </a:ln>
          </p:spPr>
          <p:txBody>
            <a:bodyPr rtlCol="0" anchor="ctr"/>
            <a:lstStyle/>
            <a:p>
              <a:endParaRPr lang="fi-FI"/>
            </a:p>
          </p:txBody>
        </p:sp>
        <p:sp>
          <p:nvSpPr>
            <p:cNvPr id="21" name="Freeform: Shape 20">
              <a:extLst>
                <a:ext uri="{FF2B5EF4-FFF2-40B4-BE49-F238E27FC236}">
                  <a16:creationId xmlns:a16="http://schemas.microsoft.com/office/drawing/2014/main" id="{4C040470-350A-4C0B-B470-A2FB46DF8970}"/>
                </a:ext>
              </a:extLst>
            </p:cNvPr>
            <p:cNvSpPr/>
            <p:nvPr/>
          </p:nvSpPr>
          <p:spPr>
            <a:xfrm>
              <a:off x="3264216" y="1741539"/>
              <a:ext cx="110490" cy="139779"/>
            </a:xfrm>
            <a:custGeom>
              <a:avLst/>
              <a:gdLst>
                <a:gd name="connsiteX0" fmla="*/ 0 w 110490"/>
                <a:gd name="connsiteY0" fmla="*/ 953 h 139779"/>
                <a:gd name="connsiteX1" fmla="*/ 54292 w 110490"/>
                <a:gd name="connsiteY1" fmla="*/ 139065 h 139779"/>
                <a:gd name="connsiteX2" fmla="*/ 56198 w 110490"/>
                <a:gd name="connsiteY2" fmla="*/ 139065 h 139779"/>
                <a:gd name="connsiteX3" fmla="*/ 110490 w 110490"/>
                <a:gd name="connsiteY3" fmla="*/ 953 h 139779"/>
                <a:gd name="connsiteX4" fmla="*/ 109538 w 110490"/>
                <a:gd name="connsiteY4" fmla="*/ 0 h 139779"/>
                <a:gd name="connsiteX5" fmla="*/ 953 w 110490"/>
                <a:gd name="connsiteY5" fmla="*/ 0 h 139779"/>
                <a:gd name="connsiteX6" fmla="*/ 0 w 110490"/>
                <a:gd name="connsiteY6" fmla="*/ 953 h 139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0490" h="139779">
                  <a:moveTo>
                    <a:pt x="0" y="953"/>
                  </a:moveTo>
                  <a:lnTo>
                    <a:pt x="54292" y="139065"/>
                  </a:lnTo>
                  <a:cubicBezTo>
                    <a:pt x="54292" y="140018"/>
                    <a:pt x="56198" y="140018"/>
                    <a:pt x="56198" y="139065"/>
                  </a:cubicBezTo>
                  <a:lnTo>
                    <a:pt x="110490" y="953"/>
                  </a:lnTo>
                  <a:cubicBezTo>
                    <a:pt x="110490" y="0"/>
                    <a:pt x="110490" y="0"/>
                    <a:pt x="109538" y="0"/>
                  </a:cubicBezTo>
                  <a:lnTo>
                    <a:pt x="953" y="0"/>
                  </a:lnTo>
                  <a:cubicBezTo>
                    <a:pt x="953" y="0"/>
                    <a:pt x="0" y="953"/>
                    <a:pt x="0" y="953"/>
                  </a:cubicBezTo>
                  <a:close/>
                </a:path>
              </a:pathLst>
            </a:custGeom>
            <a:solidFill>
              <a:srgbClr val="FFC386"/>
            </a:solidFill>
            <a:ln w="20944" cap="rnd">
              <a:solidFill>
                <a:srgbClr val="000000"/>
              </a:solidFill>
              <a:custDash>
                <a:ds d="7500000" sp="375000"/>
              </a:custDash>
              <a:miter/>
            </a:ln>
          </p:spPr>
          <p:txBody>
            <a:bodyPr rtlCol="0" anchor="ctr"/>
            <a:lstStyle/>
            <a:p>
              <a:endParaRPr lang="fi-FI"/>
            </a:p>
          </p:txBody>
        </p:sp>
      </p:grpSp>
      <p:sp>
        <p:nvSpPr>
          <p:cNvPr id="78" name="Rounded Rectangle 77">
            <a:extLst>
              <a:ext uri="{FF2B5EF4-FFF2-40B4-BE49-F238E27FC236}">
                <a16:creationId xmlns:a16="http://schemas.microsoft.com/office/drawing/2014/main" id="{E4949624-9B85-6148-9ABA-A2EEEFE7DE5B}"/>
              </a:ext>
            </a:extLst>
          </p:cNvPr>
          <p:cNvSpPr/>
          <p:nvPr/>
        </p:nvSpPr>
        <p:spPr>
          <a:xfrm>
            <a:off x="1731789" y="1932069"/>
            <a:ext cx="2037750" cy="4753209"/>
          </a:xfrm>
          <a:prstGeom prst="roundRect">
            <a:avLst>
              <a:gd name="adj" fmla="val 1594"/>
            </a:avLst>
          </a:prstGeom>
          <a:solidFill>
            <a:srgbClr val="FDE6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lang="fi-FI" sz="1100">
                <a:solidFill>
                  <a:schemeClr val="accent6"/>
                </a:solidFill>
                <a:latin typeface="Lato Black" panose="020F0A02020204030203" pitchFamily="34" charset="0"/>
              </a:rPr>
              <a:t>KV-verkostoihin ohjautuminen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i-FI" sz="700" b="0" i="0" u="none" strike="sngStrike" kern="1200" cap="none" spc="0" normalizeH="0" baseline="0" noProof="0">
              <a:ln>
                <a:noFill/>
              </a:ln>
              <a:solidFill>
                <a:srgbClr val="4C2A85"/>
              </a:solidFill>
              <a:effectLst/>
              <a:uLnTx/>
              <a:uFillTx/>
              <a:latin typeface="Campton Book"/>
              <a:ea typeface="+mn-ea"/>
              <a:cs typeface="+mn-cs"/>
            </a:endParaRPr>
          </a:p>
          <a:p>
            <a:pPr indent="0">
              <a:spcAft>
                <a:spcPts val="400"/>
              </a:spcAft>
              <a:buFontTx/>
              <a:buNone/>
              <a:defRPr/>
            </a:pPr>
            <a:r>
              <a:rPr lang="fi-FI" sz="900">
                <a:solidFill>
                  <a:schemeClr val="accent6"/>
                </a:solidFill>
                <a:latin typeface="Work Sans Medium" pitchFamily="2" charset="0"/>
              </a:rPr>
              <a:t>Kansainväliset verkostot tarjoavat runsaasti mahdollisuuksia yritysten jatkokehitykselle. </a:t>
            </a:r>
          </a:p>
          <a:p>
            <a:pPr indent="0">
              <a:spcAft>
                <a:spcPts val="400"/>
              </a:spcAft>
              <a:buFontTx/>
              <a:buNone/>
              <a:defRPr/>
            </a:pPr>
            <a:r>
              <a:rPr lang="fi-FI" sz="900">
                <a:solidFill>
                  <a:schemeClr val="accent6"/>
                </a:solidFill>
                <a:latin typeface="Work Sans Medium" pitchFamily="2" charset="0"/>
              </a:rPr>
              <a:t>Esimerkkejä toimijoista, jotka tukevat kansainvälisessä verkostoitumisessa ovat </a:t>
            </a:r>
            <a:r>
              <a:rPr lang="fi-FI" sz="900">
                <a:solidFill>
                  <a:schemeClr val="accent6"/>
                </a:solidFill>
                <a:latin typeface="Work Sans Medium" pitchFamily="2" charset="0"/>
                <a:hlinkClick r:id="rId7">
                  <a:extLst>
                    <a:ext uri="{A12FA001-AC4F-418D-AE19-62706E023703}">
                      <ahyp:hlinkClr xmlns:ahyp="http://schemas.microsoft.com/office/drawing/2018/hyperlinkcolor" val="tx"/>
                    </a:ext>
                  </a:extLst>
                </a:hlinkClick>
              </a:rPr>
              <a:t>Team Finland</a:t>
            </a:r>
            <a:r>
              <a:rPr lang="fi-FI" sz="900">
                <a:solidFill>
                  <a:schemeClr val="accent6"/>
                </a:solidFill>
                <a:latin typeface="Work Sans Medium" pitchFamily="2" charset="0"/>
              </a:rPr>
              <a:t>, </a:t>
            </a:r>
            <a:r>
              <a:rPr lang="fi-FI" sz="900">
                <a:solidFill>
                  <a:schemeClr val="accent6"/>
                </a:solidFill>
                <a:latin typeface="Work Sans Medium" pitchFamily="2" charset="0"/>
                <a:hlinkClick r:id="rId8">
                  <a:extLst>
                    <a:ext uri="{A12FA001-AC4F-418D-AE19-62706E023703}">
                      <ahyp:hlinkClr xmlns:ahyp="http://schemas.microsoft.com/office/drawing/2018/hyperlinkcolor" val="tx"/>
                    </a:ext>
                  </a:extLst>
                </a:hlinkClick>
              </a:rPr>
              <a:t>Business Finland</a:t>
            </a:r>
            <a:r>
              <a:rPr lang="fi-FI" sz="900">
                <a:solidFill>
                  <a:schemeClr val="accent6"/>
                </a:solidFill>
                <a:latin typeface="Work Sans Medium" pitchFamily="2" charset="0"/>
              </a:rPr>
              <a:t>, </a:t>
            </a:r>
            <a:r>
              <a:rPr lang="fi-FI" sz="900">
                <a:solidFill>
                  <a:schemeClr val="accent6"/>
                </a:solidFill>
                <a:latin typeface="Work Sans Medium" pitchFamily="2" charset="0"/>
                <a:hlinkClick r:id="rId9">
                  <a:extLst>
                    <a:ext uri="{A12FA001-AC4F-418D-AE19-62706E023703}">
                      <ahyp:hlinkClr xmlns:ahyp="http://schemas.microsoft.com/office/drawing/2018/hyperlinkcolor" val="tx"/>
                    </a:ext>
                  </a:extLst>
                </a:hlinkClick>
              </a:rPr>
              <a:t>Helsinki Business </a:t>
            </a:r>
            <a:r>
              <a:rPr lang="fi-FI" sz="900" err="1">
                <a:solidFill>
                  <a:schemeClr val="accent6"/>
                </a:solidFill>
                <a:latin typeface="Work Sans Medium" pitchFamily="2" charset="0"/>
                <a:hlinkClick r:id="rId9">
                  <a:extLst>
                    <a:ext uri="{A12FA001-AC4F-418D-AE19-62706E023703}">
                      <ahyp:hlinkClr xmlns:ahyp="http://schemas.microsoft.com/office/drawing/2018/hyperlinkcolor" val="tx"/>
                    </a:ext>
                  </a:extLst>
                </a:hlinkClick>
              </a:rPr>
              <a:t>Hub</a:t>
            </a:r>
            <a:r>
              <a:rPr lang="fi-FI" sz="900">
                <a:solidFill>
                  <a:schemeClr val="accent6"/>
                </a:solidFill>
                <a:latin typeface="Work Sans Medium" pitchFamily="2" charset="0"/>
              </a:rPr>
              <a:t>, </a:t>
            </a:r>
            <a:r>
              <a:rPr lang="fi-FI" sz="900">
                <a:solidFill>
                  <a:schemeClr val="accent6"/>
                </a:solidFill>
                <a:latin typeface="Work Sans Medium" pitchFamily="2" charset="0"/>
                <a:hlinkClick r:id="rId10">
                  <a:extLst>
                    <a:ext uri="{A12FA001-AC4F-418D-AE19-62706E023703}">
                      <ahyp:hlinkClr xmlns:ahyp="http://schemas.microsoft.com/office/drawing/2018/hyperlinkcolor" val="tx"/>
                    </a:ext>
                  </a:extLst>
                </a:hlinkClick>
              </a:rPr>
              <a:t>kauppakamarit</a:t>
            </a:r>
            <a:r>
              <a:rPr lang="fi-FI" sz="900">
                <a:solidFill>
                  <a:schemeClr val="accent6"/>
                </a:solidFill>
                <a:latin typeface="Work Sans Medium" pitchFamily="2" charset="0"/>
              </a:rPr>
              <a:t> ja </a:t>
            </a:r>
            <a:r>
              <a:rPr lang="fi-FI" sz="900">
                <a:solidFill>
                  <a:schemeClr val="accent6"/>
                </a:solidFill>
                <a:latin typeface="Work Sans Medium" pitchFamily="2" charset="0"/>
                <a:hlinkClick r:id="rId11">
                  <a:extLst>
                    <a:ext uri="{A12FA001-AC4F-418D-AE19-62706E023703}">
                      <ahyp:hlinkClr xmlns:ahyp="http://schemas.microsoft.com/office/drawing/2018/hyperlinkcolor" val="tx"/>
                    </a:ext>
                  </a:extLst>
                </a:hlinkClick>
              </a:rPr>
              <a:t>Enterprise Europe Network (EEN)</a:t>
            </a:r>
            <a:r>
              <a:rPr lang="fi-FI" sz="900">
                <a:solidFill>
                  <a:schemeClr val="accent6"/>
                </a:solidFill>
                <a:latin typeface="Work Sans Medium" pitchFamily="2" charset="0"/>
              </a:rPr>
              <a:t>. </a:t>
            </a:r>
          </a:p>
          <a:p>
            <a:pPr indent="0">
              <a:spcAft>
                <a:spcPts val="400"/>
              </a:spcAft>
              <a:buFontTx/>
              <a:buNone/>
              <a:defRPr/>
            </a:pPr>
            <a:r>
              <a:rPr lang="fi-FI" sz="900">
                <a:solidFill>
                  <a:schemeClr val="accent6"/>
                </a:solidFill>
                <a:latin typeface="Work Sans Medium" pitchFamily="2" charset="0"/>
              </a:rPr>
              <a:t>Esimerkiksi EEN tarjoaa maksutonta tietoa ja ohjausta </a:t>
            </a:r>
          </a:p>
          <a:p>
            <a:pPr indent="-171450">
              <a:spcAft>
                <a:spcPts val="400"/>
              </a:spcAft>
              <a:buFont typeface="Arial" panose="020B0604020202020204" pitchFamily="34" charset="0"/>
              <a:buChar char="•"/>
              <a:defRPr/>
            </a:pPr>
            <a:r>
              <a:rPr lang="fi-FI" sz="900">
                <a:solidFill>
                  <a:schemeClr val="accent6"/>
                </a:solidFill>
                <a:latin typeface="Work Sans Medium" pitchFamily="2" charset="0"/>
              </a:rPr>
              <a:t>kullekin yritykselle sopivimmista EU:n tarjoamista avustusmuotoisista rahoitusmahdollisuuksista ja –ohjelmista</a:t>
            </a:r>
          </a:p>
          <a:p>
            <a:pPr indent="-171450">
              <a:spcAft>
                <a:spcPts val="400"/>
              </a:spcAft>
              <a:buFont typeface="Arial" panose="020B0604020202020204" pitchFamily="34" charset="0"/>
              <a:buChar char="•"/>
              <a:defRPr/>
            </a:pPr>
            <a:r>
              <a:rPr lang="fi-FI" sz="900">
                <a:solidFill>
                  <a:schemeClr val="accent6"/>
                </a:solidFill>
                <a:latin typeface="Work Sans Medium" pitchFamily="2" charset="0"/>
              </a:rPr>
              <a:t>kansainvälistymisestä ja lainsäädännöstä</a:t>
            </a:r>
          </a:p>
          <a:p>
            <a:pPr indent="-171450">
              <a:spcAft>
                <a:spcPts val="400"/>
              </a:spcAft>
              <a:buFont typeface="Arial" panose="020B0604020202020204" pitchFamily="34" charset="0"/>
              <a:buChar char="•"/>
              <a:defRPr/>
            </a:pPr>
            <a:r>
              <a:rPr lang="fi-FI" sz="900">
                <a:solidFill>
                  <a:schemeClr val="accent6"/>
                </a:solidFill>
                <a:latin typeface="Work Sans Medium" pitchFamily="2" charset="0"/>
              </a:rPr>
              <a:t>kansainvälisistä yhteistyökumppaneista </a:t>
            </a:r>
          </a:p>
          <a:p>
            <a:pPr indent="-171450">
              <a:spcAft>
                <a:spcPts val="400"/>
              </a:spcAft>
              <a:buFont typeface="Arial" panose="020B0604020202020204" pitchFamily="34" charset="0"/>
              <a:buChar char="•"/>
              <a:defRPr/>
            </a:pPr>
            <a:r>
              <a:rPr lang="fi-FI" sz="900">
                <a:solidFill>
                  <a:schemeClr val="accent6"/>
                </a:solidFill>
                <a:latin typeface="Work Sans Medium" pitchFamily="2" charset="0"/>
              </a:rPr>
              <a:t>neuvoja innovaatioiden kaupallistamisesta</a:t>
            </a:r>
          </a:p>
          <a:p>
            <a:pPr indent="-171450">
              <a:spcAft>
                <a:spcPts val="400"/>
              </a:spcAft>
              <a:buFont typeface="Arial" panose="020B0604020202020204" pitchFamily="34" charset="0"/>
              <a:buChar char="•"/>
              <a:defRPr/>
            </a:pPr>
            <a:r>
              <a:rPr lang="fi-FI" sz="900">
                <a:solidFill>
                  <a:schemeClr val="accent6"/>
                </a:solidFill>
                <a:latin typeface="Work Sans Medium" pitchFamily="2" charset="0"/>
              </a:rPr>
              <a:t>seminaareista ja tapahtumista </a:t>
            </a:r>
          </a:p>
        </p:txBody>
      </p:sp>
      <p:grpSp>
        <p:nvGrpSpPr>
          <p:cNvPr id="12" name="Graphic 15" descr="Haarautuva nuoli ekosysteemistä ja verkostosta seuraavaan vaiheeseen.">
            <a:extLst>
              <a:ext uri="{FF2B5EF4-FFF2-40B4-BE49-F238E27FC236}">
                <a16:creationId xmlns:a16="http://schemas.microsoft.com/office/drawing/2014/main" id="{5249B282-5F8B-48CE-994F-A56D75293540}"/>
              </a:ext>
            </a:extLst>
          </p:cNvPr>
          <p:cNvGrpSpPr/>
          <p:nvPr/>
        </p:nvGrpSpPr>
        <p:grpSpPr>
          <a:xfrm>
            <a:off x="2899409" y="1301484"/>
            <a:ext cx="2009775" cy="295036"/>
            <a:chOff x="2899409" y="1301484"/>
            <a:chExt cx="2009775" cy="295036"/>
          </a:xfrm>
        </p:grpSpPr>
        <p:sp>
          <p:nvSpPr>
            <p:cNvPr id="13" name="Freeform: Shape 12">
              <a:extLst>
                <a:ext uri="{FF2B5EF4-FFF2-40B4-BE49-F238E27FC236}">
                  <a16:creationId xmlns:a16="http://schemas.microsoft.com/office/drawing/2014/main" id="{87722E38-5ED4-4AD5-855A-AB53ADD2E82B}"/>
                </a:ext>
              </a:extLst>
            </p:cNvPr>
            <p:cNvSpPr/>
            <p:nvPr/>
          </p:nvSpPr>
          <p:spPr>
            <a:xfrm>
              <a:off x="2899409" y="1301484"/>
              <a:ext cx="1956434" cy="222884"/>
            </a:xfrm>
            <a:custGeom>
              <a:avLst/>
              <a:gdLst>
                <a:gd name="connsiteX0" fmla="*/ 1956435 w 1956434"/>
                <a:gd name="connsiteY0" fmla="*/ 222885 h 222884"/>
                <a:gd name="connsiteX1" fmla="*/ 1956435 w 1956434"/>
                <a:gd name="connsiteY1" fmla="*/ 46673 h 222884"/>
                <a:gd name="connsiteX2" fmla="*/ 1909763 w 1956434"/>
                <a:gd name="connsiteY2" fmla="*/ 0 h 222884"/>
                <a:gd name="connsiteX3" fmla="*/ 0 w 1956434"/>
                <a:gd name="connsiteY3" fmla="*/ 0 h 222884"/>
              </a:gdLst>
              <a:ahLst/>
              <a:cxnLst>
                <a:cxn ang="0">
                  <a:pos x="connsiteX0" y="connsiteY0"/>
                </a:cxn>
                <a:cxn ang="0">
                  <a:pos x="connsiteX1" y="connsiteY1"/>
                </a:cxn>
                <a:cxn ang="0">
                  <a:pos x="connsiteX2" y="connsiteY2"/>
                </a:cxn>
                <a:cxn ang="0">
                  <a:pos x="connsiteX3" y="connsiteY3"/>
                </a:cxn>
              </a:cxnLst>
              <a:rect l="l" t="t" r="r" b="b"/>
              <a:pathLst>
                <a:path w="1956434" h="222884">
                  <a:moveTo>
                    <a:pt x="1956435" y="222885"/>
                  </a:moveTo>
                  <a:lnTo>
                    <a:pt x="1956435" y="46673"/>
                  </a:lnTo>
                  <a:cubicBezTo>
                    <a:pt x="1956435" y="20955"/>
                    <a:pt x="1935480" y="0"/>
                    <a:pt x="1909763" y="0"/>
                  </a:cubicBezTo>
                  <a:lnTo>
                    <a:pt x="0" y="0"/>
                  </a:lnTo>
                </a:path>
              </a:pathLst>
            </a:custGeom>
            <a:noFill/>
            <a:ln w="20608" cap="rnd">
              <a:solidFill>
                <a:srgbClr val="000000"/>
              </a:solidFill>
              <a:custDash>
                <a:ds d="7380015" sp="369000"/>
              </a:custDash>
              <a:miter/>
            </a:ln>
          </p:spPr>
          <p:txBody>
            <a:bodyPr rtlCol="0" anchor="ctr"/>
            <a:lstStyle/>
            <a:p>
              <a:endParaRPr lang="fi-FI"/>
            </a:p>
          </p:txBody>
        </p:sp>
        <p:sp>
          <p:nvSpPr>
            <p:cNvPr id="14" name="Freeform: Shape 13">
              <a:extLst>
                <a:ext uri="{FF2B5EF4-FFF2-40B4-BE49-F238E27FC236}">
                  <a16:creationId xmlns:a16="http://schemas.microsoft.com/office/drawing/2014/main" id="{E42020C3-6872-4DEB-9918-307286AB6BD0}"/>
                </a:ext>
              </a:extLst>
            </p:cNvPr>
            <p:cNvSpPr/>
            <p:nvPr/>
          </p:nvSpPr>
          <p:spPr>
            <a:xfrm>
              <a:off x="4800599" y="1459176"/>
              <a:ext cx="108584" cy="137345"/>
            </a:xfrm>
            <a:custGeom>
              <a:avLst/>
              <a:gdLst>
                <a:gd name="connsiteX0" fmla="*/ 108585 w 108584"/>
                <a:gd name="connsiteY0" fmla="*/ 423 h 137345"/>
                <a:gd name="connsiteX1" fmla="*/ 55245 w 108584"/>
                <a:gd name="connsiteY1" fmla="*/ 136631 h 137345"/>
                <a:gd name="connsiteX2" fmla="*/ 53340 w 108584"/>
                <a:gd name="connsiteY2" fmla="*/ 136631 h 137345"/>
                <a:gd name="connsiteX3" fmla="*/ 0 w 108584"/>
                <a:gd name="connsiteY3" fmla="*/ 1376 h 137345"/>
                <a:gd name="connsiteX4" fmla="*/ 953 w 108584"/>
                <a:gd name="connsiteY4" fmla="*/ 423 h 137345"/>
                <a:gd name="connsiteX5" fmla="*/ 107632 w 108584"/>
                <a:gd name="connsiteY5" fmla="*/ 423 h 137345"/>
                <a:gd name="connsiteX6" fmla="*/ 108585 w 108584"/>
                <a:gd name="connsiteY6" fmla="*/ 423 h 1373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8584" h="137345">
                  <a:moveTo>
                    <a:pt x="108585" y="423"/>
                  </a:moveTo>
                  <a:lnTo>
                    <a:pt x="55245" y="136631"/>
                  </a:lnTo>
                  <a:cubicBezTo>
                    <a:pt x="55245" y="137583"/>
                    <a:pt x="53340" y="137583"/>
                    <a:pt x="53340" y="136631"/>
                  </a:cubicBezTo>
                  <a:lnTo>
                    <a:pt x="0" y="1376"/>
                  </a:lnTo>
                  <a:cubicBezTo>
                    <a:pt x="0" y="423"/>
                    <a:pt x="0" y="423"/>
                    <a:pt x="953" y="423"/>
                  </a:cubicBezTo>
                  <a:lnTo>
                    <a:pt x="107632" y="423"/>
                  </a:lnTo>
                  <a:cubicBezTo>
                    <a:pt x="108585" y="-529"/>
                    <a:pt x="108585" y="423"/>
                    <a:pt x="108585" y="423"/>
                  </a:cubicBezTo>
                  <a:close/>
                </a:path>
              </a:pathLst>
            </a:custGeom>
            <a:solidFill>
              <a:srgbClr val="FFC386"/>
            </a:solidFill>
            <a:ln w="20944" cap="rnd">
              <a:solidFill>
                <a:srgbClr val="000000"/>
              </a:solidFill>
              <a:custDash>
                <a:ds d="7500000" sp="375000"/>
              </a:custDash>
              <a:miter/>
            </a:ln>
          </p:spPr>
          <p:txBody>
            <a:bodyPr rtlCol="0" anchor="ctr"/>
            <a:lstStyle/>
            <a:p>
              <a:endParaRPr lang="fi-FI"/>
            </a:p>
          </p:txBody>
        </p:sp>
      </p:grpSp>
      <p:sp>
        <p:nvSpPr>
          <p:cNvPr id="52" name="Rounded Rectangle 79">
            <a:extLst>
              <a:ext uri="{FF2B5EF4-FFF2-40B4-BE49-F238E27FC236}">
                <a16:creationId xmlns:a16="http://schemas.microsoft.com/office/drawing/2014/main" id="{5E2019CF-62E0-44E8-8CA1-29B098EEEB2D}"/>
              </a:ext>
            </a:extLst>
          </p:cNvPr>
          <p:cNvSpPr/>
          <p:nvPr/>
        </p:nvSpPr>
        <p:spPr>
          <a:xfrm>
            <a:off x="3866250" y="1664351"/>
            <a:ext cx="2107499" cy="5020929"/>
          </a:xfrm>
          <a:prstGeom prst="roundRect">
            <a:avLst>
              <a:gd name="adj" fmla="val 1594"/>
            </a:avLst>
          </a:prstGeom>
          <a:solidFill>
            <a:srgbClr val="FDE6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lang="fi-FI" sz="1000">
                <a:solidFill>
                  <a:schemeClr val="accent6"/>
                </a:solidFill>
                <a:latin typeface="Lato Black" panose="020F0A02020204030203" pitchFamily="34" charset="0"/>
              </a:rPr>
              <a:t>Liiketoiminnan kasvuohjelmat (hautomot, </a:t>
            </a:r>
            <a:r>
              <a:rPr lang="fi-FI" sz="1000" err="1">
                <a:solidFill>
                  <a:schemeClr val="accent6"/>
                </a:solidFill>
                <a:latin typeface="Lato Black" panose="020F0A02020204030203" pitchFamily="34" charset="0"/>
              </a:rPr>
              <a:t>kiihdyttämöt</a:t>
            </a:r>
            <a:r>
              <a:rPr lang="fi-FI" sz="1000">
                <a:solidFill>
                  <a:schemeClr val="accent6"/>
                </a:solidFill>
                <a:latin typeface="Lato Black" panose="020F0A02020204030203" pitchFamily="34" charset="0"/>
              </a:rPr>
              <a:t> jne.)</a:t>
            </a:r>
          </a:p>
          <a:p>
            <a:pPr marL="0" marR="0" lvl="0" indent="0" algn="l" defTabSz="914400" rtl="0" eaLnBrk="1" fontAlgn="auto" latinLnBrk="0" hangingPunct="1">
              <a:lnSpc>
                <a:spcPct val="100000"/>
              </a:lnSpc>
              <a:spcBef>
                <a:spcPts val="0"/>
              </a:spcBef>
              <a:spcAft>
                <a:spcPts val="0"/>
              </a:spcAft>
              <a:buClrTx/>
              <a:buSzTx/>
              <a:buFontTx/>
              <a:buNone/>
              <a:tabLst/>
              <a:defRPr/>
            </a:pPr>
            <a:endParaRPr lang="fi-FI" sz="1000">
              <a:solidFill>
                <a:schemeClr val="accent6"/>
              </a:solidFill>
              <a:latin typeface="Lato Black" panose="020F0A02020204030203" pitchFamily="34" charset="0"/>
            </a:endParaRPr>
          </a:p>
          <a:p>
            <a:pPr marR="0" lvl="0" fontAlgn="auto">
              <a:lnSpc>
                <a:spcPct val="100000"/>
              </a:lnSpc>
              <a:spcBef>
                <a:spcPts val="0"/>
              </a:spcBef>
              <a:spcAft>
                <a:spcPts val="400"/>
              </a:spcAft>
              <a:buClrTx/>
              <a:buSzTx/>
              <a:tabLst/>
              <a:defRPr/>
            </a:pPr>
            <a:r>
              <a:rPr lang="fi-FI" sz="900">
                <a:solidFill>
                  <a:schemeClr val="accent6"/>
                </a:solidFill>
                <a:latin typeface="Work Sans Medium" pitchFamily="2" charset="0"/>
              </a:rPr>
              <a:t>Erilaiset kasvuohjelmat tarjoavat erityisesti startupeille mahdollisuuksia nopeampaan kasvuun. Yrityshautomot on tarkoitettu tukemaan yrittäjää ensimmäisissä askeleissaan kohti yrittäjyyttä. Hautomoissa ja </a:t>
            </a:r>
            <a:r>
              <a:rPr lang="fi-FI" sz="900" err="1">
                <a:solidFill>
                  <a:schemeClr val="accent6"/>
                </a:solidFill>
                <a:latin typeface="Work Sans Medium" pitchFamily="2" charset="0"/>
              </a:rPr>
              <a:t>kiihdyttämöissä</a:t>
            </a:r>
            <a:r>
              <a:rPr lang="fi-FI" sz="900">
                <a:solidFill>
                  <a:schemeClr val="accent6"/>
                </a:solidFill>
                <a:latin typeface="Work Sans Medium" pitchFamily="2" charset="0"/>
              </a:rPr>
              <a:t> on erilaisia ohjelmia, joissa yrittäjä voi hioa omaa liikeideaansa ja mahdollisesti koota tiimiänsä. </a:t>
            </a:r>
          </a:p>
          <a:p>
            <a:pPr marR="0" lvl="0" fontAlgn="auto">
              <a:lnSpc>
                <a:spcPct val="100000"/>
              </a:lnSpc>
              <a:spcBef>
                <a:spcPts val="0"/>
              </a:spcBef>
              <a:spcAft>
                <a:spcPts val="400"/>
              </a:spcAft>
              <a:buClrTx/>
              <a:buSzTx/>
              <a:tabLst/>
              <a:defRPr/>
            </a:pPr>
            <a:r>
              <a:rPr lang="fi-FI" sz="900">
                <a:solidFill>
                  <a:schemeClr val="accent6"/>
                </a:solidFill>
                <a:latin typeface="Work Sans Medium" pitchFamily="2" charset="0"/>
              </a:rPr>
              <a:t>Esimerkiksi </a:t>
            </a:r>
            <a:r>
              <a:rPr lang="fi-FI" sz="900">
                <a:solidFill>
                  <a:schemeClr val="accent6"/>
                </a:solidFill>
                <a:latin typeface="Work Sans Medium" pitchFamily="2" charset="0"/>
                <a:hlinkClick r:id="rId12">
                  <a:extLst>
                    <a:ext uri="{A12FA001-AC4F-418D-AE19-62706E023703}">
                      <ahyp:hlinkClr xmlns:ahyp="http://schemas.microsoft.com/office/drawing/2018/hyperlinkcolor" val="tx"/>
                    </a:ext>
                  </a:extLst>
                </a:hlinkClick>
              </a:rPr>
              <a:t>Kiuas </a:t>
            </a:r>
            <a:r>
              <a:rPr lang="fi-FI" sz="900" err="1">
                <a:solidFill>
                  <a:schemeClr val="accent6"/>
                </a:solidFill>
                <a:latin typeface="Work Sans Medium" pitchFamily="2" charset="0"/>
                <a:hlinkClick r:id="rId12">
                  <a:extLst>
                    <a:ext uri="{A12FA001-AC4F-418D-AE19-62706E023703}">
                      <ahyp:hlinkClr xmlns:ahyp="http://schemas.microsoft.com/office/drawing/2018/hyperlinkcolor" val="tx"/>
                    </a:ext>
                  </a:extLst>
                </a:hlinkClick>
              </a:rPr>
              <a:t>kiihdyttämöllä</a:t>
            </a:r>
            <a:r>
              <a:rPr lang="fi-FI" sz="900">
                <a:solidFill>
                  <a:schemeClr val="accent6"/>
                </a:solidFill>
                <a:latin typeface="Work Sans Medium" pitchFamily="2" charset="0"/>
              </a:rPr>
              <a:t> on kaksi ohjelmaa eri tilanteissa oleville kehitystiimeille. </a:t>
            </a:r>
            <a:r>
              <a:rPr lang="fi-FI" sz="900">
                <a:solidFill>
                  <a:schemeClr val="accent6"/>
                </a:solidFill>
                <a:latin typeface="Work Sans Medium" pitchFamily="2" charset="0"/>
                <a:hlinkClick r:id="rId13">
                  <a:extLst>
                    <a:ext uri="{A12FA001-AC4F-418D-AE19-62706E023703}">
                      <ahyp:hlinkClr xmlns:ahyp="http://schemas.microsoft.com/office/drawing/2018/hyperlinkcolor" val="tx"/>
                    </a:ext>
                  </a:extLst>
                </a:hlinkClick>
              </a:rPr>
              <a:t>Kiuas </a:t>
            </a:r>
            <a:r>
              <a:rPr lang="fi-FI" sz="900" err="1">
                <a:solidFill>
                  <a:schemeClr val="accent6"/>
                </a:solidFill>
                <a:latin typeface="Work Sans Medium" pitchFamily="2" charset="0"/>
                <a:hlinkClick r:id="rId13">
                  <a:extLst>
                    <a:ext uri="{A12FA001-AC4F-418D-AE19-62706E023703}">
                      <ahyp:hlinkClr xmlns:ahyp="http://schemas.microsoft.com/office/drawing/2018/hyperlinkcolor" val="tx"/>
                    </a:ext>
                  </a:extLst>
                </a:hlinkClick>
              </a:rPr>
              <a:t>Start</a:t>
            </a:r>
            <a:r>
              <a:rPr lang="fi-FI" sz="900">
                <a:solidFill>
                  <a:schemeClr val="accent6"/>
                </a:solidFill>
                <a:latin typeface="Work Sans Medium" pitchFamily="2" charset="0"/>
                <a:hlinkClick r:id="rId13">
                  <a:extLst>
                    <a:ext uri="{A12FA001-AC4F-418D-AE19-62706E023703}">
                      <ahyp:hlinkClr xmlns:ahyp="http://schemas.microsoft.com/office/drawing/2018/hyperlinkcolor" val="tx"/>
                    </a:ext>
                  </a:extLst>
                </a:hlinkClick>
              </a:rPr>
              <a:t> </a:t>
            </a:r>
            <a:r>
              <a:rPr lang="fi-FI" sz="900">
                <a:solidFill>
                  <a:schemeClr val="accent6"/>
                </a:solidFill>
                <a:latin typeface="Work Sans Medium" pitchFamily="2" charset="0"/>
              </a:rPr>
              <a:t>on suunnattu varhaisen vaiheen ideoille ja se järjestetään kahdesti vuodessa. </a:t>
            </a:r>
            <a:r>
              <a:rPr lang="fi-FI" sz="900">
                <a:solidFill>
                  <a:schemeClr val="accent6"/>
                </a:solidFill>
                <a:latin typeface="Work Sans Medium" pitchFamily="2" charset="0"/>
                <a:hlinkClick r:id="rId14">
                  <a:extLst>
                    <a:ext uri="{A12FA001-AC4F-418D-AE19-62706E023703}">
                      <ahyp:hlinkClr xmlns:ahyp="http://schemas.microsoft.com/office/drawing/2018/hyperlinkcolor" val="tx"/>
                    </a:ext>
                  </a:extLst>
                </a:hlinkClick>
              </a:rPr>
              <a:t>Kiuas </a:t>
            </a:r>
            <a:r>
              <a:rPr lang="fi-FI" sz="900" err="1">
                <a:solidFill>
                  <a:schemeClr val="accent6"/>
                </a:solidFill>
                <a:latin typeface="Work Sans Medium" pitchFamily="2" charset="0"/>
                <a:hlinkClick r:id="rId14">
                  <a:extLst>
                    <a:ext uri="{A12FA001-AC4F-418D-AE19-62706E023703}">
                      <ahyp:hlinkClr xmlns:ahyp="http://schemas.microsoft.com/office/drawing/2018/hyperlinkcolor" val="tx"/>
                    </a:ext>
                  </a:extLst>
                </a:hlinkClick>
              </a:rPr>
              <a:t>Accelerator</a:t>
            </a:r>
            <a:r>
              <a:rPr lang="fi-FI" sz="900">
                <a:solidFill>
                  <a:schemeClr val="accent6"/>
                </a:solidFill>
                <a:latin typeface="Work Sans Medium" pitchFamily="2" charset="0"/>
              </a:rPr>
              <a:t> on 9-10 viikon mittainen ohjelma hieman pidemmällä oleville startupeille. </a:t>
            </a:r>
          </a:p>
          <a:p>
            <a:pPr marR="0" lvl="0" fontAlgn="auto">
              <a:lnSpc>
                <a:spcPct val="100000"/>
              </a:lnSpc>
              <a:spcBef>
                <a:spcPts val="0"/>
              </a:spcBef>
              <a:spcAft>
                <a:spcPts val="400"/>
              </a:spcAft>
              <a:buClrTx/>
              <a:buSzTx/>
              <a:tabLst/>
              <a:defRPr/>
            </a:pPr>
            <a:r>
              <a:rPr lang="fi-FI" sz="900">
                <a:solidFill>
                  <a:schemeClr val="accent6"/>
                </a:solidFill>
                <a:latin typeface="Work Sans Medium" pitchFamily="2" charset="0"/>
                <a:hlinkClick r:id="rId15">
                  <a:extLst>
                    <a:ext uri="{A12FA001-AC4F-418D-AE19-62706E023703}">
                      <ahyp:hlinkClr xmlns:ahyp="http://schemas.microsoft.com/office/drawing/2018/hyperlinkcolor" val="tx"/>
                    </a:ext>
                  </a:extLst>
                </a:hlinkClick>
              </a:rPr>
              <a:t>Aalto Startup Center</a:t>
            </a:r>
            <a:r>
              <a:rPr lang="fi-FI" sz="900">
                <a:solidFill>
                  <a:schemeClr val="accent6"/>
                </a:solidFill>
                <a:latin typeface="Work Sans Medium" pitchFamily="2" charset="0"/>
              </a:rPr>
              <a:t> ja </a:t>
            </a:r>
            <a:r>
              <a:rPr lang="fi-FI" sz="900">
                <a:solidFill>
                  <a:schemeClr val="accent6"/>
                </a:solidFill>
                <a:latin typeface="Work Sans Medium" pitchFamily="2" charset="0"/>
                <a:hlinkClick r:id="rId16">
                  <a:extLst>
                    <a:ext uri="{A12FA001-AC4F-418D-AE19-62706E023703}">
                      <ahyp:hlinkClr xmlns:ahyp="http://schemas.microsoft.com/office/drawing/2018/hyperlinkcolor" val="tx"/>
                    </a:ext>
                  </a:extLst>
                </a:hlinkClick>
              </a:rPr>
              <a:t>Aalto Innovation Services</a:t>
            </a:r>
            <a:r>
              <a:rPr lang="fi-FI" sz="900">
                <a:solidFill>
                  <a:schemeClr val="accent6"/>
                </a:solidFill>
                <a:latin typeface="Work Sans Medium" pitchFamily="2" charset="0"/>
              </a:rPr>
              <a:t> tarjoavat </a:t>
            </a:r>
            <a:r>
              <a:rPr lang="fi-FI" sz="900" err="1">
                <a:solidFill>
                  <a:schemeClr val="accent6"/>
                </a:solidFill>
                <a:latin typeface="Work Sans Medium" pitchFamily="2" charset="0"/>
              </a:rPr>
              <a:t>From</a:t>
            </a:r>
            <a:r>
              <a:rPr lang="fi-FI" sz="900">
                <a:solidFill>
                  <a:schemeClr val="accent6"/>
                </a:solidFill>
                <a:latin typeface="Work Sans Medium" pitchFamily="2" charset="0"/>
              </a:rPr>
              <a:t> Idea to </a:t>
            </a:r>
            <a:r>
              <a:rPr lang="fi-FI" sz="900" err="1">
                <a:solidFill>
                  <a:schemeClr val="accent6"/>
                </a:solidFill>
                <a:latin typeface="Work Sans Medium" pitchFamily="2" charset="0"/>
              </a:rPr>
              <a:t>Impact</a:t>
            </a:r>
            <a:r>
              <a:rPr lang="fi-FI" sz="900">
                <a:solidFill>
                  <a:schemeClr val="accent6"/>
                </a:solidFill>
                <a:latin typeface="Work Sans Medium" pitchFamily="2" charset="0"/>
              </a:rPr>
              <a:t> -palveluja yritysten eri kypsyysvaiheisiin.</a:t>
            </a:r>
          </a:p>
          <a:p>
            <a:pPr marR="0" lvl="0" fontAlgn="auto">
              <a:lnSpc>
                <a:spcPct val="100000"/>
              </a:lnSpc>
              <a:spcBef>
                <a:spcPts val="0"/>
              </a:spcBef>
              <a:spcAft>
                <a:spcPts val="400"/>
              </a:spcAft>
              <a:buClrTx/>
              <a:buSzTx/>
              <a:tabLst/>
              <a:defRPr/>
            </a:pPr>
            <a:r>
              <a:rPr lang="fi-FI" sz="900">
                <a:solidFill>
                  <a:schemeClr val="accent6"/>
                </a:solidFill>
                <a:latin typeface="Work Sans Medium" pitchFamily="2" charset="0"/>
                <a:hlinkClick r:id="rId17">
                  <a:extLst>
                    <a:ext uri="{A12FA001-AC4F-418D-AE19-62706E023703}">
                      <ahyp:hlinkClr xmlns:ahyp="http://schemas.microsoft.com/office/drawing/2018/hyperlinkcolor" val="tx"/>
                    </a:ext>
                  </a:extLst>
                </a:hlinkClick>
              </a:rPr>
              <a:t>ESA BIC </a:t>
            </a:r>
            <a:r>
              <a:rPr lang="fi-FI" sz="900">
                <a:solidFill>
                  <a:schemeClr val="accent6"/>
                </a:solidFill>
                <a:latin typeface="Work Sans Medium" pitchFamily="2" charset="0"/>
              </a:rPr>
              <a:t>(European </a:t>
            </a:r>
            <a:r>
              <a:rPr lang="fi-FI" sz="900" err="1">
                <a:solidFill>
                  <a:schemeClr val="accent6"/>
                </a:solidFill>
                <a:latin typeface="Work Sans Medium" pitchFamily="2" charset="0"/>
              </a:rPr>
              <a:t>Space</a:t>
            </a:r>
            <a:r>
              <a:rPr lang="fi-FI" sz="900">
                <a:solidFill>
                  <a:schemeClr val="accent6"/>
                </a:solidFill>
                <a:latin typeface="Work Sans Medium" pitchFamily="2" charset="0"/>
              </a:rPr>
              <a:t> </a:t>
            </a:r>
            <a:r>
              <a:rPr lang="fi-FI" sz="900" err="1">
                <a:solidFill>
                  <a:schemeClr val="accent6"/>
                </a:solidFill>
                <a:latin typeface="Work Sans Medium" pitchFamily="2" charset="0"/>
              </a:rPr>
              <a:t>Agency’s</a:t>
            </a:r>
            <a:r>
              <a:rPr lang="fi-FI" sz="900">
                <a:solidFill>
                  <a:schemeClr val="accent6"/>
                </a:solidFill>
                <a:latin typeface="Work Sans Medium" pitchFamily="2" charset="0"/>
              </a:rPr>
              <a:t> Business </a:t>
            </a:r>
            <a:r>
              <a:rPr lang="fi-FI" sz="900" err="1">
                <a:solidFill>
                  <a:schemeClr val="accent6"/>
                </a:solidFill>
                <a:latin typeface="Work Sans Medium" pitchFamily="2" charset="0"/>
              </a:rPr>
              <a:t>Incubation</a:t>
            </a:r>
            <a:r>
              <a:rPr lang="fi-FI" sz="900">
                <a:solidFill>
                  <a:schemeClr val="accent6"/>
                </a:solidFill>
                <a:latin typeface="Work Sans Medium" pitchFamily="2" charset="0"/>
              </a:rPr>
              <a:t> </a:t>
            </a:r>
            <a:r>
              <a:rPr lang="fi-FI" sz="900" err="1">
                <a:solidFill>
                  <a:schemeClr val="accent6"/>
                </a:solidFill>
                <a:latin typeface="Work Sans Medium" pitchFamily="2" charset="0"/>
              </a:rPr>
              <a:t>Centrin</a:t>
            </a:r>
            <a:r>
              <a:rPr lang="fi-FI" sz="900">
                <a:solidFill>
                  <a:schemeClr val="accent6"/>
                </a:solidFill>
                <a:latin typeface="Work Sans Medium" pitchFamily="2" charset="0"/>
              </a:rPr>
              <a:t>) toiminta on suunnattu tiimeille, joiden ratkaisu tukee tai hyödyttää avaruusteollisuutta (esimerkiksi hyödyntämällä satelliittipaikannusteknologiaa). </a:t>
            </a:r>
          </a:p>
        </p:txBody>
      </p:sp>
      <p:grpSp>
        <p:nvGrpSpPr>
          <p:cNvPr id="9" name="Graphic 15" descr="Haarautuva nuoli ekosysteemistä ja verkostosta seuraavaan vaiheeseen.">
            <a:extLst>
              <a:ext uri="{FF2B5EF4-FFF2-40B4-BE49-F238E27FC236}">
                <a16:creationId xmlns:a16="http://schemas.microsoft.com/office/drawing/2014/main" id="{5249B282-5F8B-48CE-994F-A56D75293540}"/>
              </a:ext>
            </a:extLst>
          </p:cNvPr>
          <p:cNvGrpSpPr/>
          <p:nvPr/>
        </p:nvGrpSpPr>
        <p:grpSpPr>
          <a:xfrm>
            <a:off x="4518659" y="1301484"/>
            <a:ext cx="2419350" cy="295036"/>
            <a:chOff x="4518659" y="1301484"/>
            <a:chExt cx="2419350" cy="295036"/>
          </a:xfrm>
        </p:grpSpPr>
        <p:sp>
          <p:nvSpPr>
            <p:cNvPr id="10" name="Freeform: Shape 9">
              <a:extLst>
                <a:ext uri="{FF2B5EF4-FFF2-40B4-BE49-F238E27FC236}">
                  <a16:creationId xmlns:a16="http://schemas.microsoft.com/office/drawing/2014/main" id="{D834BD10-859E-4721-B961-A8D633428CB2}"/>
                </a:ext>
              </a:extLst>
            </p:cNvPr>
            <p:cNvSpPr/>
            <p:nvPr/>
          </p:nvSpPr>
          <p:spPr>
            <a:xfrm>
              <a:off x="4518659" y="1301484"/>
              <a:ext cx="2366009" cy="222884"/>
            </a:xfrm>
            <a:custGeom>
              <a:avLst/>
              <a:gdLst>
                <a:gd name="connsiteX0" fmla="*/ 2366010 w 2366009"/>
                <a:gd name="connsiteY0" fmla="*/ 222885 h 222884"/>
                <a:gd name="connsiteX1" fmla="*/ 2366010 w 2366009"/>
                <a:gd name="connsiteY1" fmla="*/ 46673 h 222884"/>
                <a:gd name="connsiteX2" fmla="*/ 2319338 w 2366009"/>
                <a:gd name="connsiteY2" fmla="*/ 0 h 222884"/>
                <a:gd name="connsiteX3" fmla="*/ 0 w 2366009"/>
                <a:gd name="connsiteY3" fmla="*/ 0 h 222884"/>
              </a:gdLst>
              <a:ahLst/>
              <a:cxnLst>
                <a:cxn ang="0">
                  <a:pos x="connsiteX0" y="connsiteY0"/>
                </a:cxn>
                <a:cxn ang="0">
                  <a:pos x="connsiteX1" y="connsiteY1"/>
                </a:cxn>
                <a:cxn ang="0">
                  <a:pos x="connsiteX2" y="connsiteY2"/>
                </a:cxn>
                <a:cxn ang="0">
                  <a:pos x="connsiteX3" y="connsiteY3"/>
                </a:cxn>
              </a:cxnLst>
              <a:rect l="l" t="t" r="r" b="b"/>
              <a:pathLst>
                <a:path w="2366009" h="222884">
                  <a:moveTo>
                    <a:pt x="2366010" y="222885"/>
                  </a:moveTo>
                  <a:lnTo>
                    <a:pt x="2366010" y="46673"/>
                  </a:lnTo>
                  <a:cubicBezTo>
                    <a:pt x="2366010" y="20955"/>
                    <a:pt x="2345055" y="0"/>
                    <a:pt x="2319338" y="0"/>
                  </a:cubicBezTo>
                  <a:lnTo>
                    <a:pt x="0" y="0"/>
                  </a:lnTo>
                </a:path>
              </a:pathLst>
            </a:custGeom>
            <a:noFill/>
            <a:ln w="20608" cap="rnd">
              <a:solidFill>
                <a:srgbClr val="000000"/>
              </a:solidFill>
              <a:custDash>
                <a:ds d="7380015" sp="369000"/>
              </a:custDash>
              <a:miter/>
            </a:ln>
          </p:spPr>
          <p:txBody>
            <a:bodyPr rtlCol="0" anchor="ctr"/>
            <a:lstStyle/>
            <a:p>
              <a:endParaRPr lang="fi-FI"/>
            </a:p>
          </p:txBody>
        </p:sp>
        <p:sp>
          <p:nvSpPr>
            <p:cNvPr id="11" name="Freeform: Shape 10">
              <a:extLst>
                <a:ext uri="{FF2B5EF4-FFF2-40B4-BE49-F238E27FC236}">
                  <a16:creationId xmlns:a16="http://schemas.microsoft.com/office/drawing/2014/main" id="{CAC8EDAB-0B26-4DF9-A04E-8575980E1177}"/>
                </a:ext>
              </a:extLst>
            </p:cNvPr>
            <p:cNvSpPr/>
            <p:nvPr/>
          </p:nvSpPr>
          <p:spPr>
            <a:xfrm>
              <a:off x="6829424" y="1459176"/>
              <a:ext cx="108585" cy="137345"/>
            </a:xfrm>
            <a:custGeom>
              <a:avLst/>
              <a:gdLst>
                <a:gd name="connsiteX0" fmla="*/ 108585 w 108585"/>
                <a:gd name="connsiteY0" fmla="*/ 423 h 137345"/>
                <a:gd name="connsiteX1" fmla="*/ 55245 w 108585"/>
                <a:gd name="connsiteY1" fmla="*/ 136631 h 137345"/>
                <a:gd name="connsiteX2" fmla="*/ 53340 w 108585"/>
                <a:gd name="connsiteY2" fmla="*/ 136631 h 137345"/>
                <a:gd name="connsiteX3" fmla="*/ 0 w 108585"/>
                <a:gd name="connsiteY3" fmla="*/ 1376 h 137345"/>
                <a:gd name="connsiteX4" fmla="*/ 952 w 108585"/>
                <a:gd name="connsiteY4" fmla="*/ 423 h 137345"/>
                <a:gd name="connsiteX5" fmla="*/ 107632 w 108585"/>
                <a:gd name="connsiteY5" fmla="*/ 423 h 137345"/>
                <a:gd name="connsiteX6" fmla="*/ 108585 w 108585"/>
                <a:gd name="connsiteY6" fmla="*/ 423 h 1373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8585" h="137345">
                  <a:moveTo>
                    <a:pt x="108585" y="423"/>
                  </a:moveTo>
                  <a:lnTo>
                    <a:pt x="55245" y="136631"/>
                  </a:lnTo>
                  <a:cubicBezTo>
                    <a:pt x="55245" y="137583"/>
                    <a:pt x="53340" y="137583"/>
                    <a:pt x="53340" y="136631"/>
                  </a:cubicBezTo>
                  <a:lnTo>
                    <a:pt x="0" y="1376"/>
                  </a:lnTo>
                  <a:cubicBezTo>
                    <a:pt x="0" y="423"/>
                    <a:pt x="0" y="423"/>
                    <a:pt x="952" y="423"/>
                  </a:cubicBezTo>
                  <a:lnTo>
                    <a:pt x="107632" y="423"/>
                  </a:lnTo>
                  <a:cubicBezTo>
                    <a:pt x="108585" y="-529"/>
                    <a:pt x="108585" y="423"/>
                    <a:pt x="108585" y="423"/>
                  </a:cubicBezTo>
                  <a:close/>
                </a:path>
              </a:pathLst>
            </a:custGeom>
            <a:solidFill>
              <a:srgbClr val="FFC386"/>
            </a:solidFill>
            <a:ln w="20944" cap="rnd">
              <a:solidFill>
                <a:srgbClr val="000000"/>
              </a:solidFill>
              <a:custDash>
                <a:ds d="7500000" sp="375000"/>
              </a:custDash>
              <a:miter/>
            </a:ln>
          </p:spPr>
          <p:txBody>
            <a:bodyPr rtlCol="0" anchor="ctr"/>
            <a:lstStyle/>
            <a:p>
              <a:endParaRPr lang="fi-FI"/>
            </a:p>
          </p:txBody>
        </p:sp>
      </p:grpSp>
      <p:sp>
        <p:nvSpPr>
          <p:cNvPr id="80" name="Rounded Rectangle 79" descr="Tutkimusyhteistyö&#10;&#10;Yhteistyö tutkimuskeskusten kanssa tarjoaa yrityksille näköalan uusimpaan tutkimustietoon ja kilpailukykyä kehittäviin mahdollisuuksiin sekä laajan asiantuntijaverkoston.&#10;Esimerkiksi Espoon alueella toimii useita TKI-organisaatioita, kuten Aalto yliopisto, VTT teknologian tutkimuskeskus ja Laurea ammattikorkeakoulu. &#10;Yhteistyö tutkimuskeskusten kanssa on alakohtaista ja räätälöityä. Yritysten ja tutkimuskeskusten välistä yhteistyötä tehdään esimerkiksi EU-rahoitteisissa hankkeissa. &#10;Seuraa paikallisia verkostoitumistapahtumia ja tutkimuslaitosten omia verkkosivuja.&#10;">
            <a:extLst>
              <a:ext uri="{FF2B5EF4-FFF2-40B4-BE49-F238E27FC236}">
                <a16:creationId xmlns:a16="http://schemas.microsoft.com/office/drawing/2014/main" id="{22DB4E72-B21A-3D48-BBD2-558FF6FE1CE2}"/>
              </a:ext>
            </a:extLst>
          </p:cNvPr>
          <p:cNvSpPr/>
          <p:nvPr/>
        </p:nvSpPr>
        <p:spPr>
          <a:xfrm>
            <a:off x="6070970" y="1664351"/>
            <a:ext cx="1729953" cy="5020929"/>
          </a:xfrm>
          <a:prstGeom prst="roundRect">
            <a:avLst>
              <a:gd name="adj" fmla="val 1594"/>
            </a:avLst>
          </a:prstGeom>
          <a:solidFill>
            <a:srgbClr val="FDE6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defRPr/>
            </a:pPr>
            <a:r>
              <a:rPr lang="fi-FI" sz="1100">
                <a:solidFill>
                  <a:schemeClr val="accent6"/>
                </a:solidFill>
                <a:latin typeface="Lato Black" panose="020F0A02020204030203" pitchFamily="34" charset="0"/>
              </a:rPr>
              <a:t>Tutkimusyhteistyö</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i-FI" sz="1000" b="0" i="0" u="none" strike="noStrike" kern="1200" cap="none" spc="0" normalizeH="0" baseline="0" noProof="0">
              <a:ln>
                <a:noFill/>
              </a:ln>
              <a:solidFill>
                <a:srgbClr val="4C2A85"/>
              </a:solidFill>
              <a:effectLst/>
              <a:uLnTx/>
              <a:uFillTx/>
              <a:latin typeface="Campton Book"/>
              <a:ea typeface="+mn-ea"/>
              <a:cs typeface="+mn-cs"/>
            </a:endParaRPr>
          </a:p>
          <a:p>
            <a:pPr indent="0">
              <a:spcAft>
                <a:spcPts val="400"/>
              </a:spcAft>
              <a:buFontTx/>
              <a:buNone/>
              <a:defRPr/>
            </a:pPr>
            <a:r>
              <a:rPr lang="fi-FI" sz="900">
                <a:solidFill>
                  <a:schemeClr val="accent6"/>
                </a:solidFill>
                <a:latin typeface="Work Sans Medium" pitchFamily="2" charset="0"/>
              </a:rPr>
              <a:t>Yhteistyö tutkimuskeskusten kanssa tarjoaa yrityksille näköalan uusimpaan tutkimustietoon ja kilpailukykyä kehittäviin mahdollisuuksiin sekä laajan asiantuntijaverkoston.</a:t>
            </a:r>
          </a:p>
          <a:p>
            <a:pPr indent="0">
              <a:spcAft>
                <a:spcPts val="400"/>
              </a:spcAft>
              <a:buFontTx/>
              <a:buNone/>
              <a:defRPr/>
            </a:pPr>
            <a:r>
              <a:rPr lang="fi-FI" sz="900">
                <a:solidFill>
                  <a:schemeClr val="accent6"/>
                </a:solidFill>
                <a:latin typeface="Work Sans Medium" pitchFamily="2" charset="0"/>
              </a:rPr>
              <a:t>Esimerkiksi Espoon alueella toimii useita TKI-organisaatioita, kuten </a:t>
            </a:r>
            <a:r>
              <a:rPr lang="fi-FI" sz="900">
                <a:solidFill>
                  <a:schemeClr val="accent6"/>
                </a:solidFill>
                <a:latin typeface="Work Sans Medium" pitchFamily="2" charset="0"/>
                <a:hlinkClick r:id="rId18">
                  <a:extLst>
                    <a:ext uri="{A12FA001-AC4F-418D-AE19-62706E023703}">
                      <ahyp:hlinkClr xmlns:ahyp="http://schemas.microsoft.com/office/drawing/2018/hyperlinkcolor" val="tx"/>
                    </a:ext>
                  </a:extLst>
                </a:hlinkClick>
              </a:rPr>
              <a:t>Aalto yliopisto</a:t>
            </a:r>
            <a:r>
              <a:rPr lang="fi-FI" sz="900">
                <a:solidFill>
                  <a:schemeClr val="accent6"/>
                </a:solidFill>
                <a:latin typeface="Work Sans Medium" pitchFamily="2" charset="0"/>
              </a:rPr>
              <a:t>, </a:t>
            </a:r>
            <a:r>
              <a:rPr lang="fi-FI" sz="900">
                <a:solidFill>
                  <a:schemeClr val="accent6"/>
                </a:solidFill>
                <a:latin typeface="Work Sans Medium" pitchFamily="2" charset="0"/>
                <a:hlinkClick r:id="rId19">
                  <a:extLst>
                    <a:ext uri="{A12FA001-AC4F-418D-AE19-62706E023703}">
                      <ahyp:hlinkClr xmlns:ahyp="http://schemas.microsoft.com/office/drawing/2018/hyperlinkcolor" val="tx"/>
                    </a:ext>
                  </a:extLst>
                </a:hlinkClick>
              </a:rPr>
              <a:t>VTT teknologian tutkimuskeskus</a:t>
            </a:r>
            <a:r>
              <a:rPr lang="fi-FI" sz="900">
                <a:solidFill>
                  <a:schemeClr val="accent6"/>
                </a:solidFill>
                <a:latin typeface="Work Sans Medium" pitchFamily="2" charset="0"/>
              </a:rPr>
              <a:t> ja </a:t>
            </a:r>
            <a:r>
              <a:rPr lang="fi-FI" sz="900">
                <a:solidFill>
                  <a:schemeClr val="accent6"/>
                </a:solidFill>
                <a:latin typeface="Work Sans Medium" pitchFamily="2" charset="0"/>
                <a:hlinkClick r:id="rId20">
                  <a:extLst>
                    <a:ext uri="{A12FA001-AC4F-418D-AE19-62706E023703}">
                      <ahyp:hlinkClr xmlns:ahyp="http://schemas.microsoft.com/office/drawing/2018/hyperlinkcolor" val="tx"/>
                    </a:ext>
                  </a:extLst>
                </a:hlinkClick>
              </a:rPr>
              <a:t>Laurea ammattikorkeakoulu</a:t>
            </a:r>
            <a:r>
              <a:rPr lang="fi-FI" sz="900">
                <a:solidFill>
                  <a:schemeClr val="accent6"/>
                </a:solidFill>
                <a:latin typeface="Work Sans Medium" pitchFamily="2" charset="0"/>
              </a:rPr>
              <a:t>. </a:t>
            </a:r>
          </a:p>
          <a:p>
            <a:pPr indent="0">
              <a:spcAft>
                <a:spcPts val="400"/>
              </a:spcAft>
              <a:buFontTx/>
              <a:buNone/>
              <a:defRPr/>
            </a:pPr>
            <a:r>
              <a:rPr lang="fi-FI" sz="900">
                <a:solidFill>
                  <a:schemeClr val="accent6"/>
                </a:solidFill>
                <a:latin typeface="Work Sans Medium" pitchFamily="2" charset="0"/>
              </a:rPr>
              <a:t>Yhteistyö tutkimuskeskusten kanssa on alakohtaista ja räätälöityä. Yritysten ja tutkimuskeskusten välistä yhteistyötä tehdään esimerkiksi EU-rahoitteisissa hankkeissa. </a:t>
            </a:r>
          </a:p>
          <a:p>
            <a:pPr indent="0">
              <a:spcAft>
                <a:spcPts val="400"/>
              </a:spcAft>
              <a:buFontTx/>
              <a:buNone/>
              <a:defRPr/>
            </a:pPr>
            <a:r>
              <a:rPr lang="fi-FI" sz="900">
                <a:solidFill>
                  <a:schemeClr val="accent6"/>
                </a:solidFill>
                <a:latin typeface="Work Sans Medium" pitchFamily="2" charset="0"/>
              </a:rPr>
              <a:t>Seuraa paikallisia verkostoitumistapahtumia ja tutkimuslaitosten omia verkkosivuja.</a:t>
            </a:r>
          </a:p>
        </p:txBody>
      </p:sp>
      <p:grpSp>
        <p:nvGrpSpPr>
          <p:cNvPr id="6" name="Graphic 15" descr="Haarautuva nuoli ekosysteemistä ja verkostosta seuraavaan vaiheeseen.">
            <a:extLst>
              <a:ext uri="{FF2B5EF4-FFF2-40B4-BE49-F238E27FC236}">
                <a16:creationId xmlns:a16="http://schemas.microsoft.com/office/drawing/2014/main" id="{5249B282-5F8B-48CE-994F-A56D75293540}"/>
              </a:ext>
            </a:extLst>
          </p:cNvPr>
          <p:cNvGrpSpPr/>
          <p:nvPr/>
        </p:nvGrpSpPr>
        <p:grpSpPr>
          <a:xfrm>
            <a:off x="6299834" y="1301484"/>
            <a:ext cx="2419350" cy="295036"/>
            <a:chOff x="6299834" y="1301484"/>
            <a:chExt cx="2419350" cy="295036"/>
          </a:xfrm>
        </p:grpSpPr>
        <p:sp>
          <p:nvSpPr>
            <p:cNvPr id="7" name="Freeform: Shape 6">
              <a:extLst>
                <a:ext uri="{FF2B5EF4-FFF2-40B4-BE49-F238E27FC236}">
                  <a16:creationId xmlns:a16="http://schemas.microsoft.com/office/drawing/2014/main" id="{176EEF82-66AC-458C-A2D6-C03A3145447A}"/>
                </a:ext>
              </a:extLst>
            </p:cNvPr>
            <p:cNvSpPr/>
            <p:nvPr/>
          </p:nvSpPr>
          <p:spPr>
            <a:xfrm>
              <a:off x="6299834" y="1301484"/>
              <a:ext cx="2366009" cy="222884"/>
            </a:xfrm>
            <a:custGeom>
              <a:avLst/>
              <a:gdLst>
                <a:gd name="connsiteX0" fmla="*/ 2366010 w 2366009"/>
                <a:gd name="connsiteY0" fmla="*/ 222885 h 222884"/>
                <a:gd name="connsiteX1" fmla="*/ 2366010 w 2366009"/>
                <a:gd name="connsiteY1" fmla="*/ 46673 h 222884"/>
                <a:gd name="connsiteX2" fmla="*/ 2319338 w 2366009"/>
                <a:gd name="connsiteY2" fmla="*/ 0 h 222884"/>
                <a:gd name="connsiteX3" fmla="*/ 0 w 2366009"/>
                <a:gd name="connsiteY3" fmla="*/ 0 h 222884"/>
              </a:gdLst>
              <a:ahLst/>
              <a:cxnLst>
                <a:cxn ang="0">
                  <a:pos x="connsiteX0" y="connsiteY0"/>
                </a:cxn>
                <a:cxn ang="0">
                  <a:pos x="connsiteX1" y="connsiteY1"/>
                </a:cxn>
                <a:cxn ang="0">
                  <a:pos x="connsiteX2" y="connsiteY2"/>
                </a:cxn>
                <a:cxn ang="0">
                  <a:pos x="connsiteX3" y="connsiteY3"/>
                </a:cxn>
              </a:cxnLst>
              <a:rect l="l" t="t" r="r" b="b"/>
              <a:pathLst>
                <a:path w="2366009" h="222884">
                  <a:moveTo>
                    <a:pt x="2366010" y="222885"/>
                  </a:moveTo>
                  <a:lnTo>
                    <a:pt x="2366010" y="46673"/>
                  </a:lnTo>
                  <a:cubicBezTo>
                    <a:pt x="2366010" y="20955"/>
                    <a:pt x="2345055" y="0"/>
                    <a:pt x="2319338" y="0"/>
                  </a:cubicBezTo>
                  <a:lnTo>
                    <a:pt x="0" y="0"/>
                  </a:lnTo>
                </a:path>
              </a:pathLst>
            </a:custGeom>
            <a:noFill/>
            <a:ln w="20608" cap="rnd">
              <a:solidFill>
                <a:srgbClr val="000000"/>
              </a:solidFill>
              <a:custDash>
                <a:ds d="7380015" sp="369000"/>
              </a:custDash>
              <a:miter/>
            </a:ln>
          </p:spPr>
          <p:txBody>
            <a:bodyPr rtlCol="0" anchor="ctr"/>
            <a:lstStyle/>
            <a:p>
              <a:endParaRPr lang="fi-FI"/>
            </a:p>
          </p:txBody>
        </p:sp>
        <p:sp>
          <p:nvSpPr>
            <p:cNvPr id="8" name="Freeform: Shape 7">
              <a:extLst>
                <a:ext uri="{FF2B5EF4-FFF2-40B4-BE49-F238E27FC236}">
                  <a16:creationId xmlns:a16="http://schemas.microsoft.com/office/drawing/2014/main" id="{3F809F96-00FE-42B6-85E7-48BF8B8DE2B7}"/>
                </a:ext>
              </a:extLst>
            </p:cNvPr>
            <p:cNvSpPr/>
            <p:nvPr/>
          </p:nvSpPr>
          <p:spPr>
            <a:xfrm>
              <a:off x="8610599" y="1459176"/>
              <a:ext cx="108585" cy="137345"/>
            </a:xfrm>
            <a:custGeom>
              <a:avLst/>
              <a:gdLst>
                <a:gd name="connsiteX0" fmla="*/ 108585 w 108585"/>
                <a:gd name="connsiteY0" fmla="*/ 423 h 137345"/>
                <a:gd name="connsiteX1" fmla="*/ 55245 w 108585"/>
                <a:gd name="connsiteY1" fmla="*/ 136631 h 137345"/>
                <a:gd name="connsiteX2" fmla="*/ 53340 w 108585"/>
                <a:gd name="connsiteY2" fmla="*/ 136631 h 137345"/>
                <a:gd name="connsiteX3" fmla="*/ 0 w 108585"/>
                <a:gd name="connsiteY3" fmla="*/ 1376 h 137345"/>
                <a:gd name="connsiteX4" fmla="*/ 952 w 108585"/>
                <a:gd name="connsiteY4" fmla="*/ 423 h 137345"/>
                <a:gd name="connsiteX5" fmla="*/ 107632 w 108585"/>
                <a:gd name="connsiteY5" fmla="*/ 423 h 137345"/>
                <a:gd name="connsiteX6" fmla="*/ 108585 w 108585"/>
                <a:gd name="connsiteY6" fmla="*/ 423 h 1373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8585" h="137345">
                  <a:moveTo>
                    <a:pt x="108585" y="423"/>
                  </a:moveTo>
                  <a:lnTo>
                    <a:pt x="55245" y="136631"/>
                  </a:lnTo>
                  <a:cubicBezTo>
                    <a:pt x="55245" y="137583"/>
                    <a:pt x="53340" y="137583"/>
                    <a:pt x="53340" y="136631"/>
                  </a:cubicBezTo>
                  <a:lnTo>
                    <a:pt x="0" y="1376"/>
                  </a:lnTo>
                  <a:cubicBezTo>
                    <a:pt x="0" y="423"/>
                    <a:pt x="0" y="423"/>
                    <a:pt x="952" y="423"/>
                  </a:cubicBezTo>
                  <a:lnTo>
                    <a:pt x="107632" y="423"/>
                  </a:lnTo>
                  <a:cubicBezTo>
                    <a:pt x="108585" y="-529"/>
                    <a:pt x="108585" y="423"/>
                    <a:pt x="108585" y="423"/>
                  </a:cubicBezTo>
                  <a:close/>
                </a:path>
              </a:pathLst>
            </a:custGeom>
            <a:solidFill>
              <a:srgbClr val="FFC386"/>
            </a:solidFill>
            <a:ln w="20944" cap="rnd">
              <a:solidFill>
                <a:srgbClr val="000000"/>
              </a:solidFill>
              <a:custDash>
                <a:ds d="7500000" sp="375000"/>
              </a:custDash>
              <a:miter/>
            </a:ln>
          </p:spPr>
          <p:txBody>
            <a:bodyPr rtlCol="0" anchor="ctr"/>
            <a:lstStyle/>
            <a:p>
              <a:endParaRPr lang="fi-FI"/>
            </a:p>
          </p:txBody>
        </p:sp>
      </p:grpSp>
      <p:sp>
        <p:nvSpPr>
          <p:cNvPr id="81" name="Rounded Rectangle 80">
            <a:extLst>
              <a:ext uri="{FF2B5EF4-FFF2-40B4-BE49-F238E27FC236}">
                <a16:creationId xmlns:a16="http://schemas.microsoft.com/office/drawing/2014/main" id="{EC46F1C1-2A22-DB4B-A93D-A79576ACA17F}"/>
              </a:ext>
            </a:extLst>
          </p:cNvPr>
          <p:cNvSpPr/>
          <p:nvPr/>
        </p:nvSpPr>
        <p:spPr>
          <a:xfrm>
            <a:off x="7898144" y="1664351"/>
            <a:ext cx="1669478" cy="5020930"/>
          </a:xfrm>
          <a:prstGeom prst="roundRect">
            <a:avLst>
              <a:gd name="adj" fmla="val 1594"/>
            </a:avLst>
          </a:prstGeom>
          <a:solidFill>
            <a:srgbClr val="FDE6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lang="fi-FI" sz="1100">
                <a:solidFill>
                  <a:schemeClr val="accent6"/>
                </a:solidFill>
                <a:latin typeface="Lato Black" panose="020F0A02020204030203" pitchFamily="34" charset="0"/>
              </a:rPr>
              <a:t>Muiden kaupunkien innovaatiotoiminta</a:t>
            </a:r>
          </a:p>
          <a:p>
            <a:pPr marL="0" marR="0" lvl="0" indent="0" algn="l" defTabSz="914400" rtl="0" eaLnBrk="1" fontAlgn="auto" latinLnBrk="0" hangingPunct="1">
              <a:lnSpc>
                <a:spcPct val="100000"/>
              </a:lnSpc>
              <a:spcBef>
                <a:spcPts val="0"/>
              </a:spcBef>
              <a:spcAft>
                <a:spcPts val="400"/>
              </a:spcAft>
              <a:buClrTx/>
              <a:buSzTx/>
              <a:buFontTx/>
              <a:buNone/>
              <a:tabLst/>
              <a:defRPr/>
            </a:pPr>
            <a:endParaRPr kumimoji="0" lang="fi-FI" sz="900" b="0" i="0" u="none" strike="noStrike" kern="1200" cap="none" spc="0" normalizeH="0" baseline="0" noProof="0">
              <a:ln>
                <a:noFill/>
              </a:ln>
              <a:solidFill>
                <a:srgbClr val="4C2A85"/>
              </a:solidFill>
              <a:effectLst/>
              <a:uLnTx/>
              <a:uFillTx/>
              <a:latin typeface="Campton Book"/>
              <a:ea typeface="+mn-ea"/>
              <a:cs typeface="+mn-cs"/>
            </a:endParaRPr>
          </a:p>
          <a:p>
            <a:pPr marR="0" lvl="0" fontAlgn="auto">
              <a:lnSpc>
                <a:spcPct val="100000"/>
              </a:lnSpc>
              <a:spcBef>
                <a:spcPts val="0"/>
              </a:spcBef>
              <a:spcAft>
                <a:spcPts val="400"/>
              </a:spcAft>
              <a:buClrTx/>
              <a:buSzTx/>
              <a:tabLst/>
              <a:defRPr/>
            </a:pPr>
            <a:r>
              <a:rPr lang="fi-FI" sz="900">
                <a:solidFill>
                  <a:schemeClr val="accent6"/>
                </a:solidFill>
                <a:latin typeface="Work Sans Medium" pitchFamily="2" charset="0"/>
              </a:rPr>
              <a:t>Kaupungit tekevät tiivistä yhteistyötä innovaatiotoiminnan kehittämiseksi. Eri kaupungeilla on omia innovaatioalustoja erilaisilla alakohtaisilla painotuksilla. </a:t>
            </a:r>
          </a:p>
          <a:p>
            <a:pPr marR="0" lvl="0" fontAlgn="auto">
              <a:lnSpc>
                <a:spcPct val="100000"/>
              </a:lnSpc>
              <a:spcBef>
                <a:spcPts val="0"/>
              </a:spcBef>
              <a:spcAft>
                <a:spcPts val="400"/>
              </a:spcAft>
              <a:buClrTx/>
              <a:buSzTx/>
              <a:tabLst/>
              <a:defRPr/>
            </a:pPr>
            <a:r>
              <a:rPr lang="fi-FI" sz="900">
                <a:solidFill>
                  <a:schemeClr val="accent6"/>
                </a:solidFill>
                <a:latin typeface="Work Sans Medium" pitchFamily="2" charset="0"/>
              </a:rPr>
              <a:t>Paikallinen yritysneuvoja neuvoo kansallisiin ja kansainvälisiin verkostoihin ohjautumisessa. </a:t>
            </a:r>
          </a:p>
          <a:p>
            <a:pPr marR="0" lvl="0" fontAlgn="auto">
              <a:lnSpc>
                <a:spcPct val="100000"/>
              </a:lnSpc>
              <a:spcBef>
                <a:spcPts val="0"/>
              </a:spcBef>
              <a:spcAft>
                <a:spcPts val="400"/>
              </a:spcAft>
              <a:buClrTx/>
              <a:buSzTx/>
              <a:tabLst/>
              <a:defRPr/>
            </a:pPr>
            <a:r>
              <a:rPr lang="fi-FI" sz="900">
                <a:solidFill>
                  <a:schemeClr val="accent6"/>
                </a:solidFill>
                <a:latin typeface="Work Sans Medium" pitchFamily="2" charset="0"/>
              </a:rPr>
              <a:t>Eri kaupunkien innovaatiotoiminnasta löydät tietoa myös niiden omilta verkkosivuilta. </a:t>
            </a:r>
          </a:p>
          <a:p>
            <a:pPr marR="0" lvl="0" fontAlgn="auto">
              <a:lnSpc>
                <a:spcPct val="100000"/>
              </a:lnSpc>
              <a:spcBef>
                <a:spcPts val="0"/>
              </a:spcBef>
              <a:spcAft>
                <a:spcPts val="400"/>
              </a:spcAft>
              <a:buClrTx/>
              <a:buSzTx/>
              <a:tabLst/>
              <a:defRPr/>
            </a:pPr>
            <a:r>
              <a:rPr lang="fi-FI" sz="900">
                <a:solidFill>
                  <a:schemeClr val="accent6"/>
                </a:solidFill>
                <a:latin typeface="Work Sans Medium" pitchFamily="2" charset="0"/>
              </a:rPr>
              <a:t>Esimerkkejä:</a:t>
            </a:r>
          </a:p>
          <a:p>
            <a:pPr marR="0" lvl="0" fontAlgn="auto">
              <a:lnSpc>
                <a:spcPct val="100000"/>
              </a:lnSpc>
              <a:spcBef>
                <a:spcPts val="0"/>
              </a:spcBef>
              <a:spcAft>
                <a:spcPts val="400"/>
              </a:spcAft>
              <a:buClrTx/>
              <a:buSzTx/>
              <a:tabLst/>
              <a:defRPr/>
            </a:pPr>
            <a:r>
              <a:rPr lang="fi-FI" sz="900">
                <a:solidFill>
                  <a:schemeClr val="accent6"/>
                </a:solidFill>
                <a:latin typeface="Work Sans Medium" pitchFamily="2" charset="0"/>
                <a:hlinkClick r:id="rId21">
                  <a:extLst>
                    <a:ext uri="{A12FA001-AC4F-418D-AE19-62706E023703}">
                      <ahyp:hlinkClr xmlns:ahyp="http://schemas.microsoft.com/office/drawing/2018/hyperlinkcolor" val="tx"/>
                    </a:ext>
                  </a:extLst>
                </a:hlinkClick>
              </a:rPr>
              <a:t>Smart Tampere –ohjelma</a:t>
            </a:r>
            <a:endParaRPr lang="fi-FI" sz="900">
              <a:solidFill>
                <a:schemeClr val="accent6"/>
              </a:solidFill>
              <a:latin typeface="Work Sans Medium" pitchFamily="2" charset="0"/>
            </a:endParaRPr>
          </a:p>
          <a:p>
            <a:pPr marR="0" lvl="0" fontAlgn="auto">
              <a:lnSpc>
                <a:spcPct val="100000"/>
              </a:lnSpc>
              <a:spcBef>
                <a:spcPts val="0"/>
              </a:spcBef>
              <a:spcAft>
                <a:spcPts val="400"/>
              </a:spcAft>
              <a:buClrTx/>
              <a:buSzTx/>
              <a:tabLst/>
              <a:defRPr/>
            </a:pPr>
            <a:r>
              <a:rPr lang="fi-FI" sz="900">
                <a:solidFill>
                  <a:schemeClr val="accent6"/>
                </a:solidFill>
                <a:latin typeface="Work Sans Medium" pitchFamily="2" charset="0"/>
                <a:hlinkClick r:id="rId22">
                  <a:extLst>
                    <a:ext uri="{A12FA001-AC4F-418D-AE19-62706E023703}">
                      <ahyp:hlinkClr xmlns:ahyp="http://schemas.microsoft.com/office/drawing/2018/hyperlinkcolor" val="tx"/>
                    </a:ext>
                  </a:extLst>
                </a:hlinkClick>
              </a:rPr>
              <a:t>Turku Science Park</a:t>
            </a:r>
            <a:endParaRPr lang="fi-FI" sz="900">
              <a:solidFill>
                <a:schemeClr val="accent6"/>
              </a:solidFill>
              <a:latin typeface="Work Sans Medium" pitchFamily="2" charset="0"/>
            </a:endParaRPr>
          </a:p>
          <a:p>
            <a:pPr marR="0" lvl="0" fontAlgn="auto">
              <a:lnSpc>
                <a:spcPct val="100000"/>
              </a:lnSpc>
              <a:spcBef>
                <a:spcPts val="0"/>
              </a:spcBef>
              <a:spcAft>
                <a:spcPts val="400"/>
              </a:spcAft>
              <a:buClrTx/>
              <a:buSzTx/>
              <a:tabLst/>
              <a:defRPr/>
            </a:pPr>
            <a:r>
              <a:rPr lang="fi-FI" sz="900">
                <a:solidFill>
                  <a:schemeClr val="accent6"/>
                </a:solidFill>
                <a:latin typeface="Work Sans Medium" pitchFamily="2" charset="0"/>
                <a:hlinkClick r:id="rId23">
                  <a:extLst>
                    <a:ext uri="{A12FA001-AC4F-418D-AE19-62706E023703}">
                      <ahyp:hlinkClr xmlns:ahyp="http://schemas.microsoft.com/office/drawing/2018/hyperlinkcolor" val="tx"/>
                    </a:ext>
                  </a:extLst>
                </a:hlinkClick>
              </a:rPr>
              <a:t>Forum </a:t>
            </a:r>
            <a:r>
              <a:rPr lang="fi-FI" sz="900" err="1">
                <a:solidFill>
                  <a:schemeClr val="accent6"/>
                </a:solidFill>
                <a:latin typeface="Work Sans Medium" pitchFamily="2" charset="0"/>
                <a:hlinkClick r:id="rId23">
                  <a:extLst>
                    <a:ext uri="{A12FA001-AC4F-418D-AE19-62706E023703}">
                      <ahyp:hlinkClr xmlns:ahyp="http://schemas.microsoft.com/office/drawing/2018/hyperlinkcolor" val="tx"/>
                    </a:ext>
                  </a:extLst>
                </a:hlinkClick>
              </a:rPr>
              <a:t>Virium</a:t>
            </a:r>
            <a:r>
              <a:rPr lang="fi-FI" sz="900">
                <a:solidFill>
                  <a:schemeClr val="accent6"/>
                </a:solidFill>
                <a:latin typeface="Work Sans Medium" pitchFamily="2" charset="0"/>
                <a:hlinkClick r:id="rId23">
                  <a:extLst>
                    <a:ext uri="{A12FA001-AC4F-418D-AE19-62706E023703}">
                      <ahyp:hlinkClr xmlns:ahyp="http://schemas.microsoft.com/office/drawing/2018/hyperlinkcolor" val="tx"/>
                    </a:ext>
                  </a:extLst>
                </a:hlinkClick>
              </a:rPr>
              <a:t> Helsinki</a:t>
            </a:r>
            <a:endParaRPr lang="fi-FI" sz="900">
              <a:solidFill>
                <a:schemeClr val="accent6"/>
              </a:solidFill>
              <a:latin typeface="Work Sans Medium" pitchFamily="2" charset="0"/>
            </a:endParaRPr>
          </a:p>
          <a:p>
            <a:pPr marR="0" lvl="0" fontAlgn="auto">
              <a:lnSpc>
                <a:spcPct val="100000"/>
              </a:lnSpc>
              <a:spcBef>
                <a:spcPts val="0"/>
              </a:spcBef>
              <a:spcAft>
                <a:spcPts val="400"/>
              </a:spcAft>
              <a:buClrTx/>
              <a:buSzTx/>
              <a:tabLst/>
              <a:defRPr/>
            </a:pPr>
            <a:r>
              <a:rPr lang="fi-FI" sz="900">
                <a:solidFill>
                  <a:schemeClr val="accent6"/>
                </a:solidFill>
                <a:latin typeface="Work Sans Medium" pitchFamily="2" charset="0"/>
              </a:rPr>
              <a:t>Helsingin kaupunki, </a:t>
            </a:r>
            <a:r>
              <a:rPr lang="fi-FI" sz="900">
                <a:solidFill>
                  <a:schemeClr val="accent6"/>
                </a:solidFill>
                <a:latin typeface="Work Sans Medium" pitchFamily="2" charset="0"/>
                <a:hlinkClick r:id="rId24">
                  <a:extLst>
                    <a:ext uri="{A12FA001-AC4F-418D-AE19-62706E023703}">
                      <ahyp:hlinkClr xmlns:ahyp="http://schemas.microsoft.com/office/drawing/2018/hyperlinkcolor" val="tx"/>
                    </a:ext>
                  </a:extLst>
                </a:hlinkClick>
              </a:rPr>
              <a:t>Testbed Helsinki</a:t>
            </a:r>
            <a:endParaRPr lang="fi-FI" sz="900">
              <a:solidFill>
                <a:schemeClr val="accent6"/>
              </a:solidFill>
              <a:latin typeface="Work Sans Medium" pitchFamily="2" charset="0"/>
            </a:endParaRPr>
          </a:p>
          <a:p>
            <a:pPr marR="0" lvl="0" fontAlgn="auto">
              <a:lnSpc>
                <a:spcPct val="100000"/>
              </a:lnSpc>
              <a:spcBef>
                <a:spcPts val="0"/>
              </a:spcBef>
              <a:spcAft>
                <a:spcPts val="400"/>
              </a:spcAft>
              <a:buClrTx/>
              <a:buSzTx/>
              <a:tabLst/>
              <a:defRPr/>
            </a:pPr>
            <a:r>
              <a:rPr lang="fi-FI" sz="900">
                <a:solidFill>
                  <a:schemeClr val="accent6"/>
                </a:solidFill>
                <a:latin typeface="Work Sans Medium" pitchFamily="2" charset="0"/>
                <a:hlinkClick r:id="rId25">
                  <a:extLst>
                    <a:ext uri="{A12FA001-AC4F-418D-AE19-62706E023703}">
                      <ahyp:hlinkClr xmlns:ahyp="http://schemas.microsoft.com/office/drawing/2018/hyperlinkcolor" val="tx"/>
                    </a:ext>
                  </a:extLst>
                </a:hlinkClick>
              </a:rPr>
              <a:t>Business Oulun avoimen innovaation palvelut</a:t>
            </a:r>
            <a:endParaRPr lang="fi-FI" sz="900">
              <a:solidFill>
                <a:schemeClr val="accent6"/>
              </a:solidFill>
              <a:latin typeface="Work Sans Medium" pitchFamily="2" charset="0"/>
            </a:endParaRPr>
          </a:p>
          <a:p>
            <a:pPr marR="0" lvl="0" fontAlgn="auto">
              <a:lnSpc>
                <a:spcPct val="100000"/>
              </a:lnSpc>
              <a:spcBef>
                <a:spcPts val="0"/>
              </a:spcBef>
              <a:spcAft>
                <a:spcPts val="400"/>
              </a:spcAft>
              <a:buClrTx/>
              <a:buSzTx/>
              <a:tabLst/>
              <a:defRPr/>
            </a:pPr>
            <a:r>
              <a:rPr lang="fi-FI" sz="900">
                <a:solidFill>
                  <a:schemeClr val="accent6"/>
                </a:solidFill>
                <a:latin typeface="Work Sans Medium" pitchFamily="2" charset="0"/>
                <a:hlinkClick r:id="rId26">
                  <a:extLst>
                    <a:ext uri="{A12FA001-AC4F-418D-AE19-62706E023703}">
                      <ahyp:hlinkClr xmlns:ahyp="http://schemas.microsoft.com/office/drawing/2018/hyperlinkcolor" val="tx"/>
                    </a:ext>
                  </a:extLst>
                </a:hlinkClick>
              </a:rPr>
              <a:t>Business Vantaa</a:t>
            </a:r>
            <a:endParaRPr lang="fi-FI" sz="900">
              <a:solidFill>
                <a:schemeClr val="accent6"/>
              </a:solidFill>
              <a:latin typeface="Work Sans Medium" pitchFamily="2" charset="0"/>
            </a:endParaRPr>
          </a:p>
        </p:txBody>
      </p:sp>
      <p:grpSp>
        <p:nvGrpSpPr>
          <p:cNvPr id="3" name="Graphic 15" descr="Haarautuva nuoli ekosysteemistä ja verkostosta seuraavaan vaiheeseen.">
            <a:extLst>
              <a:ext uri="{FF2B5EF4-FFF2-40B4-BE49-F238E27FC236}">
                <a16:creationId xmlns:a16="http://schemas.microsoft.com/office/drawing/2014/main" id="{5249B282-5F8B-48CE-994F-A56D75293540}"/>
              </a:ext>
            </a:extLst>
          </p:cNvPr>
          <p:cNvGrpSpPr/>
          <p:nvPr/>
        </p:nvGrpSpPr>
        <p:grpSpPr>
          <a:xfrm>
            <a:off x="8519159" y="1301484"/>
            <a:ext cx="2419350" cy="294084"/>
            <a:chOff x="8519159" y="1301484"/>
            <a:chExt cx="2419350" cy="294084"/>
          </a:xfrm>
        </p:grpSpPr>
        <p:sp>
          <p:nvSpPr>
            <p:cNvPr id="4" name="Freeform: Shape 3">
              <a:extLst>
                <a:ext uri="{FF2B5EF4-FFF2-40B4-BE49-F238E27FC236}">
                  <a16:creationId xmlns:a16="http://schemas.microsoft.com/office/drawing/2014/main" id="{231791BA-8B76-4B68-9451-045245212AD6}"/>
                </a:ext>
              </a:extLst>
            </p:cNvPr>
            <p:cNvSpPr/>
            <p:nvPr/>
          </p:nvSpPr>
          <p:spPr>
            <a:xfrm>
              <a:off x="8519159" y="1301484"/>
              <a:ext cx="2366009" cy="222884"/>
            </a:xfrm>
            <a:custGeom>
              <a:avLst/>
              <a:gdLst>
                <a:gd name="connsiteX0" fmla="*/ 2366010 w 2366009"/>
                <a:gd name="connsiteY0" fmla="*/ 222885 h 222884"/>
                <a:gd name="connsiteX1" fmla="*/ 2366010 w 2366009"/>
                <a:gd name="connsiteY1" fmla="*/ 46673 h 222884"/>
                <a:gd name="connsiteX2" fmla="*/ 2319338 w 2366009"/>
                <a:gd name="connsiteY2" fmla="*/ 0 h 222884"/>
                <a:gd name="connsiteX3" fmla="*/ 0 w 2366009"/>
                <a:gd name="connsiteY3" fmla="*/ 0 h 222884"/>
              </a:gdLst>
              <a:ahLst/>
              <a:cxnLst>
                <a:cxn ang="0">
                  <a:pos x="connsiteX0" y="connsiteY0"/>
                </a:cxn>
                <a:cxn ang="0">
                  <a:pos x="connsiteX1" y="connsiteY1"/>
                </a:cxn>
                <a:cxn ang="0">
                  <a:pos x="connsiteX2" y="connsiteY2"/>
                </a:cxn>
                <a:cxn ang="0">
                  <a:pos x="connsiteX3" y="connsiteY3"/>
                </a:cxn>
              </a:cxnLst>
              <a:rect l="l" t="t" r="r" b="b"/>
              <a:pathLst>
                <a:path w="2366009" h="222884">
                  <a:moveTo>
                    <a:pt x="2366010" y="222885"/>
                  </a:moveTo>
                  <a:lnTo>
                    <a:pt x="2366010" y="46673"/>
                  </a:lnTo>
                  <a:cubicBezTo>
                    <a:pt x="2366010" y="20955"/>
                    <a:pt x="2345055" y="0"/>
                    <a:pt x="2319338" y="0"/>
                  </a:cubicBezTo>
                  <a:lnTo>
                    <a:pt x="0" y="0"/>
                  </a:lnTo>
                </a:path>
              </a:pathLst>
            </a:custGeom>
            <a:noFill/>
            <a:ln w="20608" cap="rnd">
              <a:solidFill>
                <a:srgbClr val="000000"/>
              </a:solidFill>
              <a:custDash>
                <a:ds d="7380015" sp="369000"/>
              </a:custDash>
              <a:miter/>
            </a:ln>
          </p:spPr>
          <p:txBody>
            <a:bodyPr rtlCol="0" anchor="ctr"/>
            <a:lstStyle/>
            <a:p>
              <a:endParaRPr lang="fi-FI"/>
            </a:p>
          </p:txBody>
        </p:sp>
        <p:sp>
          <p:nvSpPr>
            <p:cNvPr id="5" name="Freeform: Shape 4">
              <a:extLst>
                <a:ext uri="{FF2B5EF4-FFF2-40B4-BE49-F238E27FC236}">
                  <a16:creationId xmlns:a16="http://schemas.microsoft.com/office/drawing/2014/main" id="{192E0094-F161-4B91-9226-CC9E83EA2AF1}"/>
                </a:ext>
              </a:extLst>
            </p:cNvPr>
            <p:cNvSpPr/>
            <p:nvPr/>
          </p:nvSpPr>
          <p:spPr>
            <a:xfrm>
              <a:off x="10829924" y="1458647"/>
              <a:ext cx="108585" cy="136921"/>
            </a:xfrm>
            <a:custGeom>
              <a:avLst/>
              <a:gdLst>
                <a:gd name="connsiteX0" fmla="*/ 108585 w 108585"/>
                <a:gd name="connsiteY0" fmla="*/ 953 h 136921"/>
                <a:gd name="connsiteX1" fmla="*/ 55245 w 108585"/>
                <a:gd name="connsiteY1" fmla="*/ 136208 h 136921"/>
                <a:gd name="connsiteX2" fmla="*/ 53340 w 108585"/>
                <a:gd name="connsiteY2" fmla="*/ 136208 h 136921"/>
                <a:gd name="connsiteX3" fmla="*/ 0 w 108585"/>
                <a:gd name="connsiteY3" fmla="*/ 953 h 136921"/>
                <a:gd name="connsiteX4" fmla="*/ 952 w 108585"/>
                <a:gd name="connsiteY4" fmla="*/ 0 h 136921"/>
                <a:gd name="connsiteX5" fmla="*/ 107632 w 108585"/>
                <a:gd name="connsiteY5" fmla="*/ 0 h 136921"/>
                <a:gd name="connsiteX6" fmla="*/ 108585 w 108585"/>
                <a:gd name="connsiteY6" fmla="*/ 953 h 136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8585" h="136921">
                  <a:moveTo>
                    <a:pt x="108585" y="953"/>
                  </a:moveTo>
                  <a:lnTo>
                    <a:pt x="55245" y="136208"/>
                  </a:lnTo>
                  <a:cubicBezTo>
                    <a:pt x="55245" y="137160"/>
                    <a:pt x="53340" y="137160"/>
                    <a:pt x="53340" y="136208"/>
                  </a:cubicBezTo>
                  <a:lnTo>
                    <a:pt x="0" y="953"/>
                  </a:lnTo>
                  <a:cubicBezTo>
                    <a:pt x="0" y="0"/>
                    <a:pt x="0" y="0"/>
                    <a:pt x="952" y="0"/>
                  </a:cubicBezTo>
                  <a:lnTo>
                    <a:pt x="107632" y="0"/>
                  </a:lnTo>
                  <a:cubicBezTo>
                    <a:pt x="108585" y="0"/>
                    <a:pt x="108585" y="953"/>
                    <a:pt x="108585" y="953"/>
                  </a:cubicBezTo>
                  <a:close/>
                </a:path>
              </a:pathLst>
            </a:custGeom>
            <a:solidFill>
              <a:srgbClr val="FFC386"/>
            </a:solidFill>
            <a:ln w="20944" cap="rnd">
              <a:solidFill>
                <a:srgbClr val="000000"/>
              </a:solidFill>
              <a:custDash>
                <a:ds d="7500000" sp="375000"/>
              </a:custDash>
              <a:miter/>
            </a:ln>
          </p:spPr>
          <p:txBody>
            <a:bodyPr rtlCol="0" anchor="ctr"/>
            <a:lstStyle/>
            <a:p>
              <a:endParaRPr lang="fi-FI"/>
            </a:p>
          </p:txBody>
        </p:sp>
      </p:grpSp>
      <p:sp>
        <p:nvSpPr>
          <p:cNvPr id="35" name="Rounded Rectangle 34">
            <a:extLst>
              <a:ext uri="{FF2B5EF4-FFF2-40B4-BE49-F238E27FC236}">
                <a16:creationId xmlns:a16="http://schemas.microsoft.com/office/drawing/2014/main" id="{4C7DD291-C3D2-F347-AD6F-DA6E9F152779}"/>
              </a:ext>
            </a:extLst>
          </p:cNvPr>
          <p:cNvSpPr/>
          <p:nvPr/>
        </p:nvSpPr>
        <p:spPr>
          <a:xfrm>
            <a:off x="9664843" y="1664351"/>
            <a:ext cx="2428057" cy="5020929"/>
          </a:xfrm>
          <a:prstGeom prst="roundRect">
            <a:avLst>
              <a:gd name="adj" fmla="val 1594"/>
            </a:avLst>
          </a:prstGeom>
          <a:solidFill>
            <a:srgbClr val="FDE6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lang="fi-FI" sz="1100">
                <a:solidFill>
                  <a:schemeClr val="accent6"/>
                </a:solidFill>
                <a:latin typeface="Lato Black" panose="020F0A02020204030203" pitchFamily="34" charset="0"/>
              </a:rPr>
              <a:t>Verkostot, </a:t>
            </a:r>
            <a:r>
              <a:rPr lang="fi-FI" sz="1100" err="1">
                <a:solidFill>
                  <a:schemeClr val="accent6"/>
                </a:solidFill>
                <a:latin typeface="Lato Black" panose="020F0A02020204030203" pitchFamily="34" charset="0"/>
              </a:rPr>
              <a:t>hubit</a:t>
            </a:r>
            <a:r>
              <a:rPr lang="fi-FI" sz="1100">
                <a:solidFill>
                  <a:schemeClr val="accent6"/>
                </a:solidFill>
                <a:latin typeface="Lato Black" panose="020F0A02020204030203" pitchFamily="34" charset="0"/>
              </a:rPr>
              <a:t>, keskittymät (yhteiskehittäminen)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i-FI" sz="1000" b="0" i="0" u="none" strike="noStrike" kern="1200" cap="none" spc="0" normalizeH="0" baseline="0" noProof="0">
              <a:ln>
                <a:noFill/>
              </a:ln>
              <a:solidFill>
                <a:srgbClr val="4C2A85"/>
              </a:solidFill>
              <a:effectLst/>
              <a:uLnTx/>
              <a:uFillTx/>
              <a:latin typeface="Campton Book"/>
              <a:ea typeface="+mn-ea"/>
              <a:cs typeface="+mn-cs"/>
            </a:endParaRPr>
          </a:p>
          <a:p>
            <a:pPr marL="0" indent="0">
              <a:spcAft>
                <a:spcPts val="400"/>
              </a:spcAft>
              <a:buFontTx/>
              <a:buNone/>
              <a:defRPr/>
            </a:pPr>
            <a:r>
              <a:rPr lang="fi-FI" sz="900">
                <a:solidFill>
                  <a:schemeClr val="accent6"/>
                </a:solidFill>
                <a:latin typeface="Work Sans Medium" pitchFamily="2" charset="0"/>
              </a:rPr>
              <a:t>Verkostot ja </a:t>
            </a:r>
            <a:r>
              <a:rPr lang="fi-FI" sz="900" err="1">
                <a:solidFill>
                  <a:schemeClr val="accent6"/>
                </a:solidFill>
                <a:latin typeface="Work Sans Medium" pitchFamily="2" charset="0"/>
              </a:rPr>
              <a:t>hubit</a:t>
            </a:r>
            <a:r>
              <a:rPr lang="fi-FI" sz="900">
                <a:solidFill>
                  <a:schemeClr val="accent6"/>
                </a:solidFill>
                <a:latin typeface="Work Sans Medium" pitchFamily="2" charset="0"/>
              </a:rPr>
              <a:t> tarjoavat tukea ja tietoa sekä yhteistyömahdollisuuksia.</a:t>
            </a:r>
          </a:p>
          <a:p>
            <a:pPr marL="0" indent="0">
              <a:spcAft>
                <a:spcPts val="400"/>
              </a:spcAft>
              <a:buFontTx/>
              <a:buNone/>
              <a:defRPr/>
            </a:pPr>
            <a:r>
              <a:rPr lang="fi-FI" sz="900">
                <a:solidFill>
                  <a:schemeClr val="accent6"/>
                </a:solidFill>
                <a:latin typeface="Work Sans Medium" pitchFamily="2" charset="0"/>
              </a:rPr>
              <a:t>Innovaatiokeskittymät ja </a:t>
            </a:r>
            <a:r>
              <a:rPr lang="fi-FI" sz="900" err="1">
                <a:solidFill>
                  <a:schemeClr val="accent6"/>
                </a:solidFill>
                <a:latin typeface="Work Sans Medium" pitchFamily="2" charset="0"/>
              </a:rPr>
              <a:t>hubit</a:t>
            </a:r>
            <a:r>
              <a:rPr lang="fi-FI" sz="900">
                <a:solidFill>
                  <a:schemeClr val="accent6"/>
                </a:solidFill>
                <a:latin typeface="Work Sans Medium" pitchFamily="2" charset="0"/>
              </a:rPr>
              <a:t> kokoavat yhteen samoista teemoista kiinnostuneita toimijoita kehittämään yhdessä. Tavoitteena on vahvistaa innovaatiotoimintaa tuomalla yritykset, yhteisöt, tutkimuslaitokset ja julkiset toimijat yhteen. </a:t>
            </a:r>
          </a:p>
          <a:p>
            <a:pPr marL="0" indent="0">
              <a:spcAft>
                <a:spcPts val="400"/>
              </a:spcAft>
              <a:buFontTx/>
              <a:buNone/>
              <a:defRPr/>
            </a:pPr>
            <a:r>
              <a:rPr lang="fi-FI" sz="900">
                <a:solidFill>
                  <a:schemeClr val="accent6"/>
                </a:solidFill>
                <a:latin typeface="Work Sans Medium" pitchFamily="2" charset="0"/>
              </a:rPr>
              <a:t>Esimerkiksi </a:t>
            </a:r>
            <a:r>
              <a:rPr lang="fi-FI" sz="900">
                <a:solidFill>
                  <a:schemeClr val="accent6"/>
                </a:solidFill>
                <a:latin typeface="Work Sans Medium" pitchFamily="2" charset="0"/>
                <a:hlinkClick r:id="rId27">
                  <a:extLst>
                    <a:ext uri="{A12FA001-AC4F-418D-AE19-62706E023703}">
                      <ahyp:hlinkClr xmlns:ahyp="http://schemas.microsoft.com/office/drawing/2018/hyperlinkcolor" val="tx"/>
                    </a:ext>
                  </a:extLst>
                </a:hlinkClick>
              </a:rPr>
              <a:t>Smart Otaniemi</a:t>
            </a:r>
            <a:r>
              <a:rPr lang="fi-FI" sz="900">
                <a:solidFill>
                  <a:schemeClr val="accent6"/>
                </a:solidFill>
                <a:latin typeface="Work Sans Medium" pitchFamily="2" charset="0"/>
              </a:rPr>
              <a:t> Espoossa on älykkään energian ja älykaupungin innovaatioekosysteemi, jossa on mukana </a:t>
            </a:r>
            <a:r>
              <a:rPr lang="fi-FI" sz="900">
                <a:solidFill>
                  <a:schemeClr val="accent6"/>
                </a:solidFill>
                <a:latin typeface="Work Sans Medium" pitchFamily="2" charset="0"/>
                <a:hlinkClick r:id="rId19">
                  <a:extLst>
                    <a:ext uri="{A12FA001-AC4F-418D-AE19-62706E023703}">
                      <ahyp:hlinkClr xmlns:ahyp="http://schemas.microsoft.com/office/drawing/2018/hyperlinkcolor" val="tx"/>
                    </a:ext>
                  </a:extLst>
                </a:hlinkClick>
              </a:rPr>
              <a:t>VTT</a:t>
            </a:r>
            <a:r>
              <a:rPr lang="fi-FI" sz="900">
                <a:solidFill>
                  <a:schemeClr val="accent6"/>
                </a:solidFill>
                <a:latin typeface="Work Sans Medium" pitchFamily="2" charset="0"/>
              </a:rPr>
              <a:t>, </a:t>
            </a:r>
            <a:r>
              <a:rPr lang="fi-FI" sz="900">
                <a:solidFill>
                  <a:schemeClr val="accent6"/>
                </a:solidFill>
                <a:latin typeface="Work Sans Medium" pitchFamily="2" charset="0"/>
                <a:hlinkClick r:id="rId18">
                  <a:extLst>
                    <a:ext uri="{A12FA001-AC4F-418D-AE19-62706E023703}">
                      <ahyp:hlinkClr xmlns:ahyp="http://schemas.microsoft.com/office/drawing/2018/hyperlinkcolor" val="tx"/>
                    </a:ext>
                  </a:extLst>
                </a:hlinkClick>
              </a:rPr>
              <a:t>Aalto</a:t>
            </a:r>
            <a:r>
              <a:rPr lang="fi-FI" sz="900">
                <a:solidFill>
                  <a:schemeClr val="accent6"/>
                </a:solidFill>
                <a:latin typeface="Work Sans Medium" pitchFamily="2" charset="0"/>
              </a:rPr>
              <a:t>, </a:t>
            </a:r>
            <a:r>
              <a:rPr lang="fi-FI" sz="900">
                <a:solidFill>
                  <a:schemeClr val="accent6"/>
                </a:solidFill>
                <a:latin typeface="Work Sans Medium" pitchFamily="2" charset="0"/>
                <a:hlinkClick r:id="rId28">
                  <a:extLst>
                    <a:ext uri="{A12FA001-AC4F-418D-AE19-62706E023703}">
                      <ahyp:hlinkClr xmlns:ahyp="http://schemas.microsoft.com/office/drawing/2018/hyperlinkcolor" val="tx"/>
                    </a:ext>
                  </a:extLst>
                </a:hlinkClick>
              </a:rPr>
              <a:t>Espoon kaupunki</a:t>
            </a:r>
            <a:r>
              <a:rPr lang="fi-FI" sz="900">
                <a:solidFill>
                  <a:schemeClr val="accent6"/>
                </a:solidFill>
                <a:latin typeface="Work Sans Medium" pitchFamily="2" charset="0"/>
              </a:rPr>
              <a:t> ja noin 70 kumppania. Yhdessä kehitetään kestäviä ja kaupallisesti kannattavia energiaratkaisuja mm. pilottiprojektien kautta.</a:t>
            </a:r>
          </a:p>
          <a:p>
            <a:pPr marL="0" indent="0">
              <a:spcAft>
                <a:spcPts val="400"/>
              </a:spcAft>
              <a:buFontTx/>
              <a:buNone/>
              <a:defRPr/>
            </a:pPr>
            <a:r>
              <a:rPr lang="fi-FI" sz="900">
                <a:solidFill>
                  <a:schemeClr val="accent6"/>
                </a:solidFill>
                <a:latin typeface="Work Sans Medium" pitchFamily="2" charset="0"/>
                <a:hlinkClick r:id="rId29">
                  <a:extLst>
                    <a:ext uri="{A12FA001-AC4F-418D-AE19-62706E023703}">
                      <ahyp:hlinkClr xmlns:ahyp="http://schemas.microsoft.com/office/drawing/2018/hyperlinkcolor" val="tx"/>
                    </a:ext>
                  </a:extLst>
                </a:hlinkClick>
              </a:rPr>
              <a:t>FCAI Suomen tekoälykeskus</a:t>
            </a:r>
            <a:r>
              <a:rPr lang="fi-FI" sz="900">
                <a:solidFill>
                  <a:schemeClr val="accent6"/>
                </a:solidFill>
                <a:latin typeface="Work Sans Medium" pitchFamily="2" charset="0"/>
              </a:rPr>
              <a:t> (</a:t>
            </a:r>
            <a:r>
              <a:rPr lang="fi-FI" sz="900" err="1">
                <a:solidFill>
                  <a:schemeClr val="accent6"/>
                </a:solidFill>
                <a:latin typeface="Work Sans Medium" pitchFamily="2" charset="0"/>
              </a:rPr>
              <a:t>Finnish</a:t>
            </a:r>
            <a:r>
              <a:rPr lang="fi-FI" sz="900">
                <a:solidFill>
                  <a:schemeClr val="accent6"/>
                </a:solidFill>
                <a:latin typeface="Work Sans Medium" pitchFamily="2" charset="0"/>
              </a:rPr>
              <a:t> Center for </a:t>
            </a:r>
            <a:r>
              <a:rPr lang="fi-FI" sz="900" err="1">
                <a:solidFill>
                  <a:schemeClr val="accent6"/>
                </a:solidFill>
                <a:latin typeface="Work Sans Medium" pitchFamily="2" charset="0"/>
              </a:rPr>
              <a:t>Artificial</a:t>
            </a:r>
            <a:r>
              <a:rPr lang="fi-FI" sz="900">
                <a:solidFill>
                  <a:schemeClr val="accent6"/>
                </a:solidFill>
                <a:latin typeface="Work Sans Medium" pitchFamily="2" charset="0"/>
              </a:rPr>
              <a:t> </a:t>
            </a:r>
            <a:r>
              <a:rPr lang="fi-FI" sz="900" err="1">
                <a:solidFill>
                  <a:schemeClr val="accent6"/>
                </a:solidFill>
                <a:latin typeface="Work Sans Medium" pitchFamily="2" charset="0"/>
              </a:rPr>
              <a:t>Intelligence</a:t>
            </a:r>
            <a:r>
              <a:rPr lang="fi-FI" sz="900">
                <a:solidFill>
                  <a:schemeClr val="accent6"/>
                </a:solidFill>
                <a:latin typeface="Work Sans Medium" pitchFamily="2" charset="0"/>
              </a:rPr>
              <a:t> FCAI) on osaamiskeskittymä, joka kokoaa yhteen huippututkijoita sekä teollisuuden ja julkisen sektorin toimijoita ratkomaan tosielämän ongelmia niin olemassa olevan tekoälyosaamisen kuin kokonaan uusien tekoälymenetelmien avulla. FCAI on yksi Suomen Akatemian nimeämästä kuudesta lippulaivasta ja keskeinen toimija Suomen tekoälyohjelman toteuttamisessa.</a:t>
            </a:r>
          </a:p>
        </p:txBody>
      </p:sp>
    </p:spTree>
    <p:extLst>
      <p:ext uri="{BB962C8B-B14F-4D97-AF65-F5344CB8AC3E}">
        <p14:creationId xmlns:p14="http://schemas.microsoft.com/office/powerpoint/2010/main" val="12864399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52439236-B2C8-4CA7-8F8A-E2426C2E15BE}"/>
              </a:ext>
            </a:extLst>
          </p:cNvPr>
          <p:cNvSpPr>
            <a:spLocks noGrp="1"/>
          </p:cNvSpPr>
          <p:nvPr>
            <p:ph type="title"/>
          </p:nvPr>
        </p:nvSpPr>
        <p:spPr/>
        <p:txBody>
          <a:bodyPr/>
          <a:lstStyle/>
          <a:p>
            <a:r>
              <a:rPr lang="fi-FI"/>
              <a:t>Innovaatiokilpailut</a:t>
            </a:r>
          </a:p>
        </p:txBody>
      </p:sp>
      <p:sp>
        <p:nvSpPr>
          <p:cNvPr id="3" name="Dian numeron paikkamerkki 2">
            <a:extLst>
              <a:ext uri="{FF2B5EF4-FFF2-40B4-BE49-F238E27FC236}">
                <a16:creationId xmlns:a16="http://schemas.microsoft.com/office/drawing/2014/main" id="{4E40B377-102C-4B92-8C94-428B2D26EDE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3D2D5F4-4871-4469-8343-ED7F6811B37D}" type="slidenum">
              <a:rPr kumimoji="0" lang="fi-FI" sz="1000" b="0" i="0" u="none" strike="noStrike" kern="1200" cap="none" spc="0" normalizeH="0" baseline="0" noProof="0" smtClean="0">
                <a:ln>
                  <a:noFill/>
                </a:ln>
                <a:solidFill>
                  <a:prstClr val="white"/>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fi-FI" sz="10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4" name="Tekstiruutu 3">
            <a:extLst>
              <a:ext uri="{FF2B5EF4-FFF2-40B4-BE49-F238E27FC236}">
                <a16:creationId xmlns:a16="http://schemas.microsoft.com/office/drawing/2014/main" id="{737DFEF5-2001-4408-8AB4-C2066B1D0391}"/>
              </a:ext>
            </a:extLst>
          </p:cNvPr>
          <p:cNvSpPr txBox="1"/>
          <p:nvPr/>
        </p:nvSpPr>
        <p:spPr>
          <a:xfrm>
            <a:off x="2764465" y="4604831"/>
            <a:ext cx="8197701" cy="646331"/>
          </a:xfrm>
          <a:prstGeom prst="rect">
            <a:avLst/>
          </a:prstGeom>
          <a:noFill/>
        </p:spPr>
        <p:txBody>
          <a:bodyPr wrap="square" rtlCol="0">
            <a:spAutoFit/>
          </a:bodyPr>
          <a:lstStyle/>
          <a:p>
            <a:r>
              <a:rPr lang="fi-FI">
                <a:solidFill>
                  <a:schemeClr val="bg1"/>
                </a:solidFill>
              </a:rPr>
              <a:t>Innovaatiokilpailujen jatkopolut eroavat osittain muun innovaatiotoiminnan jatkopoluista, joten niiden prosessi on kuvattu seuraavaksi erikseen. </a:t>
            </a:r>
          </a:p>
        </p:txBody>
      </p:sp>
    </p:spTree>
    <p:extLst>
      <p:ext uri="{BB962C8B-B14F-4D97-AF65-F5344CB8AC3E}">
        <p14:creationId xmlns:p14="http://schemas.microsoft.com/office/powerpoint/2010/main" val="331816003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 name="Text Placeholder 2">
            <a:extLst>
              <a:ext uri="{FF2B5EF4-FFF2-40B4-BE49-F238E27FC236}">
                <a16:creationId xmlns:a16="http://schemas.microsoft.com/office/drawing/2014/main" id="{311DEBB1-CA57-44CA-B3DE-26A608DCD03E}"/>
              </a:ext>
            </a:extLst>
          </p:cNvPr>
          <p:cNvSpPr txBox="1">
            <a:spLocks noGrp="1"/>
          </p:cNvSpPr>
          <p:nvPr>
            <p:ph type="title" idx="4294967295"/>
          </p:nvPr>
        </p:nvSpPr>
        <p:spPr>
          <a:xfrm>
            <a:off x="246213" y="241880"/>
            <a:ext cx="11658375" cy="38798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fi-FI" sz="2000" b="0" i="0" u="none" strike="noStrike" kern="1200" cap="none" spc="0" normalizeH="0" baseline="0" noProof="0">
                <a:ln>
                  <a:noFill/>
                </a:ln>
                <a:solidFill>
                  <a:schemeClr val="accent6"/>
                </a:solidFill>
                <a:effectLst/>
                <a:uLnTx/>
                <a:uFillTx/>
                <a:latin typeface="Lato Black" panose="020F0A02020204030203" pitchFamily="34" charset="0"/>
                <a:ea typeface="+mn-ea"/>
                <a:cs typeface="+mn-cs"/>
              </a:rPr>
              <a:t>Innovaatiokilpailun jatkopolut 1/4</a:t>
            </a:r>
          </a:p>
        </p:txBody>
      </p:sp>
      <p:sp>
        <p:nvSpPr>
          <p:cNvPr id="52" name="TextBox 51">
            <a:extLst>
              <a:ext uri="{FF2B5EF4-FFF2-40B4-BE49-F238E27FC236}">
                <a16:creationId xmlns:a16="http://schemas.microsoft.com/office/drawing/2014/main" id="{3201B1CF-8697-443C-A59C-BB7663EA4112}"/>
              </a:ext>
            </a:extLst>
          </p:cNvPr>
          <p:cNvSpPr txBox="1"/>
          <p:nvPr/>
        </p:nvSpPr>
        <p:spPr>
          <a:xfrm>
            <a:off x="422122" y="2648365"/>
            <a:ext cx="1203228" cy="954107"/>
          </a:xfrm>
          <a:prstGeom prst="rect">
            <a:avLst/>
          </a:prstGeom>
          <a:noFill/>
        </p:spPr>
        <p:txBody>
          <a:bodyPr wrap="square" rtlCol="0">
            <a:spAutoFit/>
          </a:bodyPr>
          <a:lstStyle/>
          <a:p>
            <a:pPr algn="ctr"/>
            <a:r>
              <a:rPr lang="en-US" sz="1400" dirty="0" err="1">
                <a:solidFill>
                  <a:schemeClr val="accent6"/>
                </a:solidFill>
                <a:latin typeface="Lato Bold" panose="020F0802020204030203" pitchFamily="34" charset="0"/>
              </a:rPr>
              <a:t>Innovaatio-kilpailun</a:t>
            </a:r>
            <a:r>
              <a:rPr lang="en-US" sz="1400" dirty="0">
                <a:solidFill>
                  <a:schemeClr val="accent6"/>
                </a:solidFill>
                <a:latin typeface="Lato Bold" panose="020F0802020204030203" pitchFamily="34" charset="0"/>
              </a:rPr>
              <a:t> </a:t>
            </a:r>
            <a:r>
              <a:rPr lang="en-US" sz="1400" dirty="0" err="1">
                <a:solidFill>
                  <a:schemeClr val="accent6"/>
                </a:solidFill>
                <a:latin typeface="Lato Bold" panose="020F0802020204030203" pitchFamily="34" charset="0"/>
              </a:rPr>
              <a:t>jatkopolut</a:t>
            </a:r>
            <a:r>
              <a:rPr lang="en-US" sz="1400" dirty="0">
                <a:solidFill>
                  <a:schemeClr val="accent6"/>
                </a:solidFill>
                <a:latin typeface="Lato Bold" panose="020F0802020204030203" pitchFamily="34" charset="0"/>
              </a:rPr>
              <a:t> </a:t>
            </a:r>
            <a:r>
              <a:rPr lang="en-US" sz="1400" dirty="0" err="1">
                <a:solidFill>
                  <a:schemeClr val="accent6"/>
                </a:solidFill>
                <a:latin typeface="Lato Bold" panose="020F0802020204030203" pitchFamily="34" charset="0"/>
              </a:rPr>
              <a:t>osallistujille</a:t>
            </a:r>
            <a:endParaRPr lang="fi-FI" sz="1400" dirty="0">
              <a:solidFill>
                <a:schemeClr val="accent6"/>
              </a:solidFill>
              <a:latin typeface="Lato Bold" panose="020F0802020204030203" pitchFamily="34" charset="0"/>
            </a:endParaRPr>
          </a:p>
        </p:txBody>
      </p:sp>
      <p:pic>
        <p:nvPicPr>
          <p:cNvPr id="78" name="Graphic 77" descr="Nuoli innovaation jatkopoluista kehittäjiin.">
            <a:extLst>
              <a:ext uri="{FF2B5EF4-FFF2-40B4-BE49-F238E27FC236}">
                <a16:creationId xmlns:a16="http://schemas.microsoft.com/office/drawing/2014/main" id="{BBAE2D44-2D3F-48B8-9B08-E81013677C00}"/>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863359" y="1485662"/>
            <a:ext cx="876300" cy="1009650"/>
          </a:xfrm>
          <a:prstGeom prst="rect">
            <a:avLst/>
          </a:prstGeom>
        </p:spPr>
      </p:pic>
      <p:sp>
        <p:nvSpPr>
          <p:cNvPr id="49" name="TextBox 48">
            <a:extLst>
              <a:ext uri="{FF2B5EF4-FFF2-40B4-BE49-F238E27FC236}">
                <a16:creationId xmlns:a16="http://schemas.microsoft.com/office/drawing/2014/main" id="{8720BC66-B655-4235-A825-DDF0E2CC63C8}"/>
              </a:ext>
            </a:extLst>
          </p:cNvPr>
          <p:cNvSpPr txBox="1"/>
          <p:nvPr/>
        </p:nvSpPr>
        <p:spPr>
          <a:xfrm>
            <a:off x="1813980" y="1683644"/>
            <a:ext cx="1203228" cy="307777"/>
          </a:xfrm>
          <a:prstGeom prst="rect">
            <a:avLst/>
          </a:prstGeom>
          <a:noFill/>
        </p:spPr>
        <p:txBody>
          <a:bodyPr wrap="square" lIns="91440" tIns="45720" rIns="91440" bIns="45720" rtlCol="0" anchor="t">
            <a:spAutoFit/>
          </a:bodyPr>
          <a:lstStyle/>
          <a:p>
            <a:pPr algn="ctr"/>
            <a:r>
              <a:rPr lang="en-US" sz="1400" err="1">
                <a:solidFill>
                  <a:schemeClr val="accent6"/>
                </a:solidFill>
                <a:latin typeface="Lato Bold"/>
              </a:rPr>
              <a:t>Kehittäjät</a:t>
            </a:r>
            <a:endParaRPr lang="fi-FI" sz="1400" err="1">
              <a:solidFill>
                <a:schemeClr val="accent6"/>
              </a:solidFill>
              <a:latin typeface="Lato Bold" panose="020F0802020204030203" pitchFamily="34" charset="0"/>
            </a:endParaRPr>
          </a:p>
        </p:txBody>
      </p:sp>
      <p:pic>
        <p:nvPicPr>
          <p:cNvPr id="48" name="Graphic 47" descr="Kuvake yrityksestä.">
            <a:extLst>
              <a:ext uri="{FF2B5EF4-FFF2-40B4-BE49-F238E27FC236}">
                <a16:creationId xmlns:a16="http://schemas.microsoft.com/office/drawing/2014/main" id="{CFCCE2B4-2355-46CB-90AC-10FA90877E4B}"/>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2001845" y="1092700"/>
            <a:ext cx="827499" cy="584117"/>
          </a:xfrm>
          <a:prstGeom prst="rect">
            <a:avLst/>
          </a:prstGeom>
        </p:spPr>
      </p:pic>
      <p:pic>
        <p:nvPicPr>
          <p:cNvPr id="92" name="Graphic 91" descr="Nuoli kehittäjistä seuraavaan vaiheeseen.">
            <a:extLst>
              <a:ext uri="{FF2B5EF4-FFF2-40B4-BE49-F238E27FC236}">
                <a16:creationId xmlns:a16="http://schemas.microsoft.com/office/drawing/2014/main" id="{31F523F6-90CD-4FBC-9513-E4E78D37CB62}"/>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2277291" y="2179275"/>
            <a:ext cx="1847850" cy="257175"/>
          </a:xfrm>
          <a:prstGeom prst="rect">
            <a:avLst/>
          </a:prstGeom>
        </p:spPr>
      </p:pic>
      <p:pic>
        <p:nvPicPr>
          <p:cNvPr id="47" name="Graphic 46" descr="Nuoli kaupungin henkilöstöstä seuraavaan vaiheeseen.">
            <a:extLst>
              <a:ext uri="{FF2B5EF4-FFF2-40B4-BE49-F238E27FC236}">
                <a16:creationId xmlns:a16="http://schemas.microsoft.com/office/drawing/2014/main" id="{27B7A5C5-765D-4FCE-B026-132FD33F4072}"/>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2282071" y="2509385"/>
            <a:ext cx="1843069" cy="755146"/>
          </a:xfrm>
          <a:prstGeom prst="rect">
            <a:avLst/>
          </a:prstGeom>
        </p:spPr>
      </p:pic>
      <p:sp>
        <p:nvSpPr>
          <p:cNvPr id="55" name="TextBox 54">
            <a:extLst>
              <a:ext uri="{FF2B5EF4-FFF2-40B4-BE49-F238E27FC236}">
                <a16:creationId xmlns:a16="http://schemas.microsoft.com/office/drawing/2014/main" id="{173F746B-F26E-438E-A53C-B77ACFDF0306}"/>
              </a:ext>
            </a:extLst>
          </p:cNvPr>
          <p:cNvSpPr txBox="1"/>
          <p:nvPr/>
        </p:nvSpPr>
        <p:spPr>
          <a:xfrm>
            <a:off x="4223769" y="2180432"/>
            <a:ext cx="1494828" cy="523220"/>
          </a:xfrm>
          <a:prstGeom prst="rect">
            <a:avLst/>
          </a:prstGeom>
          <a:noFill/>
        </p:spPr>
        <p:txBody>
          <a:bodyPr wrap="square" rtlCol="0">
            <a:spAutoFit/>
          </a:bodyPr>
          <a:lstStyle/>
          <a:p>
            <a:r>
              <a:rPr lang="en-US" sz="1400" err="1">
                <a:solidFill>
                  <a:schemeClr val="accent6"/>
                </a:solidFill>
                <a:latin typeface="Lato Bold" panose="020F0802020204030203" pitchFamily="34" charset="0"/>
              </a:rPr>
              <a:t>Jatkokilpailut</a:t>
            </a:r>
            <a:r>
              <a:rPr lang="en-US" sz="1400">
                <a:solidFill>
                  <a:schemeClr val="accent6"/>
                </a:solidFill>
                <a:latin typeface="Lato Bold" panose="020F0802020204030203" pitchFamily="34" charset="0"/>
              </a:rPr>
              <a:t> / </a:t>
            </a:r>
            <a:r>
              <a:rPr lang="en-US" sz="1400" err="1">
                <a:solidFill>
                  <a:schemeClr val="accent6"/>
                </a:solidFill>
                <a:latin typeface="Lato Bold" panose="020F0802020204030203" pitchFamily="34" charset="0"/>
              </a:rPr>
              <a:t>muut</a:t>
            </a:r>
            <a:r>
              <a:rPr lang="en-US" sz="1400">
                <a:solidFill>
                  <a:schemeClr val="accent6"/>
                </a:solidFill>
                <a:latin typeface="Lato Bold" panose="020F0802020204030203" pitchFamily="34" charset="0"/>
              </a:rPr>
              <a:t> </a:t>
            </a:r>
            <a:r>
              <a:rPr lang="en-US" sz="1400" err="1">
                <a:solidFill>
                  <a:schemeClr val="accent6"/>
                </a:solidFill>
                <a:latin typeface="Lato Bold" panose="020F0802020204030203" pitchFamily="34" charset="0"/>
              </a:rPr>
              <a:t>kilpailut</a:t>
            </a:r>
            <a:endParaRPr lang="fi-FI" sz="1400">
              <a:solidFill>
                <a:schemeClr val="accent6"/>
              </a:solidFill>
              <a:latin typeface="Lato Bold" panose="020F0802020204030203" pitchFamily="34" charset="0"/>
            </a:endParaRPr>
          </a:p>
        </p:txBody>
      </p:sp>
      <p:pic>
        <p:nvPicPr>
          <p:cNvPr id="101" name="Graphic 100" descr="Nuoli vaiheesta &quot;jatkokilpailut/muut kilpailut&quot; seuraavaan vaiheeseen.">
            <a:extLst>
              <a:ext uri="{FF2B5EF4-FFF2-40B4-BE49-F238E27FC236}">
                <a16:creationId xmlns:a16="http://schemas.microsoft.com/office/drawing/2014/main" id="{89B597C7-2186-48B8-9F72-FE81F669D0B1}"/>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5650392" y="2409587"/>
            <a:ext cx="695325" cy="85725"/>
          </a:xfrm>
          <a:prstGeom prst="rect">
            <a:avLst/>
          </a:prstGeom>
        </p:spPr>
      </p:pic>
      <p:sp>
        <p:nvSpPr>
          <p:cNvPr id="67" name="TextBox 11">
            <a:extLst>
              <a:ext uri="{FF2B5EF4-FFF2-40B4-BE49-F238E27FC236}">
                <a16:creationId xmlns:a16="http://schemas.microsoft.com/office/drawing/2014/main" id="{CAFED50C-40AA-4AFB-8CB3-A90A30C959B7}"/>
              </a:ext>
            </a:extLst>
          </p:cNvPr>
          <p:cNvSpPr txBox="1"/>
          <p:nvPr/>
        </p:nvSpPr>
        <p:spPr>
          <a:xfrm>
            <a:off x="6468220" y="1725053"/>
            <a:ext cx="2713637" cy="1015663"/>
          </a:xfrm>
          <a:prstGeom prst="rect">
            <a:avLst/>
          </a:prstGeom>
          <a:noFill/>
          <a:ln>
            <a:noFill/>
          </a:ln>
        </p:spPr>
        <p:txBody>
          <a:bodyPr wrap="square" rtlCol="0">
            <a:spAutoFit/>
          </a:bodyPr>
          <a:lstStyle/>
          <a:p>
            <a:pPr>
              <a:defRPr/>
            </a:pPr>
            <a:r>
              <a:rPr lang="fi-FI" sz="1200">
                <a:solidFill>
                  <a:schemeClr val="accent6"/>
                </a:solidFill>
                <a:latin typeface="Lato Bold" panose="020F0802020204030203" pitchFamily="34" charset="0"/>
              </a:rPr>
              <a:t>Esimerkiksi Laatukeskuksen kansallinen </a:t>
            </a:r>
            <a:r>
              <a:rPr lang="fi-FI" sz="1200">
                <a:solidFill>
                  <a:schemeClr val="accent6"/>
                </a:solidFill>
                <a:latin typeface="Lato Bold" panose="020F0802020204030203" pitchFamily="34" charset="0"/>
                <a:hlinkClick r:id="rId12">
                  <a:extLst>
                    <a:ext uri="{A12FA001-AC4F-418D-AE19-62706E023703}">
                      <ahyp:hlinkClr xmlns:ahyp="http://schemas.microsoft.com/office/drawing/2018/hyperlinkcolor" val="tx"/>
                    </a:ext>
                  </a:extLst>
                </a:hlinkClick>
              </a:rPr>
              <a:t>vuoden laatuinnovaatiokilpailu</a:t>
            </a:r>
            <a:r>
              <a:rPr lang="fi-FI" sz="1200">
                <a:solidFill>
                  <a:schemeClr val="accent6"/>
                </a:solidFill>
                <a:latin typeface="Lato Bold" panose="020F0802020204030203" pitchFamily="34" charset="0"/>
              </a:rPr>
              <a:t> ja kansainvälinen </a:t>
            </a:r>
            <a:r>
              <a:rPr lang="fi-FI" sz="1200" err="1">
                <a:solidFill>
                  <a:schemeClr val="accent6"/>
                </a:solidFill>
                <a:latin typeface="Lato Bold" panose="020F0802020204030203" pitchFamily="34" charset="0"/>
                <a:hlinkClick r:id="rId13">
                  <a:extLst>
                    <a:ext uri="{A12FA001-AC4F-418D-AE19-62706E023703}">
                      <ahyp:hlinkClr xmlns:ahyp="http://schemas.microsoft.com/office/drawing/2018/hyperlinkcolor" val="tx"/>
                    </a:ext>
                  </a:extLst>
                </a:hlinkClick>
              </a:rPr>
              <a:t>Quality</a:t>
            </a:r>
            <a:r>
              <a:rPr lang="fi-FI" sz="1200">
                <a:solidFill>
                  <a:schemeClr val="accent6"/>
                </a:solidFill>
                <a:latin typeface="Lato Bold" panose="020F0802020204030203" pitchFamily="34" charset="0"/>
                <a:hlinkClick r:id="rId13">
                  <a:extLst>
                    <a:ext uri="{A12FA001-AC4F-418D-AE19-62706E023703}">
                      <ahyp:hlinkClr xmlns:ahyp="http://schemas.microsoft.com/office/drawing/2018/hyperlinkcolor" val="tx"/>
                    </a:ext>
                  </a:extLst>
                </a:hlinkClick>
              </a:rPr>
              <a:t> Innovation </a:t>
            </a:r>
            <a:r>
              <a:rPr lang="fi-FI" sz="1200" err="1">
                <a:solidFill>
                  <a:schemeClr val="accent6"/>
                </a:solidFill>
                <a:latin typeface="Lato Bold" panose="020F0802020204030203" pitchFamily="34" charset="0"/>
                <a:hlinkClick r:id="rId13">
                  <a:extLst>
                    <a:ext uri="{A12FA001-AC4F-418D-AE19-62706E023703}">
                      <ahyp:hlinkClr xmlns:ahyp="http://schemas.microsoft.com/office/drawing/2018/hyperlinkcolor" val="tx"/>
                    </a:ext>
                  </a:extLst>
                </a:hlinkClick>
              </a:rPr>
              <a:t>Award</a:t>
            </a:r>
            <a:r>
              <a:rPr lang="fi-FI" sz="1200">
                <a:solidFill>
                  <a:schemeClr val="accent6"/>
                </a:solidFill>
                <a:latin typeface="Lato Bold" panose="020F0802020204030203" pitchFamily="34" charset="0"/>
                <a:hlinkClick r:id="rId13">
                  <a:extLst>
                    <a:ext uri="{A12FA001-AC4F-418D-AE19-62706E023703}">
                      <ahyp:hlinkClr xmlns:ahyp="http://schemas.microsoft.com/office/drawing/2018/hyperlinkcolor" val="tx"/>
                    </a:ext>
                  </a:extLst>
                </a:hlinkClick>
              </a:rPr>
              <a:t> </a:t>
            </a:r>
            <a:r>
              <a:rPr lang="fi-FI" sz="1200">
                <a:solidFill>
                  <a:schemeClr val="accent6"/>
                </a:solidFill>
                <a:latin typeface="Lato Bold" panose="020F0802020204030203" pitchFamily="34" charset="0"/>
              </a:rPr>
              <a:t>-kilpailu</a:t>
            </a:r>
          </a:p>
        </p:txBody>
      </p:sp>
      <p:pic>
        <p:nvPicPr>
          <p:cNvPr id="42" name="Graphic 41" descr="Nuoli vaiheesta &quot;esimerkiksi Laatukeskuksen kansallinen vuoden laatuinnovaatiokilpailu ja kansainvälinen Quality Innovation Award -kilpailu&quot; seuraavaan vaiheeseen.">
            <a:extLst>
              <a:ext uri="{FF2B5EF4-FFF2-40B4-BE49-F238E27FC236}">
                <a16:creationId xmlns:a16="http://schemas.microsoft.com/office/drawing/2014/main" id="{31C11373-F71A-48D7-84F7-DE75C460315E}"/>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9042002" y="2179513"/>
            <a:ext cx="1704975" cy="914400"/>
          </a:xfrm>
          <a:prstGeom prst="rect">
            <a:avLst/>
          </a:prstGeom>
        </p:spPr>
      </p:pic>
      <p:pic>
        <p:nvPicPr>
          <p:cNvPr id="44" name="Graphic 43" descr="Nuoli innovaation jatkopoluista kaupungin henkilöstöön.">
            <a:extLst>
              <a:ext uri="{FF2B5EF4-FFF2-40B4-BE49-F238E27FC236}">
                <a16:creationId xmlns:a16="http://schemas.microsoft.com/office/drawing/2014/main" id="{D099B768-6239-4B4E-A8EE-F7B6603F82E2}"/>
              </a:ext>
            </a:extLst>
          </p:cNvPr>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a:off x="863358" y="3672347"/>
            <a:ext cx="879021" cy="361950"/>
          </a:xfrm>
          <a:prstGeom prst="rect">
            <a:avLst/>
          </a:prstGeom>
        </p:spPr>
      </p:pic>
      <p:sp>
        <p:nvSpPr>
          <p:cNvPr id="53" name="TextBox 52">
            <a:extLst>
              <a:ext uri="{FF2B5EF4-FFF2-40B4-BE49-F238E27FC236}">
                <a16:creationId xmlns:a16="http://schemas.microsoft.com/office/drawing/2014/main" id="{0A2BBA40-0D39-4247-B5A5-254C0DF650D0}"/>
              </a:ext>
            </a:extLst>
          </p:cNvPr>
          <p:cNvSpPr txBox="1"/>
          <p:nvPr/>
        </p:nvSpPr>
        <p:spPr>
          <a:xfrm>
            <a:off x="1813980" y="3936764"/>
            <a:ext cx="1203228" cy="523220"/>
          </a:xfrm>
          <a:prstGeom prst="rect">
            <a:avLst/>
          </a:prstGeom>
          <a:noFill/>
        </p:spPr>
        <p:txBody>
          <a:bodyPr wrap="square" rtlCol="0">
            <a:spAutoFit/>
          </a:bodyPr>
          <a:lstStyle/>
          <a:p>
            <a:pPr algn="ctr"/>
            <a:r>
              <a:rPr lang="en-US" sz="1400" err="1">
                <a:solidFill>
                  <a:schemeClr val="accent6"/>
                </a:solidFill>
                <a:latin typeface="Lato Bold" panose="020F0802020204030203" pitchFamily="34" charset="0"/>
              </a:rPr>
              <a:t>Kaupungin</a:t>
            </a:r>
            <a:r>
              <a:rPr lang="en-US" sz="1400">
                <a:solidFill>
                  <a:schemeClr val="accent6"/>
                </a:solidFill>
                <a:latin typeface="Lato Bold" panose="020F0802020204030203" pitchFamily="34" charset="0"/>
              </a:rPr>
              <a:t> </a:t>
            </a:r>
            <a:r>
              <a:rPr lang="en-US" sz="1400" err="1">
                <a:solidFill>
                  <a:schemeClr val="accent6"/>
                </a:solidFill>
                <a:latin typeface="Lato Bold" panose="020F0802020204030203" pitchFamily="34" charset="0"/>
              </a:rPr>
              <a:t>henkilöstö</a:t>
            </a:r>
            <a:endParaRPr lang="fi-FI" sz="1400">
              <a:solidFill>
                <a:schemeClr val="accent6"/>
              </a:solidFill>
              <a:latin typeface="Lato Bold" panose="020F0802020204030203" pitchFamily="34" charset="0"/>
            </a:endParaRPr>
          </a:p>
        </p:txBody>
      </p:sp>
      <p:pic>
        <p:nvPicPr>
          <p:cNvPr id="8" name="Graphic 7" descr="Kuvake kaupungin henkilöstöstä.">
            <a:extLst>
              <a:ext uri="{FF2B5EF4-FFF2-40B4-BE49-F238E27FC236}">
                <a16:creationId xmlns:a16="http://schemas.microsoft.com/office/drawing/2014/main" id="{5A00B787-5EA5-4E67-9938-8C3B20980A91}"/>
              </a:ext>
            </a:extLst>
          </p:cNvPr>
          <p:cNvPicPr>
            <a:picLocks noChangeAspect="1"/>
          </p:cNvPicPr>
          <p:nvPr/>
        </p:nvPicPr>
        <p:blipFill>
          <a:blip r:embed="rId18">
            <a:extLst>
              <a:ext uri="{96DAC541-7B7A-43D3-8B79-37D633B846F1}">
                <asvg:svgBlip xmlns:asvg="http://schemas.microsoft.com/office/drawing/2016/SVG/main" r:embed="rId19"/>
              </a:ext>
            </a:extLst>
          </a:blip>
          <a:stretch>
            <a:fillRect/>
          </a:stretch>
        </p:blipFill>
        <p:spPr>
          <a:xfrm>
            <a:off x="2094303" y="3464700"/>
            <a:ext cx="571500" cy="457200"/>
          </a:xfrm>
          <a:prstGeom prst="rect">
            <a:avLst/>
          </a:prstGeom>
        </p:spPr>
      </p:pic>
      <p:pic>
        <p:nvPicPr>
          <p:cNvPr id="50" name="Graphic 49" descr="Nuoli kaupungin henkilöstöstä seuraavaan vaiheeseen.">
            <a:extLst>
              <a:ext uri="{FF2B5EF4-FFF2-40B4-BE49-F238E27FC236}">
                <a16:creationId xmlns:a16="http://schemas.microsoft.com/office/drawing/2014/main" id="{A63C3FCF-5A0C-4FEA-8893-F1E6F0EC6203}"/>
              </a:ext>
            </a:extLst>
          </p:cNvPr>
          <p:cNvPicPr>
            <a:picLocks noChangeAspect="1"/>
          </p:cNvPicPr>
          <p:nvPr/>
        </p:nvPicPr>
        <p:blipFill>
          <a:blip r:embed="rId20">
            <a:extLst>
              <a:ext uri="{96DAC541-7B7A-43D3-8B79-37D633B846F1}">
                <asvg:svgBlip xmlns:asvg="http://schemas.microsoft.com/office/drawing/2016/SVG/main" r:embed="rId21"/>
              </a:ext>
            </a:extLst>
          </a:blip>
          <a:stretch>
            <a:fillRect/>
          </a:stretch>
        </p:blipFill>
        <p:spPr>
          <a:xfrm>
            <a:off x="3029964" y="3643282"/>
            <a:ext cx="1095176" cy="89142"/>
          </a:xfrm>
          <a:prstGeom prst="rect">
            <a:avLst/>
          </a:prstGeom>
        </p:spPr>
      </p:pic>
      <p:sp>
        <p:nvSpPr>
          <p:cNvPr id="57" name="TextBox 56">
            <a:extLst>
              <a:ext uri="{FF2B5EF4-FFF2-40B4-BE49-F238E27FC236}">
                <a16:creationId xmlns:a16="http://schemas.microsoft.com/office/drawing/2014/main" id="{81015EE9-6436-4AF7-8B60-0E14D3011A99}"/>
              </a:ext>
            </a:extLst>
          </p:cNvPr>
          <p:cNvSpPr txBox="1"/>
          <p:nvPr/>
        </p:nvSpPr>
        <p:spPr>
          <a:xfrm>
            <a:off x="4223769" y="3425722"/>
            <a:ext cx="1494828" cy="523220"/>
          </a:xfrm>
          <a:prstGeom prst="rect">
            <a:avLst/>
          </a:prstGeom>
          <a:noFill/>
        </p:spPr>
        <p:txBody>
          <a:bodyPr wrap="square" rtlCol="0">
            <a:spAutoFit/>
          </a:bodyPr>
          <a:lstStyle/>
          <a:p>
            <a:r>
              <a:rPr lang="en-US" sz="1400" err="1">
                <a:solidFill>
                  <a:schemeClr val="accent6"/>
                </a:solidFill>
                <a:latin typeface="Lato Bold" panose="020F0802020204030203" pitchFamily="34" charset="0"/>
              </a:rPr>
              <a:t>Yrityksen</a:t>
            </a:r>
            <a:r>
              <a:rPr lang="en-US" sz="1400">
                <a:solidFill>
                  <a:schemeClr val="accent6"/>
                </a:solidFill>
                <a:latin typeface="Lato Bold" panose="020F0802020204030203" pitchFamily="34" charset="0"/>
              </a:rPr>
              <a:t> </a:t>
            </a:r>
            <a:r>
              <a:rPr lang="en-US" sz="1400" err="1">
                <a:solidFill>
                  <a:schemeClr val="accent6"/>
                </a:solidFill>
                <a:latin typeface="Lato Bold" panose="020F0802020204030203" pitchFamily="34" charset="0"/>
              </a:rPr>
              <a:t>perustaminen</a:t>
            </a:r>
            <a:endParaRPr lang="fi-FI" sz="1400">
              <a:solidFill>
                <a:schemeClr val="accent6"/>
              </a:solidFill>
              <a:latin typeface="Lato Bold" panose="020F0802020204030203" pitchFamily="34" charset="0"/>
            </a:endParaRPr>
          </a:p>
        </p:txBody>
      </p:sp>
      <p:grpSp>
        <p:nvGrpSpPr>
          <p:cNvPr id="7" name="Group 6" descr="Nuoli yrityksen perustamisesta seuraavaan vaiheeseen.">
            <a:extLst>
              <a:ext uri="{FF2B5EF4-FFF2-40B4-BE49-F238E27FC236}">
                <a16:creationId xmlns:a16="http://schemas.microsoft.com/office/drawing/2014/main" id="{48269C47-950B-4D31-8C5D-0BAD9F7E44C2}"/>
              </a:ext>
            </a:extLst>
          </p:cNvPr>
          <p:cNvGrpSpPr/>
          <p:nvPr/>
        </p:nvGrpSpPr>
        <p:grpSpPr>
          <a:xfrm>
            <a:off x="5543035" y="3232530"/>
            <a:ext cx="918091" cy="434816"/>
            <a:chOff x="5543035" y="3232530"/>
            <a:chExt cx="918091" cy="434816"/>
          </a:xfrm>
        </p:grpSpPr>
        <p:sp>
          <p:nvSpPr>
            <p:cNvPr id="3" name="Freeform: Shape 2">
              <a:extLst>
                <a:ext uri="{FF2B5EF4-FFF2-40B4-BE49-F238E27FC236}">
                  <a16:creationId xmlns:a16="http://schemas.microsoft.com/office/drawing/2014/main" id="{D218E074-B782-4C81-8964-76C608EE86D6}"/>
                </a:ext>
              </a:extLst>
            </p:cNvPr>
            <p:cNvSpPr/>
            <p:nvPr/>
          </p:nvSpPr>
          <p:spPr>
            <a:xfrm>
              <a:off x="5543035" y="3270511"/>
              <a:ext cx="821174" cy="396835"/>
            </a:xfrm>
            <a:custGeom>
              <a:avLst/>
              <a:gdLst>
                <a:gd name="connsiteX0" fmla="*/ 0 w 821174"/>
                <a:gd name="connsiteY0" fmla="*/ 396835 h 396835"/>
                <a:gd name="connsiteX1" fmla="*/ 250150 w 821174"/>
                <a:gd name="connsiteY1" fmla="*/ 396835 h 396835"/>
                <a:gd name="connsiteX2" fmla="*/ 282893 w 821174"/>
                <a:gd name="connsiteY2" fmla="*/ 364093 h 396835"/>
                <a:gd name="connsiteX3" fmla="*/ 282893 w 821174"/>
                <a:gd name="connsiteY3" fmla="*/ 32742 h 396835"/>
                <a:gd name="connsiteX4" fmla="*/ 315635 w 821174"/>
                <a:gd name="connsiteY4" fmla="*/ 0 h 396835"/>
                <a:gd name="connsiteX5" fmla="*/ 821174 w 821174"/>
                <a:gd name="connsiteY5" fmla="*/ 0 h 3968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21174" h="396835">
                  <a:moveTo>
                    <a:pt x="0" y="396835"/>
                  </a:moveTo>
                  <a:lnTo>
                    <a:pt x="250150" y="396835"/>
                  </a:lnTo>
                  <a:cubicBezTo>
                    <a:pt x="268486" y="396835"/>
                    <a:pt x="282893" y="382429"/>
                    <a:pt x="282893" y="364093"/>
                  </a:cubicBezTo>
                  <a:lnTo>
                    <a:pt x="282893" y="32742"/>
                  </a:lnTo>
                  <a:cubicBezTo>
                    <a:pt x="282893" y="14407"/>
                    <a:pt x="297299" y="0"/>
                    <a:pt x="315635" y="0"/>
                  </a:cubicBezTo>
                  <a:lnTo>
                    <a:pt x="821174" y="0"/>
                  </a:lnTo>
                </a:path>
              </a:pathLst>
            </a:custGeom>
            <a:noFill/>
            <a:ln w="14318" cap="rnd">
              <a:solidFill>
                <a:srgbClr val="000000"/>
              </a:solidFill>
              <a:custDash>
                <a:ds d="6101925" sp="508493"/>
              </a:custDash>
              <a:miter/>
            </a:ln>
          </p:spPr>
          <p:txBody>
            <a:bodyPr rtlCol="0" anchor="ctr"/>
            <a:lstStyle/>
            <a:p>
              <a:endParaRPr lang="fi-FI"/>
            </a:p>
          </p:txBody>
        </p:sp>
        <p:sp>
          <p:nvSpPr>
            <p:cNvPr id="5" name="Freeform: Shape 4">
              <a:extLst>
                <a:ext uri="{FF2B5EF4-FFF2-40B4-BE49-F238E27FC236}">
                  <a16:creationId xmlns:a16="http://schemas.microsoft.com/office/drawing/2014/main" id="{6EB1B9CA-41E3-4B05-825B-6B082A42DC62}"/>
                </a:ext>
              </a:extLst>
            </p:cNvPr>
            <p:cNvSpPr/>
            <p:nvPr/>
          </p:nvSpPr>
          <p:spPr>
            <a:xfrm>
              <a:off x="6365519" y="3232530"/>
              <a:ext cx="95607" cy="74652"/>
            </a:xfrm>
            <a:custGeom>
              <a:avLst/>
              <a:gdLst>
                <a:gd name="connsiteX0" fmla="*/ 1310 w 95607"/>
                <a:gd name="connsiteY0" fmla="*/ 74652 h 74652"/>
                <a:gd name="connsiteX1" fmla="*/ 95607 w 95607"/>
                <a:gd name="connsiteY1" fmla="*/ 37981 h 74652"/>
                <a:gd name="connsiteX2" fmla="*/ 95607 w 95607"/>
                <a:gd name="connsiteY2" fmla="*/ 36671 h 74652"/>
                <a:gd name="connsiteX3" fmla="*/ 1310 w 95607"/>
                <a:gd name="connsiteY3" fmla="*/ 0 h 74652"/>
                <a:gd name="connsiteX4" fmla="*/ 0 w 95607"/>
                <a:gd name="connsiteY4" fmla="*/ 0 h 74652"/>
                <a:gd name="connsiteX5" fmla="*/ 1310 w 95607"/>
                <a:gd name="connsiteY5" fmla="*/ 74652 h 74652"/>
                <a:gd name="connsiteX6" fmla="*/ 1310 w 95607"/>
                <a:gd name="connsiteY6" fmla="*/ 74652 h 746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5607" h="74652">
                  <a:moveTo>
                    <a:pt x="1310" y="74652"/>
                  </a:moveTo>
                  <a:lnTo>
                    <a:pt x="95607" y="37981"/>
                  </a:lnTo>
                  <a:cubicBezTo>
                    <a:pt x="95607" y="37981"/>
                    <a:pt x="95607" y="36671"/>
                    <a:pt x="95607" y="36671"/>
                  </a:cubicBezTo>
                  <a:lnTo>
                    <a:pt x="1310" y="0"/>
                  </a:lnTo>
                  <a:cubicBezTo>
                    <a:pt x="1310" y="0"/>
                    <a:pt x="0" y="0"/>
                    <a:pt x="0" y="0"/>
                  </a:cubicBezTo>
                  <a:lnTo>
                    <a:pt x="1310" y="74652"/>
                  </a:lnTo>
                  <a:cubicBezTo>
                    <a:pt x="0" y="74652"/>
                    <a:pt x="1310" y="74652"/>
                    <a:pt x="1310" y="74652"/>
                  </a:cubicBezTo>
                  <a:close/>
                </a:path>
              </a:pathLst>
            </a:custGeom>
            <a:solidFill>
              <a:srgbClr val="C9D4DD"/>
            </a:solidFill>
            <a:ln w="14308" cap="rnd">
              <a:solidFill>
                <a:srgbClr val="000000"/>
              </a:solidFill>
              <a:custDash>
                <a:ds d="3726495" sp="186323"/>
              </a:custDash>
              <a:miter/>
            </a:ln>
          </p:spPr>
          <p:txBody>
            <a:bodyPr rtlCol="0" anchor="ctr"/>
            <a:lstStyle/>
            <a:p>
              <a:endParaRPr lang="fi-FI"/>
            </a:p>
          </p:txBody>
        </p:sp>
      </p:grpSp>
      <p:sp>
        <p:nvSpPr>
          <p:cNvPr id="45" name="TextBox 11">
            <a:extLst>
              <a:ext uri="{FF2B5EF4-FFF2-40B4-BE49-F238E27FC236}">
                <a16:creationId xmlns:a16="http://schemas.microsoft.com/office/drawing/2014/main" id="{BA230C16-1490-45E8-9487-0BA7BD5A8210}"/>
              </a:ext>
            </a:extLst>
          </p:cNvPr>
          <p:cNvSpPr txBox="1"/>
          <p:nvPr/>
        </p:nvSpPr>
        <p:spPr>
          <a:xfrm>
            <a:off x="6536150" y="3145681"/>
            <a:ext cx="1142848" cy="276999"/>
          </a:xfrm>
          <a:prstGeom prst="rect">
            <a:avLst/>
          </a:prstGeom>
          <a:noFill/>
          <a:ln>
            <a:noFill/>
          </a:ln>
        </p:spPr>
        <p:txBody>
          <a:bodyPr wrap="square" rtlCol="0">
            <a:spAutoFit/>
          </a:bodyPr>
          <a:lstStyle/>
          <a:p>
            <a:pPr marR="0" lvl="0" indent="0" fontAlgn="auto">
              <a:lnSpc>
                <a:spcPct val="100000"/>
              </a:lnSpc>
              <a:spcBef>
                <a:spcPts val="0"/>
              </a:spcBef>
              <a:spcAft>
                <a:spcPts val="0"/>
              </a:spcAft>
              <a:buClrTx/>
              <a:buSzTx/>
              <a:buFontTx/>
              <a:buNone/>
              <a:tabLst/>
              <a:defRPr/>
            </a:pPr>
            <a:r>
              <a:rPr lang="fi-FI" sz="1200">
                <a:solidFill>
                  <a:schemeClr val="accent6"/>
                </a:solidFill>
                <a:latin typeface="Lato Bold" panose="020F0802020204030203" pitchFamily="34" charset="0"/>
              </a:rPr>
              <a:t>Yrityspalvelut</a:t>
            </a:r>
          </a:p>
        </p:txBody>
      </p:sp>
      <p:pic>
        <p:nvPicPr>
          <p:cNvPr id="73" name="Graphic 72" descr="Haarautuvat nuolet jatkuvat Business Espooseen sekä Rahoitus- ja kansainvälistymispalveluihin.">
            <a:extLst>
              <a:ext uri="{FF2B5EF4-FFF2-40B4-BE49-F238E27FC236}">
                <a16:creationId xmlns:a16="http://schemas.microsoft.com/office/drawing/2014/main" id="{D69566B7-BE67-4E3E-9240-4BC9A3246655}"/>
              </a:ext>
            </a:extLst>
          </p:cNvPr>
          <p:cNvPicPr>
            <a:picLocks noChangeAspect="1"/>
          </p:cNvPicPr>
          <p:nvPr/>
        </p:nvPicPr>
        <p:blipFill>
          <a:blip r:embed="rId22">
            <a:extLst>
              <a:ext uri="{96DAC541-7B7A-43D3-8B79-37D633B846F1}">
                <asvg:svgBlip xmlns:asvg="http://schemas.microsoft.com/office/drawing/2016/SVG/main" r:embed="rId23"/>
              </a:ext>
            </a:extLst>
          </a:blip>
          <a:stretch>
            <a:fillRect/>
          </a:stretch>
        </p:blipFill>
        <p:spPr>
          <a:xfrm>
            <a:off x="7758378" y="2974598"/>
            <a:ext cx="575453" cy="626604"/>
          </a:xfrm>
          <a:prstGeom prst="rect">
            <a:avLst/>
          </a:prstGeom>
        </p:spPr>
      </p:pic>
      <p:sp>
        <p:nvSpPr>
          <p:cNvPr id="27" name="TextBox 11">
            <a:extLst>
              <a:ext uri="{FF2B5EF4-FFF2-40B4-BE49-F238E27FC236}">
                <a16:creationId xmlns:a16="http://schemas.microsoft.com/office/drawing/2014/main" id="{D15945EE-76A8-43D2-8375-AD188ECDD873}"/>
              </a:ext>
            </a:extLst>
          </p:cNvPr>
          <p:cNvSpPr txBox="1"/>
          <p:nvPr/>
        </p:nvSpPr>
        <p:spPr>
          <a:xfrm>
            <a:off x="8428308" y="2876079"/>
            <a:ext cx="1704495" cy="276999"/>
          </a:xfrm>
          <a:prstGeom prst="rect">
            <a:avLst/>
          </a:prstGeom>
          <a:noFill/>
          <a:ln>
            <a:noFill/>
          </a:ln>
        </p:spPr>
        <p:txBody>
          <a:bodyPr wrap="square" rtlCol="0">
            <a:spAutoFit/>
          </a:bodyPr>
          <a:lstStyle/>
          <a:p>
            <a:pPr>
              <a:defRPr/>
            </a:pPr>
            <a:r>
              <a:rPr lang="fi-FI" sz="1200">
                <a:solidFill>
                  <a:schemeClr val="accent6"/>
                </a:solidFill>
                <a:latin typeface="Lato Bold" panose="020F0802020204030203" pitchFamily="34" charset="0"/>
              </a:rPr>
              <a:t>Business Espoo</a:t>
            </a:r>
          </a:p>
        </p:txBody>
      </p:sp>
      <p:sp>
        <p:nvSpPr>
          <p:cNvPr id="26" name="TextBox 11">
            <a:extLst>
              <a:ext uri="{FF2B5EF4-FFF2-40B4-BE49-F238E27FC236}">
                <a16:creationId xmlns:a16="http://schemas.microsoft.com/office/drawing/2014/main" id="{E414FABD-5A1B-44EA-9C57-B34032C6EAAC}"/>
              </a:ext>
            </a:extLst>
          </p:cNvPr>
          <p:cNvSpPr txBox="1"/>
          <p:nvPr/>
        </p:nvSpPr>
        <p:spPr>
          <a:xfrm>
            <a:off x="8428308" y="3261505"/>
            <a:ext cx="1704495" cy="646331"/>
          </a:xfrm>
          <a:prstGeom prst="rect">
            <a:avLst/>
          </a:prstGeom>
          <a:noFill/>
          <a:ln>
            <a:noFill/>
          </a:ln>
        </p:spPr>
        <p:txBody>
          <a:bodyPr wrap="square" rtlCol="0">
            <a:spAutoFit/>
          </a:bodyPr>
          <a:lstStyle/>
          <a:p>
            <a:pPr marR="0" lvl="0" indent="0" fontAlgn="auto">
              <a:lnSpc>
                <a:spcPct val="100000"/>
              </a:lnSpc>
              <a:spcBef>
                <a:spcPts val="0"/>
              </a:spcBef>
              <a:spcAft>
                <a:spcPts val="0"/>
              </a:spcAft>
              <a:buClrTx/>
              <a:buSzTx/>
              <a:buFontTx/>
              <a:buNone/>
              <a:tabLst/>
              <a:defRPr/>
            </a:pPr>
            <a:r>
              <a:rPr lang="fi-FI" sz="1200">
                <a:solidFill>
                  <a:schemeClr val="accent6"/>
                </a:solidFill>
                <a:latin typeface="Lato Bold" panose="020F0802020204030203" pitchFamily="34" charset="0"/>
              </a:rPr>
              <a:t>Rahoitus- ja kansainvälistymis-palvelut</a:t>
            </a:r>
          </a:p>
        </p:txBody>
      </p:sp>
      <p:grpSp>
        <p:nvGrpSpPr>
          <p:cNvPr id="9" name="Group 8" descr="Nuoli yrityksen perustamisesta seuraavaan vaiheeseen.">
            <a:extLst>
              <a:ext uri="{FF2B5EF4-FFF2-40B4-BE49-F238E27FC236}">
                <a16:creationId xmlns:a16="http://schemas.microsoft.com/office/drawing/2014/main" id="{864DF235-FB54-42D9-B52B-39C4BF7F6177}"/>
              </a:ext>
            </a:extLst>
          </p:cNvPr>
          <p:cNvGrpSpPr/>
          <p:nvPr/>
        </p:nvGrpSpPr>
        <p:grpSpPr>
          <a:xfrm>
            <a:off x="5557442" y="3832366"/>
            <a:ext cx="2065377" cy="307777"/>
            <a:chOff x="5557442" y="3832366"/>
            <a:chExt cx="2065377" cy="307777"/>
          </a:xfrm>
        </p:grpSpPr>
        <p:sp>
          <p:nvSpPr>
            <p:cNvPr id="4" name="Freeform: Shape 3">
              <a:extLst>
                <a:ext uri="{FF2B5EF4-FFF2-40B4-BE49-F238E27FC236}">
                  <a16:creationId xmlns:a16="http://schemas.microsoft.com/office/drawing/2014/main" id="{9D90082B-DBE2-4C95-B78C-A6861D740F06}"/>
                </a:ext>
              </a:extLst>
            </p:cNvPr>
            <p:cNvSpPr/>
            <p:nvPr/>
          </p:nvSpPr>
          <p:spPr>
            <a:xfrm>
              <a:off x="5557442" y="3832366"/>
              <a:ext cx="2036564" cy="272414"/>
            </a:xfrm>
            <a:custGeom>
              <a:avLst/>
              <a:gdLst>
                <a:gd name="connsiteX0" fmla="*/ 0 w 2036564"/>
                <a:gd name="connsiteY0" fmla="*/ 0 h 272414"/>
                <a:gd name="connsiteX1" fmla="*/ 251460 w 2036564"/>
                <a:gd name="connsiteY1" fmla="*/ 0 h 272414"/>
                <a:gd name="connsiteX2" fmla="*/ 284202 w 2036564"/>
                <a:gd name="connsiteY2" fmla="*/ 32742 h 272414"/>
                <a:gd name="connsiteX3" fmla="*/ 284202 w 2036564"/>
                <a:gd name="connsiteY3" fmla="*/ 239673 h 272414"/>
                <a:gd name="connsiteX4" fmla="*/ 316944 w 2036564"/>
                <a:gd name="connsiteY4" fmla="*/ 272415 h 272414"/>
                <a:gd name="connsiteX5" fmla="*/ 2036564 w 2036564"/>
                <a:gd name="connsiteY5" fmla="*/ 272415 h 272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36564" h="272414">
                  <a:moveTo>
                    <a:pt x="0" y="0"/>
                  </a:moveTo>
                  <a:lnTo>
                    <a:pt x="251460" y="0"/>
                  </a:lnTo>
                  <a:cubicBezTo>
                    <a:pt x="269796" y="0"/>
                    <a:pt x="284202" y="14407"/>
                    <a:pt x="284202" y="32742"/>
                  </a:cubicBezTo>
                  <a:lnTo>
                    <a:pt x="284202" y="239673"/>
                  </a:lnTo>
                  <a:cubicBezTo>
                    <a:pt x="284202" y="258008"/>
                    <a:pt x="298609" y="272415"/>
                    <a:pt x="316944" y="272415"/>
                  </a:cubicBezTo>
                  <a:lnTo>
                    <a:pt x="2036564" y="272415"/>
                  </a:lnTo>
                </a:path>
              </a:pathLst>
            </a:custGeom>
            <a:noFill/>
            <a:ln w="14185" cap="rnd">
              <a:solidFill>
                <a:srgbClr val="000000"/>
              </a:solidFill>
              <a:custDash>
                <a:ds d="6101925" sp="508493"/>
              </a:custDash>
              <a:miter/>
            </a:ln>
          </p:spPr>
          <p:txBody>
            <a:bodyPr rtlCol="0" anchor="ctr"/>
            <a:lstStyle/>
            <a:p>
              <a:endParaRPr lang="fi-FI"/>
            </a:p>
          </p:txBody>
        </p:sp>
        <p:sp>
          <p:nvSpPr>
            <p:cNvPr id="6" name="Freeform: Shape 5">
              <a:extLst>
                <a:ext uri="{FF2B5EF4-FFF2-40B4-BE49-F238E27FC236}">
                  <a16:creationId xmlns:a16="http://schemas.microsoft.com/office/drawing/2014/main" id="{F614CF9A-C00F-45C2-94D6-748119027A09}"/>
                </a:ext>
              </a:extLst>
            </p:cNvPr>
            <p:cNvSpPr/>
            <p:nvPr/>
          </p:nvSpPr>
          <p:spPr>
            <a:xfrm>
              <a:off x="7527212" y="4065491"/>
              <a:ext cx="95607" cy="74652"/>
            </a:xfrm>
            <a:custGeom>
              <a:avLst/>
              <a:gdLst>
                <a:gd name="connsiteX0" fmla="*/ 1310 w 95607"/>
                <a:gd name="connsiteY0" fmla="*/ 74652 h 74652"/>
                <a:gd name="connsiteX1" fmla="*/ 95607 w 95607"/>
                <a:gd name="connsiteY1" fmla="*/ 37981 h 74652"/>
                <a:gd name="connsiteX2" fmla="*/ 95607 w 95607"/>
                <a:gd name="connsiteY2" fmla="*/ 36671 h 74652"/>
                <a:gd name="connsiteX3" fmla="*/ 1310 w 95607"/>
                <a:gd name="connsiteY3" fmla="*/ 0 h 74652"/>
                <a:gd name="connsiteX4" fmla="*/ 0 w 95607"/>
                <a:gd name="connsiteY4" fmla="*/ 0 h 74652"/>
                <a:gd name="connsiteX5" fmla="*/ 1310 w 95607"/>
                <a:gd name="connsiteY5" fmla="*/ 74652 h 74652"/>
                <a:gd name="connsiteX6" fmla="*/ 1310 w 95607"/>
                <a:gd name="connsiteY6" fmla="*/ 74652 h 746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5607" h="74652">
                  <a:moveTo>
                    <a:pt x="1310" y="74652"/>
                  </a:moveTo>
                  <a:lnTo>
                    <a:pt x="95607" y="37981"/>
                  </a:lnTo>
                  <a:cubicBezTo>
                    <a:pt x="95607" y="37981"/>
                    <a:pt x="95607" y="36671"/>
                    <a:pt x="95607" y="36671"/>
                  </a:cubicBezTo>
                  <a:lnTo>
                    <a:pt x="1310" y="0"/>
                  </a:lnTo>
                  <a:cubicBezTo>
                    <a:pt x="1310" y="0"/>
                    <a:pt x="0" y="0"/>
                    <a:pt x="0" y="0"/>
                  </a:cubicBezTo>
                  <a:lnTo>
                    <a:pt x="1310" y="74652"/>
                  </a:lnTo>
                  <a:cubicBezTo>
                    <a:pt x="1310" y="74652"/>
                    <a:pt x="1310" y="74652"/>
                    <a:pt x="1310" y="74652"/>
                  </a:cubicBezTo>
                  <a:close/>
                </a:path>
              </a:pathLst>
            </a:custGeom>
            <a:solidFill>
              <a:srgbClr val="C9D4DD"/>
            </a:solidFill>
            <a:ln w="14308" cap="rnd">
              <a:solidFill>
                <a:srgbClr val="000000"/>
              </a:solidFill>
              <a:custDash>
                <a:ds d="3726495" sp="186323"/>
              </a:custDash>
              <a:miter/>
            </a:ln>
          </p:spPr>
          <p:txBody>
            <a:bodyPr rtlCol="0" anchor="ctr"/>
            <a:lstStyle/>
            <a:p>
              <a:endParaRPr lang="fi-FI"/>
            </a:p>
          </p:txBody>
        </p:sp>
      </p:grpSp>
      <p:pic>
        <p:nvPicPr>
          <p:cNvPr id="54" name="Graphic 53" descr="Nuoli kaupungin henkilöstöstä seuraavaan vaiheeseen.">
            <a:extLst>
              <a:ext uri="{FF2B5EF4-FFF2-40B4-BE49-F238E27FC236}">
                <a16:creationId xmlns:a16="http://schemas.microsoft.com/office/drawing/2014/main" id="{B03419D8-BC7C-431F-96F1-A5BF4A3C3E45}"/>
              </a:ext>
            </a:extLst>
          </p:cNvPr>
          <p:cNvPicPr>
            <a:picLocks noChangeAspect="1"/>
          </p:cNvPicPr>
          <p:nvPr/>
        </p:nvPicPr>
        <p:blipFill>
          <a:blip r:embed="rId24">
            <a:extLst>
              <a:ext uri="{96DAC541-7B7A-43D3-8B79-37D633B846F1}">
                <asvg:svgBlip xmlns:asvg="http://schemas.microsoft.com/office/drawing/2016/SVG/main" r:embed="rId25"/>
              </a:ext>
            </a:extLst>
          </a:blip>
          <a:stretch>
            <a:fillRect/>
          </a:stretch>
        </p:blipFill>
        <p:spPr>
          <a:xfrm>
            <a:off x="2278884" y="4616975"/>
            <a:ext cx="1846255" cy="358994"/>
          </a:xfrm>
          <a:prstGeom prst="rect">
            <a:avLst/>
          </a:prstGeom>
        </p:spPr>
      </p:pic>
      <p:sp>
        <p:nvSpPr>
          <p:cNvPr id="60" name="TextBox 59">
            <a:extLst>
              <a:ext uri="{FF2B5EF4-FFF2-40B4-BE49-F238E27FC236}">
                <a16:creationId xmlns:a16="http://schemas.microsoft.com/office/drawing/2014/main" id="{9B1C8D3B-8FA3-4E84-92FA-873E7B630961}"/>
              </a:ext>
            </a:extLst>
          </p:cNvPr>
          <p:cNvSpPr txBox="1"/>
          <p:nvPr/>
        </p:nvSpPr>
        <p:spPr>
          <a:xfrm>
            <a:off x="4223769" y="4545147"/>
            <a:ext cx="1494828" cy="738664"/>
          </a:xfrm>
          <a:prstGeom prst="rect">
            <a:avLst/>
          </a:prstGeom>
          <a:noFill/>
        </p:spPr>
        <p:txBody>
          <a:bodyPr wrap="square" rtlCol="0">
            <a:spAutoFit/>
          </a:bodyPr>
          <a:lstStyle/>
          <a:p>
            <a:r>
              <a:rPr lang="en-US" sz="1400" err="1">
                <a:solidFill>
                  <a:schemeClr val="accent6"/>
                </a:solidFill>
                <a:latin typeface="Lato Bold" panose="020F0802020204030203" pitchFamily="34" charset="0"/>
              </a:rPr>
              <a:t>Kehitystä</a:t>
            </a:r>
            <a:r>
              <a:rPr lang="en-US" sz="1400">
                <a:solidFill>
                  <a:schemeClr val="accent6"/>
                </a:solidFill>
                <a:latin typeface="Lato Bold" panose="020F0802020204030203" pitchFamily="34" charset="0"/>
              </a:rPr>
              <a:t> tehdään </a:t>
            </a:r>
            <a:r>
              <a:rPr lang="en-US" sz="1400" err="1">
                <a:solidFill>
                  <a:schemeClr val="accent6"/>
                </a:solidFill>
                <a:latin typeface="Lato Bold" panose="020F0802020204030203" pitchFamily="34" charset="0"/>
              </a:rPr>
              <a:t>muun</a:t>
            </a:r>
            <a:r>
              <a:rPr lang="en-US" sz="1400">
                <a:solidFill>
                  <a:schemeClr val="accent6"/>
                </a:solidFill>
                <a:latin typeface="Lato Bold" panose="020F0802020204030203" pitchFamily="34" charset="0"/>
              </a:rPr>
              <a:t> </a:t>
            </a:r>
            <a:r>
              <a:rPr lang="en-US" sz="1400" err="1">
                <a:solidFill>
                  <a:schemeClr val="accent6"/>
                </a:solidFill>
                <a:latin typeface="Lato Bold" panose="020F0802020204030203" pitchFamily="34" charset="0"/>
              </a:rPr>
              <a:t>työn</a:t>
            </a:r>
            <a:r>
              <a:rPr lang="en-US" sz="1400">
                <a:solidFill>
                  <a:schemeClr val="accent6"/>
                </a:solidFill>
                <a:latin typeface="Lato Bold" panose="020F0802020204030203" pitchFamily="34" charset="0"/>
              </a:rPr>
              <a:t> </a:t>
            </a:r>
            <a:r>
              <a:rPr lang="en-US" sz="1400" err="1">
                <a:solidFill>
                  <a:schemeClr val="accent6"/>
                </a:solidFill>
                <a:latin typeface="Lato Bold" panose="020F0802020204030203" pitchFamily="34" charset="0"/>
              </a:rPr>
              <a:t>ohessa</a:t>
            </a:r>
            <a:endParaRPr lang="fi-FI" sz="1400">
              <a:solidFill>
                <a:schemeClr val="accent6"/>
              </a:solidFill>
              <a:latin typeface="Lato Bold" panose="020F0802020204030203" pitchFamily="34" charset="0"/>
            </a:endParaRPr>
          </a:p>
        </p:txBody>
      </p:sp>
      <p:grpSp>
        <p:nvGrpSpPr>
          <p:cNvPr id="16" name="Group 15" descr="Nuoli vaiheesta &quot;kehitystä tehdään muun työn ohessa&quot; seuraavaan vaiheeseen.">
            <a:extLst>
              <a:ext uri="{FF2B5EF4-FFF2-40B4-BE49-F238E27FC236}">
                <a16:creationId xmlns:a16="http://schemas.microsoft.com/office/drawing/2014/main" id="{A271A94F-707C-4429-9BBC-76D88B67E2D9}"/>
              </a:ext>
            </a:extLst>
          </p:cNvPr>
          <p:cNvGrpSpPr/>
          <p:nvPr/>
        </p:nvGrpSpPr>
        <p:grpSpPr>
          <a:xfrm>
            <a:off x="5651369" y="5182466"/>
            <a:ext cx="866165" cy="344394"/>
            <a:chOff x="5651369" y="5182466"/>
            <a:chExt cx="866165" cy="344394"/>
          </a:xfrm>
        </p:grpSpPr>
        <p:sp>
          <p:nvSpPr>
            <p:cNvPr id="13" name="Freeform: Shape 12">
              <a:extLst>
                <a:ext uri="{FF2B5EF4-FFF2-40B4-BE49-F238E27FC236}">
                  <a16:creationId xmlns:a16="http://schemas.microsoft.com/office/drawing/2014/main" id="{80257A69-B1C2-4082-894B-BD552FFD0098}"/>
                </a:ext>
              </a:extLst>
            </p:cNvPr>
            <p:cNvSpPr/>
            <p:nvPr/>
          </p:nvSpPr>
          <p:spPr>
            <a:xfrm>
              <a:off x="5651369" y="5182466"/>
              <a:ext cx="774240" cy="306848"/>
            </a:xfrm>
            <a:custGeom>
              <a:avLst/>
              <a:gdLst>
                <a:gd name="connsiteX0" fmla="*/ 0 w 774240"/>
                <a:gd name="connsiteY0" fmla="*/ 0 h 306848"/>
                <a:gd name="connsiteX1" fmla="*/ 247291 w 774240"/>
                <a:gd name="connsiteY1" fmla="*/ 0 h 306848"/>
                <a:gd name="connsiteX2" fmla="*/ 279659 w 774240"/>
                <a:gd name="connsiteY2" fmla="*/ 32368 h 306848"/>
                <a:gd name="connsiteX3" fmla="*/ 277070 w 774240"/>
                <a:gd name="connsiteY3" fmla="*/ 274480 h 306848"/>
                <a:gd name="connsiteX4" fmla="*/ 309437 w 774240"/>
                <a:gd name="connsiteY4" fmla="*/ 306848 h 306848"/>
                <a:gd name="connsiteX5" fmla="*/ 774241 w 774240"/>
                <a:gd name="connsiteY5" fmla="*/ 306848 h 3068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74240" h="306848">
                  <a:moveTo>
                    <a:pt x="0" y="0"/>
                  </a:moveTo>
                  <a:lnTo>
                    <a:pt x="247291" y="0"/>
                  </a:lnTo>
                  <a:cubicBezTo>
                    <a:pt x="265417" y="0"/>
                    <a:pt x="279659" y="14242"/>
                    <a:pt x="279659" y="32368"/>
                  </a:cubicBezTo>
                  <a:lnTo>
                    <a:pt x="277070" y="274480"/>
                  </a:lnTo>
                  <a:cubicBezTo>
                    <a:pt x="277070" y="292606"/>
                    <a:pt x="291311" y="306848"/>
                    <a:pt x="309437" y="306848"/>
                  </a:cubicBezTo>
                  <a:lnTo>
                    <a:pt x="774241" y="306848"/>
                  </a:lnTo>
                </a:path>
              </a:pathLst>
            </a:custGeom>
            <a:noFill/>
            <a:ln w="13959" cap="rnd">
              <a:solidFill>
                <a:srgbClr val="000000"/>
              </a:solidFill>
              <a:custDash>
                <a:ds d="6101925" sp="508493"/>
              </a:custDash>
              <a:miter/>
            </a:ln>
          </p:spPr>
          <p:txBody>
            <a:bodyPr rtlCol="0" anchor="ctr"/>
            <a:lstStyle/>
            <a:p>
              <a:endParaRPr lang="fi-FI"/>
            </a:p>
          </p:txBody>
        </p:sp>
        <p:sp>
          <p:nvSpPr>
            <p:cNvPr id="15" name="Freeform: Shape 14">
              <a:extLst>
                <a:ext uri="{FF2B5EF4-FFF2-40B4-BE49-F238E27FC236}">
                  <a16:creationId xmlns:a16="http://schemas.microsoft.com/office/drawing/2014/main" id="{6E8A28D1-4F30-4BCD-88DA-6575564FED76}"/>
                </a:ext>
              </a:extLst>
            </p:cNvPr>
            <p:cNvSpPr/>
            <p:nvPr/>
          </p:nvSpPr>
          <p:spPr>
            <a:xfrm>
              <a:off x="6423020" y="5451767"/>
              <a:ext cx="94514" cy="75093"/>
            </a:xfrm>
            <a:custGeom>
              <a:avLst/>
              <a:gdLst>
                <a:gd name="connsiteX0" fmla="*/ 1295 w 94514"/>
                <a:gd name="connsiteY0" fmla="*/ 75094 h 75093"/>
                <a:gd name="connsiteX1" fmla="*/ 94514 w 94514"/>
                <a:gd name="connsiteY1" fmla="*/ 38842 h 75093"/>
                <a:gd name="connsiteX2" fmla="*/ 94514 w 94514"/>
                <a:gd name="connsiteY2" fmla="*/ 37547 h 75093"/>
                <a:gd name="connsiteX3" fmla="*/ 1295 w 94514"/>
                <a:gd name="connsiteY3" fmla="*/ 0 h 75093"/>
                <a:gd name="connsiteX4" fmla="*/ 0 w 94514"/>
                <a:gd name="connsiteY4" fmla="*/ 0 h 75093"/>
                <a:gd name="connsiteX5" fmla="*/ 1295 w 94514"/>
                <a:gd name="connsiteY5" fmla="*/ 75094 h 75093"/>
                <a:gd name="connsiteX6" fmla="*/ 1295 w 94514"/>
                <a:gd name="connsiteY6" fmla="*/ 75094 h 75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4514" h="75093">
                  <a:moveTo>
                    <a:pt x="1295" y="75094"/>
                  </a:moveTo>
                  <a:lnTo>
                    <a:pt x="94514" y="38842"/>
                  </a:lnTo>
                  <a:cubicBezTo>
                    <a:pt x="94514" y="38842"/>
                    <a:pt x="94514" y="37547"/>
                    <a:pt x="94514" y="37547"/>
                  </a:cubicBezTo>
                  <a:lnTo>
                    <a:pt x="1295" y="0"/>
                  </a:lnTo>
                  <a:cubicBezTo>
                    <a:pt x="1295" y="0"/>
                    <a:pt x="0" y="0"/>
                    <a:pt x="0" y="0"/>
                  </a:cubicBezTo>
                  <a:lnTo>
                    <a:pt x="1295" y="75094"/>
                  </a:lnTo>
                  <a:cubicBezTo>
                    <a:pt x="1295" y="75094"/>
                    <a:pt x="1295" y="75094"/>
                    <a:pt x="1295" y="75094"/>
                  </a:cubicBezTo>
                  <a:close/>
                </a:path>
              </a:pathLst>
            </a:custGeom>
            <a:solidFill>
              <a:srgbClr val="C9D4DD"/>
            </a:solidFill>
            <a:ln w="14026" cap="rnd">
              <a:solidFill>
                <a:srgbClr val="000000"/>
              </a:solidFill>
              <a:custDash>
                <a:ds d="3726495" sp="186323"/>
              </a:custDash>
              <a:miter/>
            </a:ln>
          </p:spPr>
          <p:txBody>
            <a:bodyPr rtlCol="0" anchor="ctr"/>
            <a:lstStyle/>
            <a:p>
              <a:endParaRPr lang="fi-FI"/>
            </a:p>
          </p:txBody>
        </p:sp>
      </p:grpSp>
      <p:pic>
        <p:nvPicPr>
          <p:cNvPr id="51" name="Graphic 50" descr="Nuoli vaiheesta &quot;kehitystä tehdään muun työn ohessa&quot; seuraavaan vaiheeseen.">
            <a:extLst>
              <a:ext uri="{FF2B5EF4-FFF2-40B4-BE49-F238E27FC236}">
                <a16:creationId xmlns:a16="http://schemas.microsoft.com/office/drawing/2014/main" id="{89B7D5C3-FE0B-48AB-A4D7-EF14A6C81D90}"/>
              </a:ext>
            </a:extLst>
          </p:cNvPr>
          <p:cNvPicPr>
            <a:picLocks noChangeAspect="1"/>
          </p:cNvPicPr>
          <p:nvPr/>
        </p:nvPicPr>
        <p:blipFill>
          <a:blip r:embed="rId26">
            <a:extLst>
              <a:ext uri="{96DAC541-7B7A-43D3-8B79-37D633B846F1}">
                <asvg:svgBlip xmlns:asvg="http://schemas.microsoft.com/office/drawing/2016/SVG/main" r:embed="rId27"/>
              </a:ext>
            </a:extLst>
          </a:blip>
          <a:stretch>
            <a:fillRect/>
          </a:stretch>
        </p:blipFill>
        <p:spPr>
          <a:xfrm>
            <a:off x="5650392" y="4911274"/>
            <a:ext cx="695325" cy="90135"/>
          </a:xfrm>
          <a:prstGeom prst="rect">
            <a:avLst/>
          </a:prstGeom>
        </p:spPr>
      </p:pic>
      <p:sp>
        <p:nvSpPr>
          <p:cNvPr id="24" name="TextBox 23">
            <a:extLst>
              <a:ext uri="{FF2B5EF4-FFF2-40B4-BE49-F238E27FC236}">
                <a16:creationId xmlns:a16="http://schemas.microsoft.com/office/drawing/2014/main" id="{08285AED-03BD-5649-8A61-6262C95EFF00}"/>
              </a:ext>
            </a:extLst>
          </p:cNvPr>
          <p:cNvSpPr txBox="1"/>
          <p:nvPr/>
        </p:nvSpPr>
        <p:spPr>
          <a:xfrm>
            <a:off x="6536151" y="5301863"/>
            <a:ext cx="1674936" cy="461665"/>
          </a:xfrm>
          <a:prstGeom prst="rect">
            <a:avLst/>
          </a:prstGeom>
          <a:noFill/>
          <a:ln>
            <a:noFill/>
          </a:ln>
        </p:spPr>
        <p:txBody>
          <a:bodyPr wrap="square" rtlCol="0">
            <a:spAutoFit/>
          </a:bodyPr>
          <a:lstStyle/>
          <a:p>
            <a:pPr marR="0" lvl="0" indent="0" fontAlgn="auto">
              <a:lnSpc>
                <a:spcPct val="100000"/>
              </a:lnSpc>
              <a:spcBef>
                <a:spcPts val="0"/>
              </a:spcBef>
              <a:spcAft>
                <a:spcPts val="0"/>
              </a:spcAft>
              <a:buClrTx/>
              <a:buSzTx/>
              <a:buFontTx/>
              <a:buNone/>
              <a:tabLst/>
              <a:defRPr/>
            </a:pPr>
            <a:r>
              <a:rPr lang="fi-FI" sz="1200">
                <a:solidFill>
                  <a:schemeClr val="accent6"/>
                </a:solidFill>
                <a:latin typeface="Lato Bold" panose="020F0802020204030203" pitchFamily="34" charset="0"/>
              </a:rPr>
              <a:t>Linjatyönä, kaupunki innovoijana</a:t>
            </a:r>
          </a:p>
        </p:txBody>
      </p:sp>
      <p:pic>
        <p:nvPicPr>
          <p:cNvPr id="65" name="Graphic 64" descr="Nuoli vaiheesta &quot;linjatyönä, kaupunki innovoijana&quot; seuraavaan vaiheeseen.">
            <a:extLst>
              <a:ext uri="{FF2B5EF4-FFF2-40B4-BE49-F238E27FC236}">
                <a16:creationId xmlns:a16="http://schemas.microsoft.com/office/drawing/2014/main" id="{4231C94E-2260-4742-990D-6537CAF8E1E6}"/>
              </a:ext>
            </a:extLst>
          </p:cNvPr>
          <p:cNvPicPr>
            <a:picLocks noChangeAspect="1"/>
          </p:cNvPicPr>
          <p:nvPr/>
        </p:nvPicPr>
        <p:blipFill>
          <a:blip r:embed="rId28">
            <a:extLst>
              <a:ext uri="{96DAC541-7B7A-43D3-8B79-37D633B846F1}">
                <asvg:svgBlip xmlns:asvg="http://schemas.microsoft.com/office/drawing/2016/SVG/main" r:embed="rId29"/>
              </a:ext>
            </a:extLst>
          </a:blip>
          <a:stretch>
            <a:fillRect/>
          </a:stretch>
        </p:blipFill>
        <p:spPr>
          <a:xfrm>
            <a:off x="8333831" y="5414630"/>
            <a:ext cx="1004207" cy="85725"/>
          </a:xfrm>
          <a:prstGeom prst="rect">
            <a:avLst/>
          </a:prstGeom>
        </p:spPr>
      </p:pic>
      <p:sp>
        <p:nvSpPr>
          <p:cNvPr id="85" name="TextBox 84">
            <a:extLst>
              <a:ext uri="{FF2B5EF4-FFF2-40B4-BE49-F238E27FC236}">
                <a16:creationId xmlns:a16="http://schemas.microsoft.com/office/drawing/2014/main" id="{ED4DC186-7425-714F-A48E-D843E83D1651}"/>
              </a:ext>
            </a:extLst>
          </p:cNvPr>
          <p:cNvSpPr txBox="1"/>
          <p:nvPr/>
        </p:nvSpPr>
        <p:spPr>
          <a:xfrm>
            <a:off x="9453992" y="5301863"/>
            <a:ext cx="1674936" cy="461665"/>
          </a:xfrm>
          <a:prstGeom prst="rect">
            <a:avLst/>
          </a:prstGeom>
          <a:noFill/>
          <a:ln>
            <a:noFill/>
          </a:ln>
        </p:spPr>
        <p:txBody>
          <a:bodyPr wrap="square" rtlCol="0">
            <a:spAutoFit/>
          </a:bodyPr>
          <a:lstStyle/>
          <a:p>
            <a:pPr>
              <a:defRPr/>
            </a:pPr>
            <a:r>
              <a:rPr lang="fi-FI" sz="1200">
                <a:solidFill>
                  <a:schemeClr val="accent6"/>
                </a:solidFill>
                <a:latin typeface="Lato Bold" panose="020F0802020204030203" pitchFamily="34" charset="0"/>
              </a:rPr>
              <a:t>Tunnustus kehitystyöstä</a:t>
            </a:r>
          </a:p>
        </p:txBody>
      </p:sp>
      <p:sp>
        <p:nvSpPr>
          <p:cNvPr id="23" name="TextBox 22">
            <a:extLst>
              <a:ext uri="{FF2B5EF4-FFF2-40B4-BE49-F238E27FC236}">
                <a16:creationId xmlns:a16="http://schemas.microsoft.com/office/drawing/2014/main" id="{8288EF0F-1263-364B-A663-16C27131DF74}"/>
              </a:ext>
            </a:extLst>
          </p:cNvPr>
          <p:cNvSpPr txBox="1"/>
          <p:nvPr/>
        </p:nvSpPr>
        <p:spPr>
          <a:xfrm>
            <a:off x="6536151" y="4807857"/>
            <a:ext cx="1674936" cy="461665"/>
          </a:xfrm>
          <a:prstGeom prst="rect">
            <a:avLst/>
          </a:prstGeom>
          <a:noFill/>
          <a:ln>
            <a:noFill/>
          </a:ln>
        </p:spPr>
        <p:txBody>
          <a:bodyPr wrap="square" rtlCol="0">
            <a:spAutoFit/>
          </a:bodyPr>
          <a:lstStyle/>
          <a:p>
            <a:pPr>
              <a:defRPr/>
            </a:pPr>
            <a:r>
              <a:rPr lang="fi-FI" sz="1200">
                <a:solidFill>
                  <a:schemeClr val="accent6"/>
                </a:solidFill>
                <a:latin typeface="Lato Bold" panose="020F0802020204030203" pitchFamily="34" charset="0"/>
              </a:rPr>
              <a:t>Kehitys </a:t>
            </a:r>
            <a:r>
              <a:rPr lang="fi-FI" sz="1200" err="1">
                <a:solidFill>
                  <a:schemeClr val="accent6"/>
                </a:solidFill>
                <a:latin typeface="Lato Bold" panose="020F0802020204030203" pitchFamily="34" charset="0"/>
              </a:rPr>
              <a:t>projektoidaan</a:t>
            </a:r>
            <a:endParaRPr lang="fi-FI" sz="1200">
              <a:solidFill>
                <a:schemeClr val="accent6"/>
              </a:solidFill>
              <a:latin typeface="Lato Bold" panose="020F0802020204030203" pitchFamily="34" charset="0"/>
            </a:endParaRPr>
          </a:p>
        </p:txBody>
      </p:sp>
      <p:pic>
        <p:nvPicPr>
          <p:cNvPr id="68" name="Graphic 67" descr="Nuoli vaiheesta &quot;linjatyönä, kaupunki innovoijana&quot; seuraavaan vaiheeseen.">
            <a:extLst>
              <a:ext uri="{FF2B5EF4-FFF2-40B4-BE49-F238E27FC236}">
                <a16:creationId xmlns:a16="http://schemas.microsoft.com/office/drawing/2014/main" id="{6A214A38-4707-45EA-92D3-5EBEC3858B5C}"/>
              </a:ext>
            </a:extLst>
          </p:cNvPr>
          <p:cNvPicPr>
            <a:picLocks noChangeAspect="1"/>
          </p:cNvPicPr>
          <p:nvPr/>
        </p:nvPicPr>
        <p:blipFill>
          <a:blip r:embed="rId30">
            <a:extLst>
              <a:ext uri="{96DAC541-7B7A-43D3-8B79-37D633B846F1}">
                <asvg:svgBlip xmlns:asvg="http://schemas.microsoft.com/office/drawing/2016/SVG/main" r:embed="rId31"/>
              </a:ext>
            </a:extLst>
          </a:blip>
          <a:stretch>
            <a:fillRect/>
          </a:stretch>
        </p:blipFill>
        <p:spPr>
          <a:xfrm>
            <a:off x="8227210" y="4426166"/>
            <a:ext cx="581025" cy="619760"/>
          </a:xfrm>
          <a:prstGeom prst="rect">
            <a:avLst/>
          </a:prstGeom>
        </p:spPr>
      </p:pic>
      <p:pic>
        <p:nvPicPr>
          <p:cNvPr id="69" name="Graphic 68" descr="Nuoli vaiheesta &quot;kehitystä tehdään muun työn ohessa&quot; seuraavaan vaiheeseen.">
            <a:extLst>
              <a:ext uri="{FF2B5EF4-FFF2-40B4-BE49-F238E27FC236}">
                <a16:creationId xmlns:a16="http://schemas.microsoft.com/office/drawing/2014/main" id="{7537CD70-2628-42A2-9619-B665098FE8FE}"/>
              </a:ext>
            </a:extLst>
          </p:cNvPr>
          <p:cNvPicPr>
            <a:picLocks noChangeAspect="1"/>
          </p:cNvPicPr>
          <p:nvPr/>
        </p:nvPicPr>
        <p:blipFill>
          <a:blip r:embed="rId32">
            <a:extLst>
              <a:ext uri="{96DAC541-7B7A-43D3-8B79-37D633B846F1}">
                <asvg:svgBlip xmlns:asvg="http://schemas.microsoft.com/office/drawing/2016/SVG/main" r:embed="rId33"/>
              </a:ext>
            </a:extLst>
          </a:blip>
          <a:stretch>
            <a:fillRect/>
          </a:stretch>
        </p:blipFill>
        <p:spPr>
          <a:xfrm>
            <a:off x="5634538" y="4430080"/>
            <a:ext cx="2885290" cy="292342"/>
          </a:xfrm>
          <a:prstGeom prst="rect">
            <a:avLst/>
          </a:prstGeom>
        </p:spPr>
      </p:pic>
      <p:sp>
        <p:nvSpPr>
          <p:cNvPr id="12" name="TextBox 11">
            <a:extLst>
              <a:ext uri="{FF2B5EF4-FFF2-40B4-BE49-F238E27FC236}">
                <a16:creationId xmlns:a16="http://schemas.microsoft.com/office/drawing/2014/main" id="{2A4BC4EF-8375-0E45-BCE4-29BD569F59C4}"/>
              </a:ext>
            </a:extLst>
          </p:cNvPr>
          <p:cNvSpPr txBox="1"/>
          <p:nvPr/>
        </p:nvSpPr>
        <p:spPr>
          <a:xfrm>
            <a:off x="7886889" y="3921900"/>
            <a:ext cx="1674936" cy="461665"/>
          </a:xfrm>
          <a:prstGeom prst="rect">
            <a:avLst/>
          </a:prstGeom>
          <a:noFill/>
          <a:ln>
            <a:noFill/>
          </a:ln>
        </p:spPr>
        <p:txBody>
          <a:bodyPr wrap="square" rtlCol="0">
            <a:spAutoFit/>
          </a:bodyPr>
          <a:lstStyle/>
          <a:p>
            <a:pPr>
              <a:defRPr/>
            </a:pPr>
            <a:r>
              <a:rPr lang="fi-FI" sz="1200">
                <a:solidFill>
                  <a:schemeClr val="accent6"/>
                </a:solidFill>
                <a:latin typeface="Lato Bold" panose="020F0802020204030203" pitchFamily="34" charset="0"/>
              </a:rPr>
              <a:t>Innovaatiotoiminnan eri muodot</a:t>
            </a:r>
          </a:p>
        </p:txBody>
      </p:sp>
      <p:pic>
        <p:nvPicPr>
          <p:cNvPr id="79" name="Graphic 78" descr="Nuoli vaiheesta &quot;innovaatiotoiminnan eri muodot&quot; seuraavaan vaiheeseen.">
            <a:extLst>
              <a:ext uri="{FF2B5EF4-FFF2-40B4-BE49-F238E27FC236}">
                <a16:creationId xmlns:a16="http://schemas.microsoft.com/office/drawing/2014/main" id="{FDEFD594-F458-4266-B1A1-3C4987CD410C}"/>
              </a:ext>
            </a:extLst>
          </p:cNvPr>
          <p:cNvPicPr>
            <a:picLocks noChangeAspect="1"/>
          </p:cNvPicPr>
          <p:nvPr/>
        </p:nvPicPr>
        <p:blipFill>
          <a:blip r:embed="rId26">
            <a:extLst>
              <a:ext uri="{96DAC541-7B7A-43D3-8B79-37D633B846F1}">
                <asvg:svgBlip xmlns:asvg="http://schemas.microsoft.com/office/drawing/2016/SVG/main" r:embed="rId27"/>
              </a:ext>
            </a:extLst>
          </a:blip>
          <a:stretch>
            <a:fillRect/>
          </a:stretch>
        </p:blipFill>
        <p:spPr>
          <a:xfrm>
            <a:off x="9613642" y="4049665"/>
            <a:ext cx="695325" cy="90135"/>
          </a:xfrm>
          <a:prstGeom prst="rect">
            <a:avLst/>
          </a:prstGeom>
        </p:spPr>
      </p:pic>
      <p:sp>
        <p:nvSpPr>
          <p:cNvPr id="61" name="TextBox 60">
            <a:extLst>
              <a:ext uri="{FF2B5EF4-FFF2-40B4-BE49-F238E27FC236}">
                <a16:creationId xmlns:a16="http://schemas.microsoft.com/office/drawing/2014/main" id="{0101F85D-46B0-436E-806C-CCEDF63D1C31}"/>
              </a:ext>
            </a:extLst>
          </p:cNvPr>
          <p:cNvSpPr txBox="1"/>
          <p:nvPr/>
        </p:nvSpPr>
        <p:spPr>
          <a:xfrm>
            <a:off x="10464087" y="4116089"/>
            <a:ext cx="1203228" cy="1169551"/>
          </a:xfrm>
          <a:prstGeom prst="rect">
            <a:avLst/>
          </a:prstGeom>
          <a:noFill/>
        </p:spPr>
        <p:txBody>
          <a:bodyPr wrap="square" rtlCol="0">
            <a:spAutoFit/>
          </a:bodyPr>
          <a:lstStyle/>
          <a:p>
            <a:pPr algn="ctr"/>
            <a:r>
              <a:rPr lang="en-US" sz="1400" err="1">
                <a:solidFill>
                  <a:schemeClr val="accent6"/>
                </a:solidFill>
                <a:latin typeface="Lato Bold" panose="020F0802020204030203" pitchFamily="34" charset="0"/>
              </a:rPr>
              <a:t>Innovaatio-toiminnan</a:t>
            </a:r>
            <a:r>
              <a:rPr lang="en-US" sz="1400">
                <a:solidFill>
                  <a:schemeClr val="accent6"/>
                </a:solidFill>
                <a:latin typeface="Lato Bold" panose="020F0802020204030203" pitchFamily="34" charset="0"/>
              </a:rPr>
              <a:t> </a:t>
            </a:r>
            <a:r>
              <a:rPr lang="en-US" sz="1400" err="1">
                <a:solidFill>
                  <a:schemeClr val="accent6"/>
                </a:solidFill>
                <a:latin typeface="Lato Bold" panose="020F0802020204030203" pitchFamily="34" charset="0"/>
              </a:rPr>
              <a:t>jatkopolut</a:t>
            </a:r>
            <a:r>
              <a:rPr lang="en-US" sz="1400">
                <a:solidFill>
                  <a:schemeClr val="accent6"/>
                </a:solidFill>
                <a:latin typeface="Lato Bold" panose="020F0802020204030203" pitchFamily="34" charset="0"/>
              </a:rPr>
              <a:t> </a:t>
            </a:r>
            <a:r>
              <a:rPr lang="en-US" sz="1400" err="1">
                <a:solidFill>
                  <a:schemeClr val="accent6"/>
                </a:solidFill>
                <a:latin typeface="Lato Bold" panose="020F0802020204030203" pitchFamily="34" charset="0"/>
              </a:rPr>
              <a:t>kaupunki-yhteisössä</a:t>
            </a:r>
            <a:endParaRPr lang="fi-FI" sz="1400">
              <a:solidFill>
                <a:schemeClr val="accent6"/>
              </a:solidFill>
              <a:latin typeface="Lato Bold" panose="020F0802020204030203" pitchFamily="34" charset="0"/>
            </a:endParaRPr>
          </a:p>
        </p:txBody>
      </p:sp>
      <p:pic>
        <p:nvPicPr>
          <p:cNvPr id="62" name="Graphic 61" descr="Kuvake innovaatiotoiminnan jatkopoluista, jossa on syttynyt hehkulamppu.">
            <a:extLst>
              <a:ext uri="{FF2B5EF4-FFF2-40B4-BE49-F238E27FC236}">
                <a16:creationId xmlns:a16="http://schemas.microsoft.com/office/drawing/2014/main" id="{2791AE61-2725-40B4-AD32-BDE616EBF796}"/>
              </a:ext>
            </a:extLst>
          </p:cNvPr>
          <p:cNvPicPr>
            <a:picLocks noChangeAspect="1"/>
          </p:cNvPicPr>
          <p:nvPr/>
        </p:nvPicPr>
        <p:blipFill>
          <a:blip r:embed="rId34">
            <a:extLst>
              <a:ext uri="{96DAC541-7B7A-43D3-8B79-37D633B846F1}">
                <asvg:svgBlip xmlns:asvg="http://schemas.microsoft.com/office/drawing/2016/SVG/main" r:embed="rId35"/>
              </a:ext>
            </a:extLst>
          </a:blip>
          <a:stretch>
            <a:fillRect/>
          </a:stretch>
        </p:blipFill>
        <p:spPr>
          <a:xfrm>
            <a:off x="10773858" y="3399597"/>
            <a:ext cx="521491" cy="643398"/>
          </a:xfrm>
          <a:prstGeom prst="rect">
            <a:avLst/>
          </a:prstGeom>
        </p:spPr>
      </p:pic>
      <p:pic>
        <p:nvPicPr>
          <p:cNvPr id="38" name="Graphic 37" descr="Oikaiseva nuoli kehittäjistä innovaatiotoiminnan jatkopolkuihin.">
            <a:extLst>
              <a:ext uri="{FF2B5EF4-FFF2-40B4-BE49-F238E27FC236}">
                <a16:creationId xmlns:a16="http://schemas.microsoft.com/office/drawing/2014/main" id="{04D700F2-0532-45EC-8BFD-1379C514B6C1}"/>
              </a:ext>
            </a:extLst>
          </p:cNvPr>
          <p:cNvPicPr>
            <a:picLocks noChangeAspect="1"/>
          </p:cNvPicPr>
          <p:nvPr/>
        </p:nvPicPr>
        <p:blipFill>
          <a:blip r:embed="rId36">
            <a:extLst>
              <a:ext uri="{96DAC541-7B7A-43D3-8B79-37D633B846F1}">
                <asvg:svgBlip xmlns:asvg="http://schemas.microsoft.com/office/drawing/2016/SVG/main" r:embed="rId37"/>
              </a:ext>
            </a:extLst>
          </a:blip>
          <a:stretch>
            <a:fillRect/>
          </a:stretch>
        </p:blipFill>
        <p:spPr>
          <a:xfrm>
            <a:off x="3026601" y="1278376"/>
            <a:ext cx="8039100" cy="1809750"/>
          </a:xfrm>
          <a:prstGeom prst="rect">
            <a:avLst/>
          </a:prstGeom>
        </p:spPr>
      </p:pic>
    </p:spTree>
    <p:extLst>
      <p:ext uri="{BB962C8B-B14F-4D97-AF65-F5344CB8AC3E}">
        <p14:creationId xmlns:p14="http://schemas.microsoft.com/office/powerpoint/2010/main" val="151635268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Text Placeholder 2">
            <a:extLst>
              <a:ext uri="{FF2B5EF4-FFF2-40B4-BE49-F238E27FC236}">
                <a16:creationId xmlns:a16="http://schemas.microsoft.com/office/drawing/2014/main" id="{0C67E1BA-FBFC-427F-B71C-DEB697B6F17D}"/>
              </a:ext>
            </a:extLst>
          </p:cNvPr>
          <p:cNvSpPr txBox="1">
            <a:spLocks noGrp="1"/>
          </p:cNvSpPr>
          <p:nvPr>
            <p:ph type="title" idx="4294967295"/>
          </p:nvPr>
        </p:nvSpPr>
        <p:spPr>
          <a:xfrm>
            <a:off x="246213" y="241880"/>
            <a:ext cx="11658375" cy="38798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i-FI" sz="2000">
                <a:solidFill>
                  <a:schemeClr val="accent6"/>
                </a:solidFill>
                <a:latin typeface="Lato Black" panose="020F0A02020204030203" pitchFamily="34" charset="0"/>
              </a:rPr>
              <a:t>Innovaatiokilpailun jatkopolut 2/4</a:t>
            </a:r>
            <a:endParaRPr kumimoji="0" lang="fi-FI" sz="2000" b="0" i="0" u="none" strike="noStrike" kern="1200" cap="none" spc="0" normalizeH="0" baseline="0" noProof="0">
              <a:ln>
                <a:noFill/>
              </a:ln>
              <a:solidFill>
                <a:schemeClr val="accent6"/>
              </a:solidFill>
              <a:effectLst/>
              <a:uLnTx/>
              <a:uFillTx/>
              <a:latin typeface="Lato Black" panose="020F0A02020204030203" pitchFamily="34" charset="0"/>
              <a:ea typeface="+mn-ea"/>
              <a:cs typeface="+mn-cs"/>
            </a:endParaRPr>
          </a:p>
        </p:txBody>
      </p:sp>
      <p:sp>
        <p:nvSpPr>
          <p:cNvPr id="58" name="TextBox 57">
            <a:extLst>
              <a:ext uri="{FF2B5EF4-FFF2-40B4-BE49-F238E27FC236}">
                <a16:creationId xmlns:a16="http://schemas.microsoft.com/office/drawing/2014/main" id="{50805254-2C8C-4B45-B011-47E150AD05BA}"/>
              </a:ext>
            </a:extLst>
          </p:cNvPr>
          <p:cNvSpPr txBox="1"/>
          <p:nvPr/>
        </p:nvSpPr>
        <p:spPr>
          <a:xfrm>
            <a:off x="422122" y="1889868"/>
            <a:ext cx="1203228" cy="954107"/>
          </a:xfrm>
          <a:prstGeom prst="rect">
            <a:avLst/>
          </a:prstGeom>
          <a:noFill/>
        </p:spPr>
        <p:txBody>
          <a:bodyPr wrap="square" rtlCol="0">
            <a:spAutoFit/>
          </a:bodyPr>
          <a:lstStyle/>
          <a:p>
            <a:pPr algn="ctr"/>
            <a:r>
              <a:rPr lang="en-US" sz="1400" dirty="0" err="1">
                <a:solidFill>
                  <a:schemeClr val="accent6"/>
                </a:solidFill>
                <a:latin typeface="Lato Bold" panose="020F0802020204030203" pitchFamily="34" charset="0"/>
              </a:rPr>
              <a:t>Innovaatio-kilpailun</a:t>
            </a:r>
            <a:r>
              <a:rPr lang="en-US" sz="1400" dirty="0">
                <a:solidFill>
                  <a:schemeClr val="accent6"/>
                </a:solidFill>
                <a:latin typeface="Lato Bold" panose="020F0802020204030203" pitchFamily="34" charset="0"/>
              </a:rPr>
              <a:t> </a:t>
            </a:r>
            <a:r>
              <a:rPr lang="en-US" sz="1400" dirty="0" err="1">
                <a:solidFill>
                  <a:schemeClr val="accent6"/>
                </a:solidFill>
                <a:latin typeface="Lato Bold" panose="020F0802020204030203" pitchFamily="34" charset="0"/>
              </a:rPr>
              <a:t>jatkopolut</a:t>
            </a:r>
            <a:r>
              <a:rPr lang="en-US" sz="1400" dirty="0">
                <a:solidFill>
                  <a:schemeClr val="accent6"/>
                </a:solidFill>
                <a:latin typeface="Lato Bold" panose="020F0802020204030203" pitchFamily="34" charset="0"/>
              </a:rPr>
              <a:t> </a:t>
            </a:r>
            <a:r>
              <a:rPr lang="en-US" sz="1400" dirty="0" err="1">
                <a:solidFill>
                  <a:schemeClr val="accent6"/>
                </a:solidFill>
                <a:latin typeface="Lato Bold" panose="020F0802020204030203" pitchFamily="34" charset="0"/>
              </a:rPr>
              <a:t>osallistujille</a:t>
            </a:r>
            <a:endParaRPr lang="fi-FI" sz="1400" dirty="0">
              <a:solidFill>
                <a:schemeClr val="accent6"/>
              </a:solidFill>
              <a:latin typeface="Lato Bold" panose="020F0802020204030203" pitchFamily="34" charset="0"/>
            </a:endParaRPr>
          </a:p>
        </p:txBody>
      </p:sp>
      <p:pic>
        <p:nvPicPr>
          <p:cNvPr id="10" name="Graphic 9" descr="Himmennetty nuoli Innovaatiokilpailun jatkopoluista kehittäjiin.">
            <a:extLst>
              <a:ext uri="{FF2B5EF4-FFF2-40B4-BE49-F238E27FC236}">
                <a16:creationId xmlns:a16="http://schemas.microsoft.com/office/drawing/2014/main" id="{C29CB511-299A-4D49-A5A5-347B4337999A}"/>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77964" y="1153555"/>
            <a:ext cx="514350" cy="628650"/>
          </a:xfrm>
          <a:prstGeom prst="rect">
            <a:avLst/>
          </a:prstGeom>
        </p:spPr>
      </p:pic>
      <p:sp>
        <p:nvSpPr>
          <p:cNvPr id="52" name="TextBox 51">
            <a:extLst>
              <a:ext uri="{FF2B5EF4-FFF2-40B4-BE49-F238E27FC236}">
                <a16:creationId xmlns:a16="http://schemas.microsoft.com/office/drawing/2014/main" id="{CBA74EBC-3B1D-49BB-8E51-18D65AA78C10}"/>
              </a:ext>
            </a:extLst>
          </p:cNvPr>
          <p:cNvSpPr txBox="1"/>
          <p:nvPr/>
        </p:nvSpPr>
        <p:spPr>
          <a:xfrm>
            <a:off x="1493727" y="1408342"/>
            <a:ext cx="1203228" cy="307777"/>
          </a:xfrm>
          <a:prstGeom prst="rect">
            <a:avLst/>
          </a:prstGeom>
          <a:noFill/>
        </p:spPr>
        <p:txBody>
          <a:bodyPr wrap="square" lIns="91440" tIns="45720" rIns="91440" bIns="45720" rtlCol="0" anchor="t">
            <a:spAutoFit/>
          </a:bodyPr>
          <a:lstStyle/>
          <a:p>
            <a:pPr algn="ctr"/>
            <a:r>
              <a:rPr lang="en-US" sz="1400" err="1">
                <a:solidFill>
                  <a:srgbClr val="C9D4DD"/>
                </a:solidFill>
                <a:latin typeface="Lato Bold"/>
              </a:rPr>
              <a:t>Kehittäjät</a:t>
            </a:r>
            <a:endParaRPr lang="fi-FI" sz="1400" err="1">
              <a:solidFill>
                <a:srgbClr val="C9D4DD"/>
              </a:solidFill>
              <a:latin typeface="Lato Bold" panose="020F0802020204030203" pitchFamily="34" charset="0"/>
            </a:endParaRPr>
          </a:p>
        </p:txBody>
      </p:sp>
      <p:pic>
        <p:nvPicPr>
          <p:cNvPr id="51" name="Graphic 50" descr="Himmennetty kuvake yrityksestä.">
            <a:extLst>
              <a:ext uri="{FF2B5EF4-FFF2-40B4-BE49-F238E27FC236}">
                <a16:creationId xmlns:a16="http://schemas.microsoft.com/office/drawing/2014/main" id="{ACDF828B-107D-4FE3-A6F0-D5A92B62AD56}"/>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673990" y="797453"/>
            <a:ext cx="888476" cy="642037"/>
          </a:xfrm>
          <a:prstGeom prst="rect">
            <a:avLst/>
          </a:prstGeom>
        </p:spPr>
      </p:pic>
      <p:pic>
        <p:nvPicPr>
          <p:cNvPr id="28" name="Graphic 27" descr="Himmennetty nuoli kehittäjistä jatkopolkuihin tai muihin kilpailuihin.">
            <a:extLst>
              <a:ext uri="{FF2B5EF4-FFF2-40B4-BE49-F238E27FC236}">
                <a16:creationId xmlns:a16="http://schemas.microsoft.com/office/drawing/2014/main" id="{11128A8D-E9FE-46CB-8243-F743D56519C8}"/>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2070926" y="1800081"/>
            <a:ext cx="552450" cy="352425"/>
          </a:xfrm>
          <a:prstGeom prst="rect">
            <a:avLst/>
          </a:prstGeom>
        </p:spPr>
      </p:pic>
      <p:pic>
        <p:nvPicPr>
          <p:cNvPr id="24" name="Graphic 23" descr="Nuoli innovaation jatkopoluista kaupungin henkilöstöön.">
            <a:extLst>
              <a:ext uri="{FF2B5EF4-FFF2-40B4-BE49-F238E27FC236}">
                <a16:creationId xmlns:a16="http://schemas.microsoft.com/office/drawing/2014/main" id="{8C5E8F95-F118-4245-8830-8330B0159191}"/>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677964" y="2897496"/>
            <a:ext cx="879021" cy="361950"/>
          </a:xfrm>
          <a:prstGeom prst="rect">
            <a:avLst/>
          </a:prstGeom>
        </p:spPr>
      </p:pic>
      <p:sp>
        <p:nvSpPr>
          <p:cNvPr id="61" name="TextBox 60">
            <a:extLst>
              <a:ext uri="{FF2B5EF4-FFF2-40B4-BE49-F238E27FC236}">
                <a16:creationId xmlns:a16="http://schemas.microsoft.com/office/drawing/2014/main" id="{94491B77-A0F5-463A-9F28-F69886409672}"/>
              </a:ext>
            </a:extLst>
          </p:cNvPr>
          <p:cNvSpPr txBox="1"/>
          <p:nvPr/>
        </p:nvSpPr>
        <p:spPr>
          <a:xfrm>
            <a:off x="1474112" y="3336944"/>
            <a:ext cx="1203228" cy="523220"/>
          </a:xfrm>
          <a:prstGeom prst="rect">
            <a:avLst/>
          </a:prstGeom>
          <a:noFill/>
        </p:spPr>
        <p:txBody>
          <a:bodyPr wrap="square" rtlCol="0">
            <a:spAutoFit/>
          </a:bodyPr>
          <a:lstStyle/>
          <a:p>
            <a:pPr algn="ctr"/>
            <a:r>
              <a:rPr lang="en-US" sz="1400" err="1">
                <a:solidFill>
                  <a:schemeClr val="accent6"/>
                </a:solidFill>
                <a:latin typeface="Lato Bold" panose="020F0802020204030203" pitchFamily="34" charset="0"/>
              </a:rPr>
              <a:t>Kaupungin</a:t>
            </a:r>
            <a:r>
              <a:rPr lang="en-US" sz="1400">
                <a:solidFill>
                  <a:schemeClr val="accent6"/>
                </a:solidFill>
                <a:latin typeface="Lato Bold" panose="020F0802020204030203" pitchFamily="34" charset="0"/>
              </a:rPr>
              <a:t> </a:t>
            </a:r>
            <a:r>
              <a:rPr lang="en-US" sz="1400" err="1">
                <a:solidFill>
                  <a:schemeClr val="accent6"/>
                </a:solidFill>
                <a:latin typeface="Lato Bold" panose="020F0802020204030203" pitchFamily="34" charset="0"/>
              </a:rPr>
              <a:t>henkilöstö</a:t>
            </a:r>
            <a:endParaRPr lang="fi-FI" sz="1400">
              <a:solidFill>
                <a:schemeClr val="accent6"/>
              </a:solidFill>
              <a:latin typeface="Lato Bold" panose="020F0802020204030203" pitchFamily="34" charset="0"/>
            </a:endParaRPr>
          </a:p>
        </p:txBody>
      </p:sp>
      <p:pic>
        <p:nvPicPr>
          <p:cNvPr id="60" name="Graphic 59" descr="Kuvake kaupungin henkilöstöstä.">
            <a:extLst>
              <a:ext uri="{FF2B5EF4-FFF2-40B4-BE49-F238E27FC236}">
                <a16:creationId xmlns:a16="http://schemas.microsoft.com/office/drawing/2014/main" id="{C1D617C6-1348-46C5-B040-55E814A49025}"/>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1754435" y="2864880"/>
            <a:ext cx="571500" cy="457200"/>
          </a:xfrm>
          <a:prstGeom prst="rect">
            <a:avLst/>
          </a:prstGeom>
        </p:spPr>
      </p:pic>
      <p:pic>
        <p:nvPicPr>
          <p:cNvPr id="30" name="Graphic 29" descr="Himmennetty nuoli kaupungin henkilöstöstä jatkokilpailuihin tai muihin kilpailuihin.">
            <a:extLst>
              <a:ext uri="{FF2B5EF4-FFF2-40B4-BE49-F238E27FC236}">
                <a16:creationId xmlns:a16="http://schemas.microsoft.com/office/drawing/2014/main" id="{BE519225-E44B-4F10-A5D1-E3D54A77B19E}"/>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flipV="1">
            <a:off x="2073159" y="2236468"/>
            <a:ext cx="547984" cy="352424"/>
          </a:xfrm>
          <a:prstGeom prst="rect">
            <a:avLst/>
          </a:prstGeom>
        </p:spPr>
      </p:pic>
      <p:sp>
        <p:nvSpPr>
          <p:cNvPr id="55" name="TextBox 54">
            <a:extLst>
              <a:ext uri="{FF2B5EF4-FFF2-40B4-BE49-F238E27FC236}">
                <a16:creationId xmlns:a16="http://schemas.microsoft.com/office/drawing/2014/main" id="{0D86F9A7-07F4-4943-B132-19B5F37F208B}"/>
              </a:ext>
            </a:extLst>
          </p:cNvPr>
          <p:cNvSpPr txBox="1"/>
          <p:nvPr/>
        </p:nvSpPr>
        <p:spPr>
          <a:xfrm>
            <a:off x="2795022" y="1927827"/>
            <a:ext cx="1494828" cy="523220"/>
          </a:xfrm>
          <a:prstGeom prst="rect">
            <a:avLst/>
          </a:prstGeom>
          <a:noFill/>
        </p:spPr>
        <p:txBody>
          <a:bodyPr wrap="square" rtlCol="0">
            <a:spAutoFit/>
          </a:bodyPr>
          <a:lstStyle/>
          <a:p>
            <a:r>
              <a:rPr lang="en-US" sz="1400" err="1">
                <a:solidFill>
                  <a:srgbClr val="C9D4DD"/>
                </a:solidFill>
                <a:latin typeface="Lato Bold" panose="020F0802020204030203" pitchFamily="34" charset="0"/>
              </a:rPr>
              <a:t>Jatkokilpailut</a:t>
            </a:r>
            <a:r>
              <a:rPr lang="en-US" sz="1400">
                <a:solidFill>
                  <a:srgbClr val="C9D4DD"/>
                </a:solidFill>
                <a:latin typeface="Lato Bold" panose="020F0802020204030203" pitchFamily="34" charset="0"/>
              </a:rPr>
              <a:t> / </a:t>
            </a:r>
            <a:r>
              <a:rPr lang="en-US" sz="1400" err="1">
                <a:solidFill>
                  <a:srgbClr val="C9D4DD"/>
                </a:solidFill>
                <a:latin typeface="Lato Bold" panose="020F0802020204030203" pitchFamily="34" charset="0"/>
              </a:rPr>
              <a:t>muut</a:t>
            </a:r>
            <a:r>
              <a:rPr lang="en-US" sz="1400">
                <a:solidFill>
                  <a:srgbClr val="C9D4DD"/>
                </a:solidFill>
                <a:latin typeface="Lato Bold" panose="020F0802020204030203" pitchFamily="34" charset="0"/>
              </a:rPr>
              <a:t> </a:t>
            </a:r>
            <a:r>
              <a:rPr lang="en-US" sz="1400" err="1">
                <a:solidFill>
                  <a:srgbClr val="C9D4DD"/>
                </a:solidFill>
                <a:latin typeface="Lato Bold" panose="020F0802020204030203" pitchFamily="34" charset="0"/>
              </a:rPr>
              <a:t>kilpailut</a:t>
            </a:r>
            <a:endParaRPr lang="fi-FI" sz="1400">
              <a:solidFill>
                <a:srgbClr val="C9D4DD"/>
              </a:solidFill>
              <a:latin typeface="Lato Bold" panose="020F0802020204030203" pitchFamily="34" charset="0"/>
            </a:endParaRPr>
          </a:p>
        </p:txBody>
      </p:sp>
      <p:pic>
        <p:nvPicPr>
          <p:cNvPr id="12" name="Graphic 11" descr="Himmennetty nuoli kaupungin henkilöstöstä vaiheeseen &quot;kehitystä tehdään muun työn ohessa&quot;.">
            <a:extLst>
              <a:ext uri="{FF2B5EF4-FFF2-40B4-BE49-F238E27FC236}">
                <a16:creationId xmlns:a16="http://schemas.microsoft.com/office/drawing/2014/main" id="{A8A3C5D8-65D6-4FDB-AEDF-BBE434B9BD47}"/>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966484" y="4022420"/>
            <a:ext cx="552450" cy="352425"/>
          </a:xfrm>
          <a:prstGeom prst="rect">
            <a:avLst/>
          </a:prstGeom>
        </p:spPr>
      </p:pic>
      <p:sp>
        <p:nvSpPr>
          <p:cNvPr id="57" name="TextBox 56">
            <a:extLst>
              <a:ext uri="{FF2B5EF4-FFF2-40B4-BE49-F238E27FC236}">
                <a16:creationId xmlns:a16="http://schemas.microsoft.com/office/drawing/2014/main" id="{CE555003-723B-4A0E-9B49-6537FCF923E6}"/>
              </a:ext>
            </a:extLst>
          </p:cNvPr>
          <p:cNvSpPr txBox="1"/>
          <p:nvPr/>
        </p:nvSpPr>
        <p:spPr>
          <a:xfrm>
            <a:off x="2623376" y="4005513"/>
            <a:ext cx="1494828" cy="738664"/>
          </a:xfrm>
          <a:prstGeom prst="rect">
            <a:avLst/>
          </a:prstGeom>
          <a:noFill/>
        </p:spPr>
        <p:txBody>
          <a:bodyPr wrap="square" rtlCol="0">
            <a:spAutoFit/>
          </a:bodyPr>
          <a:lstStyle/>
          <a:p>
            <a:r>
              <a:rPr lang="en-US" sz="1400" err="1">
                <a:solidFill>
                  <a:srgbClr val="C9D4DD"/>
                </a:solidFill>
                <a:latin typeface="Lato Bold" panose="020F0802020204030203" pitchFamily="34" charset="0"/>
              </a:rPr>
              <a:t>Kehitystä</a:t>
            </a:r>
            <a:r>
              <a:rPr lang="en-US" sz="1400">
                <a:solidFill>
                  <a:srgbClr val="C9D4DD"/>
                </a:solidFill>
                <a:latin typeface="Lato Bold" panose="020F0802020204030203" pitchFamily="34" charset="0"/>
              </a:rPr>
              <a:t> tehdään </a:t>
            </a:r>
            <a:r>
              <a:rPr lang="en-US" sz="1400" err="1">
                <a:solidFill>
                  <a:srgbClr val="C9D4DD"/>
                </a:solidFill>
                <a:latin typeface="Lato Bold" panose="020F0802020204030203" pitchFamily="34" charset="0"/>
              </a:rPr>
              <a:t>muun</a:t>
            </a:r>
            <a:r>
              <a:rPr lang="en-US" sz="1400">
                <a:solidFill>
                  <a:srgbClr val="C9D4DD"/>
                </a:solidFill>
                <a:latin typeface="Lato Bold" panose="020F0802020204030203" pitchFamily="34" charset="0"/>
              </a:rPr>
              <a:t> </a:t>
            </a:r>
            <a:r>
              <a:rPr lang="en-US" sz="1400" err="1">
                <a:solidFill>
                  <a:srgbClr val="C9D4DD"/>
                </a:solidFill>
                <a:latin typeface="Lato Bold" panose="020F0802020204030203" pitchFamily="34" charset="0"/>
              </a:rPr>
              <a:t>työn</a:t>
            </a:r>
            <a:r>
              <a:rPr lang="en-US" sz="1400">
                <a:solidFill>
                  <a:srgbClr val="C9D4DD"/>
                </a:solidFill>
                <a:latin typeface="Lato Bold" panose="020F0802020204030203" pitchFamily="34" charset="0"/>
              </a:rPr>
              <a:t> </a:t>
            </a:r>
            <a:r>
              <a:rPr lang="en-US" sz="1400" err="1">
                <a:solidFill>
                  <a:srgbClr val="C9D4DD"/>
                </a:solidFill>
                <a:latin typeface="Lato Bold" panose="020F0802020204030203" pitchFamily="34" charset="0"/>
              </a:rPr>
              <a:t>ohessa</a:t>
            </a:r>
            <a:endParaRPr lang="fi-FI" sz="1400">
              <a:solidFill>
                <a:srgbClr val="C9D4DD"/>
              </a:solidFill>
              <a:latin typeface="Lato Bold" panose="020F0802020204030203" pitchFamily="34" charset="0"/>
            </a:endParaRPr>
          </a:p>
        </p:txBody>
      </p:sp>
      <p:pic>
        <p:nvPicPr>
          <p:cNvPr id="27" name="Graphic 26" descr="Nuoli kaupungin henkilöstöstä seuraavaan vaiheeseen.">
            <a:extLst>
              <a:ext uri="{FF2B5EF4-FFF2-40B4-BE49-F238E27FC236}">
                <a16:creationId xmlns:a16="http://schemas.microsoft.com/office/drawing/2014/main" id="{3369D561-D2B0-4D4D-83AC-A6CB5DE9941D}"/>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2518934" y="2864880"/>
            <a:ext cx="381000" cy="91965"/>
          </a:xfrm>
          <a:prstGeom prst="rect">
            <a:avLst/>
          </a:prstGeom>
        </p:spPr>
      </p:pic>
      <p:sp>
        <p:nvSpPr>
          <p:cNvPr id="56" name="TextBox 55">
            <a:extLst>
              <a:ext uri="{FF2B5EF4-FFF2-40B4-BE49-F238E27FC236}">
                <a16:creationId xmlns:a16="http://schemas.microsoft.com/office/drawing/2014/main" id="{5F4E2B61-ECDC-4163-A8CB-F2A394A276EE}"/>
              </a:ext>
            </a:extLst>
          </p:cNvPr>
          <p:cNvSpPr txBox="1"/>
          <p:nvPr/>
        </p:nvSpPr>
        <p:spPr>
          <a:xfrm>
            <a:off x="2964336" y="2654627"/>
            <a:ext cx="1494828" cy="523220"/>
          </a:xfrm>
          <a:prstGeom prst="rect">
            <a:avLst/>
          </a:prstGeom>
          <a:noFill/>
        </p:spPr>
        <p:txBody>
          <a:bodyPr wrap="square" rtlCol="0">
            <a:spAutoFit/>
          </a:bodyPr>
          <a:lstStyle/>
          <a:p>
            <a:r>
              <a:rPr lang="en-US" sz="1400" err="1">
                <a:solidFill>
                  <a:schemeClr val="accent6"/>
                </a:solidFill>
                <a:latin typeface="Lato Bold" panose="020F0802020204030203" pitchFamily="34" charset="0"/>
              </a:rPr>
              <a:t>Yrityksen</a:t>
            </a:r>
            <a:r>
              <a:rPr lang="en-US" sz="1400">
                <a:solidFill>
                  <a:schemeClr val="accent6"/>
                </a:solidFill>
                <a:latin typeface="Lato Bold" panose="020F0802020204030203" pitchFamily="34" charset="0"/>
              </a:rPr>
              <a:t> </a:t>
            </a:r>
            <a:r>
              <a:rPr lang="en-US" sz="1400" err="1">
                <a:solidFill>
                  <a:schemeClr val="accent6"/>
                </a:solidFill>
                <a:latin typeface="Lato Bold" panose="020F0802020204030203" pitchFamily="34" charset="0"/>
              </a:rPr>
              <a:t>perustaminen</a:t>
            </a:r>
            <a:endParaRPr lang="fi-FI" sz="1400">
              <a:solidFill>
                <a:schemeClr val="accent6"/>
              </a:solidFill>
              <a:latin typeface="Lato Bold" panose="020F0802020204030203" pitchFamily="34" charset="0"/>
            </a:endParaRPr>
          </a:p>
        </p:txBody>
      </p:sp>
      <p:grpSp>
        <p:nvGrpSpPr>
          <p:cNvPr id="11" name="Graphic 4" descr="Nuoli yrityksen perustamisesta seuraavaan vaiheeseen.">
            <a:extLst>
              <a:ext uri="{FF2B5EF4-FFF2-40B4-BE49-F238E27FC236}">
                <a16:creationId xmlns:a16="http://schemas.microsoft.com/office/drawing/2014/main" id="{3DEC1A31-506C-42D3-987A-831E72CD5D8B}"/>
              </a:ext>
            </a:extLst>
          </p:cNvPr>
          <p:cNvGrpSpPr/>
          <p:nvPr/>
        </p:nvGrpSpPr>
        <p:grpSpPr>
          <a:xfrm>
            <a:off x="4369846" y="2910871"/>
            <a:ext cx="1601236" cy="324570"/>
            <a:chOff x="4369846" y="2910871"/>
            <a:chExt cx="1601236" cy="324570"/>
          </a:xfrm>
        </p:grpSpPr>
        <p:sp>
          <p:nvSpPr>
            <p:cNvPr id="13" name="Freeform: Shape 12">
              <a:extLst>
                <a:ext uri="{FF2B5EF4-FFF2-40B4-BE49-F238E27FC236}">
                  <a16:creationId xmlns:a16="http://schemas.microsoft.com/office/drawing/2014/main" id="{04C2723A-64BA-4B66-8D8F-107A9B183C51}"/>
                </a:ext>
              </a:extLst>
            </p:cNvPr>
            <p:cNvSpPr/>
            <p:nvPr/>
          </p:nvSpPr>
          <p:spPr>
            <a:xfrm>
              <a:off x="4369846" y="2910871"/>
              <a:ext cx="1561750" cy="238279"/>
            </a:xfrm>
            <a:custGeom>
              <a:avLst/>
              <a:gdLst>
                <a:gd name="connsiteX0" fmla="*/ 0 w 1561750"/>
                <a:gd name="connsiteY0" fmla="*/ 0 h 238279"/>
                <a:gd name="connsiteX1" fmla="*/ 1527710 w 1561750"/>
                <a:gd name="connsiteY1" fmla="*/ 0 h 238279"/>
                <a:gd name="connsiteX2" fmla="*/ 1561750 w 1561750"/>
                <a:gd name="connsiteY2" fmla="*/ 34040 h 238279"/>
                <a:gd name="connsiteX3" fmla="*/ 1561750 w 1561750"/>
                <a:gd name="connsiteY3" fmla="*/ 238279 h 238279"/>
              </a:gdLst>
              <a:ahLst/>
              <a:cxnLst>
                <a:cxn ang="0">
                  <a:pos x="connsiteX0" y="connsiteY0"/>
                </a:cxn>
                <a:cxn ang="0">
                  <a:pos x="connsiteX1" y="connsiteY1"/>
                </a:cxn>
                <a:cxn ang="0">
                  <a:pos x="connsiteX2" y="connsiteY2"/>
                </a:cxn>
                <a:cxn ang="0">
                  <a:pos x="connsiteX3" y="connsiteY3"/>
                </a:cxn>
              </a:cxnLst>
              <a:rect l="l" t="t" r="r" b="b"/>
              <a:pathLst>
                <a:path w="1561750" h="238279">
                  <a:moveTo>
                    <a:pt x="0" y="0"/>
                  </a:moveTo>
                  <a:lnTo>
                    <a:pt x="1527710" y="0"/>
                  </a:lnTo>
                  <a:cubicBezTo>
                    <a:pt x="1546773" y="0"/>
                    <a:pt x="1561750" y="14978"/>
                    <a:pt x="1561750" y="34040"/>
                  </a:cubicBezTo>
                  <a:lnTo>
                    <a:pt x="1561750" y="238279"/>
                  </a:lnTo>
                </a:path>
              </a:pathLst>
            </a:custGeom>
            <a:noFill/>
            <a:ln w="14945" cap="rnd">
              <a:solidFill>
                <a:srgbClr val="000000"/>
              </a:solidFill>
              <a:custDash>
                <a:ds d="7500000" sp="375000"/>
              </a:custDash>
              <a:miter/>
            </a:ln>
          </p:spPr>
          <p:txBody>
            <a:bodyPr rtlCol="0" anchor="ctr"/>
            <a:lstStyle/>
            <a:p>
              <a:endParaRPr lang="fi-FI"/>
            </a:p>
          </p:txBody>
        </p:sp>
        <p:sp>
          <p:nvSpPr>
            <p:cNvPr id="14" name="Freeform: Shape 13">
              <a:extLst>
                <a:ext uri="{FF2B5EF4-FFF2-40B4-BE49-F238E27FC236}">
                  <a16:creationId xmlns:a16="http://schemas.microsoft.com/office/drawing/2014/main" id="{E21087BE-C7BA-4288-86CC-9C9D1B158C71}"/>
                </a:ext>
              </a:extLst>
            </p:cNvPr>
            <p:cNvSpPr/>
            <p:nvPr/>
          </p:nvSpPr>
          <p:spPr>
            <a:xfrm>
              <a:off x="5892110" y="3135535"/>
              <a:ext cx="78972" cy="99907"/>
            </a:xfrm>
            <a:custGeom>
              <a:avLst/>
              <a:gdLst>
                <a:gd name="connsiteX0" fmla="*/ 0 w 78972"/>
                <a:gd name="connsiteY0" fmla="*/ 681 h 99907"/>
                <a:gd name="connsiteX1" fmla="*/ 38805 w 78972"/>
                <a:gd name="connsiteY1" fmla="*/ 99397 h 99907"/>
                <a:gd name="connsiteX2" fmla="*/ 40167 w 78972"/>
                <a:gd name="connsiteY2" fmla="*/ 99397 h 99907"/>
                <a:gd name="connsiteX3" fmla="*/ 78973 w 78972"/>
                <a:gd name="connsiteY3" fmla="*/ 681 h 99907"/>
                <a:gd name="connsiteX4" fmla="*/ 78292 w 78972"/>
                <a:gd name="connsiteY4" fmla="*/ 0 h 99907"/>
                <a:gd name="connsiteX5" fmla="*/ 681 w 78972"/>
                <a:gd name="connsiteY5" fmla="*/ 0 h 99907"/>
                <a:gd name="connsiteX6" fmla="*/ 0 w 78972"/>
                <a:gd name="connsiteY6" fmla="*/ 681 h 999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8972" h="99907">
                  <a:moveTo>
                    <a:pt x="0" y="681"/>
                  </a:moveTo>
                  <a:lnTo>
                    <a:pt x="38805" y="99397"/>
                  </a:lnTo>
                  <a:cubicBezTo>
                    <a:pt x="38805" y="100077"/>
                    <a:pt x="40167" y="100077"/>
                    <a:pt x="40167" y="99397"/>
                  </a:cubicBezTo>
                  <a:lnTo>
                    <a:pt x="78973" y="681"/>
                  </a:lnTo>
                  <a:cubicBezTo>
                    <a:pt x="78973" y="0"/>
                    <a:pt x="78973" y="0"/>
                    <a:pt x="78292" y="0"/>
                  </a:cubicBezTo>
                  <a:lnTo>
                    <a:pt x="681" y="0"/>
                  </a:lnTo>
                  <a:cubicBezTo>
                    <a:pt x="681" y="0"/>
                    <a:pt x="0" y="681"/>
                    <a:pt x="0" y="681"/>
                  </a:cubicBezTo>
                  <a:close/>
                </a:path>
              </a:pathLst>
            </a:custGeom>
            <a:solidFill>
              <a:srgbClr val="C9D4DD"/>
            </a:solidFill>
            <a:ln w="14945" cap="rnd">
              <a:solidFill>
                <a:srgbClr val="000000"/>
              </a:solidFill>
              <a:custDash>
                <a:ds d="7500000" sp="375000"/>
              </a:custDash>
              <a:miter/>
            </a:ln>
          </p:spPr>
          <p:txBody>
            <a:bodyPr rtlCol="0" anchor="ctr"/>
            <a:lstStyle/>
            <a:p>
              <a:endParaRPr lang="fi-FI"/>
            </a:p>
          </p:txBody>
        </p:sp>
      </p:grpSp>
      <p:sp>
        <p:nvSpPr>
          <p:cNvPr id="21" name="Rounded Rectangle 20">
            <a:extLst>
              <a:ext uri="{FF2B5EF4-FFF2-40B4-BE49-F238E27FC236}">
                <a16:creationId xmlns:a16="http://schemas.microsoft.com/office/drawing/2014/main" id="{A09C43FC-69DA-1048-8EFA-F1366CA1A4F0}"/>
              </a:ext>
            </a:extLst>
          </p:cNvPr>
          <p:cNvSpPr/>
          <p:nvPr/>
        </p:nvSpPr>
        <p:spPr>
          <a:xfrm>
            <a:off x="4286132" y="3367140"/>
            <a:ext cx="2214000" cy="3258970"/>
          </a:xfrm>
          <a:prstGeom prst="roundRect">
            <a:avLst>
              <a:gd name="adj" fmla="val 1594"/>
            </a:avLst>
          </a:prstGeom>
          <a:solidFill>
            <a:srgbClr val="FDE6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lang="fi-FI" sz="1100">
                <a:solidFill>
                  <a:schemeClr val="accent6"/>
                </a:solidFill>
                <a:latin typeface="Lato Black" panose="020F0A02020204030203" pitchFamily="34" charset="0"/>
              </a:rPr>
              <a:t>Yrityspalvelut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i-FI" sz="1000" b="0" i="0" u="none" strike="noStrike" kern="1200" cap="none" spc="0" normalizeH="0" baseline="0" noProof="0">
              <a:ln>
                <a:noFill/>
              </a:ln>
              <a:solidFill>
                <a:srgbClr val="4C2A85"/>
              </a:solidFill>
              <a:effectLst/>
              <a:uLnTx/>
              <a:uFillTx/>
              <a:latin typeface="Campton Book"/>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i-FI" sz="1000">
                <a:solidFill>
                  <a:schemeClr val="accent6"/>
                </a:solidFill>
                <a:latin typeface="Work Sans Medium" pitchFamily="2" charset="0"/>
              </a:rPr>
              <a:t>Yrityksen perustamisen yhteydessä eri tilanteisiin saa </a:t>
            </a:r>
            <a:r>
              <a:rPr lang="fi-FI" sz="1000">
                <a:solidFill>
                  <a:schemeClr val="accent6"/>
                </a:solidFill>
                <a:latin typeface="Work Sans Medium" pitchFamily="2" charset="0"/>
                <a:hlinkClick r:id="rId15">
                  <a:extLst>
                    <a:ext uri="{A12FA001-AC4F-418D-AE19-62706E023703}">
                      <ahyp:hlinkClr xmlns:ahyp="http://schemas.microsoft.com/office/drawing/2018/hyperlinkcolor" val="tx"/>
                    </a:ext>
                  </a:extLst>
                </a:hlinkClick>
              </a:rPr>
              <a:t>Business Espoon </a:t>
            </a:r>
            <a:r>
              <a:rPr lang="fi-FI" sz="1000">
                <a:solidFill>
                  <a:schemeClr val="accent6"/>
                </a:solidFill>
                <a:latin typeface="Work Sans Medium" pitchFamily="2" charset="0"/>
              </a:rPr>
              <a:t>kautta. </a:t>
            </a:r>
          </a:p>
          <a:p>
            <a:pPr marL="0" marR="0" lvl="0" indent="0" algn="l" defTabSz="914400" rtl="0" eaLnBrk="1" fontAlgn="auto" latinLnBrk="0" hangingPunct="1">
              <a:lnSpc>
                <a:spcPct val="100000"/>
              </a:lnSpc>
              <a:spcBef>
                <a:spcPts val="0"/>
              </a:spcBef>
              <a:spcAft>
                <a:spcPts val="0"/>
              </a:spcAft>
              <a:buClrTx/>
              <a:buSzTx/>
              <a:buFontTx/>
              <a:buNone/>
              <a:tabLst/>
              <a:defRPr/>
            </a:pPr>
            <a:endParaRPr lang="fi-FI" sz="1000">
              <a:solidFill>
                <a:schemeClr val="accent6"/>
              </a:solidFill>
              <a:latin typeface="Work Sans Medium"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i-FI" sz="1000">
                <a:solidFill>
                  <a:schemeClr val="accent6"/>
                </a:solidFill>
                <a:latin typeface="Work Sans Medium" pitchFamily="2" charset="0"/>
              </a:rPr>
              <a:t>Tämän lisäksi on tarjolla valtakunnallisia rahoitus- ja kansainvälistymispalveluita esimerkiksi </a:t>
            </a:r>
            <a:r>
              <a:rPr lang="fi-FI" sz="1000">
                <a:solidFill>
                  <a:schemeClr val="accent6"/>
                </a:solidFill>
                <a:latin typeface="Work Sans Medium" pitchFamily="2" charset="0"/>
                <a:hlinkClick r:id="rId16">
                  <a:extLst>
                    <a:ext uri="{A12FA001-AC4F-418D-AE19-62706E023703}">
                      <ahyp:hlinkClr xmlns:ahyp="http://schemas.microsoft.com/office/drawing/2018/hyperlinkcolor" val="tx"/>
                    </a:ext>
                  </a:extLst>
                </a:hlinkClick>
              </a:rPr>
              <a:t>Business Finlandin</a:t>
            </a:r>
            <a:r>
              <a:rPr lang="fi-FI" sz="1000">
                <a:solidFill>
                  <a:schemeClr val="accent6"/>
                </a:solidFill>
                <a:latin typeface="Work Sans Medium" pitchFamily="2" charset="0"/>
              </a:rPr>
              <a:t> kautta. </a:t>
            </a:r>
          </a:p>
          <a:p>
            <a:pPr marL="0" marR="0" lvl="0" indent="0" algn="l" defTabSz="914400" rtl="0" eaLnBrk="1" fontAlgn="auto" latinLnBrk="0" hangingPunct="1">
              <a:lnSpc>
                <a:spcPct val="100000"/>
              </a:lnSpc>
              <a:spcBef>
                <a:spcPts val="0"/>
              </a:spcBef>
              <a:spcAft>
                <a:spcPts val="0"/>
              </a:spcAft>
              <a:buClrTx/>
              <a:buSzTx/>
              <a:buFontTx/>
              <a:buNone/>
              <a:tabLst/>
              <a:defRPr/>
            </a:pPr>
            <a:endParaRPr lang="fi-FI" sz="1000">
              <a:solidFill>
                <a:schemeClr val="accent6"/>
              </a:solidFill>
              <a:latin typeface="Work Sans Medium"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i-FI" sz="1000" b="0" i="0" u="none" strike="noStrike" kern="1200" cap="none" spc="0" normalizeH="0" baseline="0" noProof="0">
              <a:ln>
                <a:noFill/>
              </a:ln>
              <a:solidFill>
                <a:srgbClr val="4C2A85"/>
              </a:solidFill>
              <a:effectLst/>
              <a:uLnTx/>
              <a:uFillTx/>
              <a:latin typeface="Campton Book"/>
              <a:ea typeface="+mn-ea"/>
              <a:cs typeface="+mn-cs"/>
            </a:endParaRPr>
          </a:p>
        </p:txBody>
      </p:sp>
      <p:grpSp>
        <p:nvGrpSpPr>
          <p:cNvPr id="15" name="Graphic 4" descr="Nuoli yrityksen perustamisesta seuraavaan vaiheeseen.">
            <a:extLst>
              <a:ext uri="{FF2B5EF4-FFF2-40B4-BE49-F238E27FC236}">
                <a16:creationId xmlns:a16="http://schemas.microsoft.com/office/drawing/2014/main" id="{3DEC1A31-506C-42D3-987A-831E72CD5D8B}"/>
              </a:ext>
            </a:extLst>
          </p:cNvPr>
          <p:cNvGrpSpPr/>
          <p:nvPr/>
        </p:nvGrpSpPr>
        <p:grpSpPr>
          <a:xfrm>
            <a:off x="5608898" y="2910871"/>
            <a:ext cx="1601236" cy="324570"/>
            <a:chOff x="5608898" y="2910871"/>
            <a:chExt cx="1601236" cy="324570"/>
          </a:xfrm>
        </p:grpSpPr>
        <p:sp>
          <p:nvSpPr>
            <p:cNvPr id="16" name="Freeform: Shape 15">
              <a:extLst>
                <a:ext uri="{FF2B5EF4-FFF2-40B4-BE49-F238E27FC236}">
                  <a16:creationId xmlns:a16="http://schemas.microsoft.com/office/drawing/2014/main" id="{42576797-0CC3-4CE9-8990-69738D88692E}"/>
                </a:ext>
              </a:extLst>
            </p:cNvPr>
            <p:cNvSpPr/>
            <p:nvPr/>
          </p:nvSpPr>
          <p:spPr>
            <a:xfrm>
              <a:off x="5608898" y="2910871"/>
              <a:ext cx="1561750" cy="238279"/>
            </a:xfrm>
            <a:custGeom>
              <a:avLst/>
              <a:gdLst>
                <a:gd name="connsiteX0" fmla="*/ 0 w 1561750"/>
                <a:gd name="connsiteY0" fmla="*/ 0 h 238279"/>
                <a:gd name="connsiteX1" fmla="*/ 1527710 w 1561750"/>
                <a:gd name="connsiteY1" fmla="*/ 0 h 238279"/>
                <a:gd name="connsiteX2" fmla="*/ 1561750 w 1561750"/>
                <a:gd name="connsiteY2" fmla="*/ 34040 h 238279"/>
                <a:gd name="connsiteX3" fmla="*/ 1561750 w 1561750"/>
                <a:gd name="connsiteY3" fmla="*/ 238279 h 238279"/>
              </a:gdLst>
              <a:ahLst/>
              <a:cxnLst>
                <a:cxn ang="0">
                  <a:pos x="connsiteX0" y="connsiteY0"/>
                </a:cxn>
                <a:cxn ang="0">
                  <a:pos x="connsiteX1" y="connsiteY1"/>
                </a:cxn>
                <a:cxn ang="0">
                  <a:pos x="connsiteX2" y="connsiteY2"/>
                </a:cxn>
                <a:cxn ang="0">
                  <a:pos x="connsiteX3" y="connsiteY3"/>
                </a:cxn>
              </a:cxnLst>
              <a:rect l="l" t="t" r="r" b="b"/>
              <a:pathLst>
                <a:path w="1561750" h="238279">
                  <a:moveTo>
                    <a:pt x="0" y="0"/>
                  </a:moveTo>
                  <a:lnTo>
                    <a:pt x="1527710" y="0"/>
                  </a:lnTo>
                  <a:cubicBezTo>
                    <a:pt x="1546773" y="0"/>
                    <a:pt x="1561750" y="14978"/>
                    <a:pt x="1561750" y="34040"/>
                  </a:cubicBezTo>
                  <a:lnTo>
                    <a:pt x="1561750" y="238279"/>
                  </a:lnTo>
                </a:path>
              </a:pathLst>
            </a:custGeom>
            <a:noFill/>
            <a:ln w="14945" cap="rnd">
              <a:solidFill>
                <a:srgbClr val="000000"/>
              </a:solidFill>
              <a:custDash>
                <a:ds d="7500000" sp="375000"/>
              </a:custDash>
              <a:miter/>
            </a:ln>
          </p:spPr>
          <p:txBody>
            <a:bodyPr rtlCol="0" anchor="ctr"/>
            <a:lstStyle/>
            <a:p>
              <a:endParaRPr lang="fi-FI"/>
            </a:p>
          </p:txBody>
        </p:sp>
        <p:sp>
          <p:nvSpPr>
            <p:cNvPr id="17" name="Freeform: Shape 16">
              <a:extLst>
                <a:ext uri="{FF2B5EF4-FFF2-40B4-BE49-F238E27FC236}">
                  <a16:creationId xmlns:a16="http://schemas.microsoft.com/office/drawing/2014/main" id="{3F6D3179-1059-4C2B-BDF7-C68879CBB897}"/>
                </a:ext>
              </a:extLst>
            </p:cNvPr>
            <p:cNvSpPr/>
            <p:nvPr/>
          </p:nvSpPr>
          <p:spPr>
            <a:xfrm>
              <a:off x="7131162" y="3135535"/>
              <a:ext cx="78972" cy="99907"/>
            </a:xfrm>
            <a:custGeom>
              <a:avLst/>
              <a:gdLst>
                <a:gd name="connsiteX0" fmla="*/ 0 w 78972"/>
                <a:gd name="connsiteY0" fmla="*/ 681 h 99907"/>
                <a:gd name="connsiteX1" fmla="*/ 38805 w 78972"/>
                <a:gd name="connsiteY1" fmla="*/ 99397 h 99907"/>
                <a:gd name="connsiteX2" fmla="*/ 40167 w 78972"/>
                <a:gd name="connsiteY2" fmla="*/ 99397 h 99907"/>
                <a:gd name="connsiteX3" fmla="*/ 78972 w 78972"/>
                <a:gd name="connsiteY3" fmla="*/ 681 h 99907"/>
                <a:gd name="connsiteX4" fmla="*/ 78292 w 78972"/>
                <a:gd name="connsiteY4" fmla="*/ 0 h 99907"/>
                <a:gd name="connsiteX5" fmla="*/ 681 w 78972"/>
                <a:gd name="connsiteY5" fmla="*/ 0 h 99907"/>
                <a:gd name="connsiteX6" fmla="*/ 0 w 78972"/>
                <a:gd name="connsiteY6" fmla="*/ 681 h 999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8972" h="99907">
                  <a:moveTo>
                    <a:pt x="0" y="681"/>
                  </a:moveTo>
                  <a:lnTo>
                    <a:pt x="38805" y="99397"/>
                  </a:lnTo>
                  <a:cubicBezTo>
                    <a:pt x="38805" y="100077"/>
                    <a:pt x="40167" y="100077"/>
                    <a:pt x="40167" y="99397"/>
                  </a:cubicBezTo>
                  <a:lnTo>
                    <a:pt x="78972" y="681"/>
                  </a:lnTo>
                  <a:cubicBezTo>
                    <a:pt x="78972" y="0"/>
                    <a:pt x="78972" y="0"/>
                    <a:pt x="78292" y="0"/>
                  </a:cubicBezTo>
                  <a:lnTo>
                    <a:pt x="681" y="0"/>
                  </a:lnTo>
                  <a:cubicBezTo>
                    <a:pt x="681" y="0"/>
                    <a:pt x="0" y="681"/>
                    <a:pt x="0" y="681"/>
                  </a:cubicBezTo>
                  <a:close/>
                </a:path>
              </a:pathLst>
            </a:custGeom>
            <a:solidFill>
              <a:srgbClr val="C9D4DD"/>
            </a:solidFill>
            <a:ln w="14945" cap="rnd">
              <a:solidFill>
                <a:srgbClr val="000000"/>
              </a:solidFill>
              <a:custDash>
                <a:ds d="7500000" sp="375000"/>
              </a:custDash>
              <a:miter/>
            </a:ln>
          </p:spPr>
          <p:txBody>
            <a:bodyPr rtlCol="0" anchor="ctr"/>
            <a:lstStyle/>
            <a:p>
              <a:endParaRPr lang="fi-FI"/>
            </a:p>
          </p:txBody>
        </p:sp>
      </p:grpSp>
      <p:sp>
        <p:nvSpPr>
          <p:cNvPr id="22" name="Rounded Rectangle 21">
            <a:extLst>
              <a:ext uri="{FF2B5EF4-FFF2-40B4-BE49-F238E27FC236}">
                <a16:creationId xmlns:a16="http://schemas.microsoft.com/office/drawing/2014/main" id="{16F0C2D6-D7E4-694C-A198-7FCCA4E40536}"/>
              </a:ext>
            </a:extLst>
          </p:cNvPr>
          <p:cNvSpPr/>
          <p:nvPr/>
        </p:nvSpPr>
        <p:spPr>
          <a:xfrm>
            <a:off x="6581274" y="3357150"/>
            <a:ext cx="2511053" cy="3258970"/>
          </a:xfrm>
          <a:prstGeom prst="roundRect">
            <a:avLst>
              <a:gd name="adj" fmla="val 1594"/>
            </a:avLst>
          </a:prstGeom>
          <a:solidFill>
            <a:srgbClr val="FDE6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lang="fi-FI" sz="1100" dirty="0">
                <a:solidFill>
                  <a:schemeClr val="accent6"/>
                </a:solidFill>
                <a:latin typeface="Lato Black" panose="020F0A02020204030203" pitchFamily="34" charset="0"/>
              </a:rPr>
              <a:t>Innovaatiotoiminnan eri muodot</a:t>
            </a:r>
          </a:p>
          <a:p>
            <a:pPr>
              <a:defRPr/>
            </a:pPr>
            <a:endParaRPr lang="fi-FI" sz="1000" dirty="0">
              <a:solidFill>
                <a:schemeClr val="accent6"/>
              </a:solidFill>
              <a:latin typeface="Work Sans Medium" pitchFamily="2" charset="0"/>
            </a:endParaRPr>
          </a:p>
          <a:p>
            <a:pPr>
              <a:defRPr/>
            </a:pPr>
            <a:r>
              <a:rPr lang="fi-FI" sz="1000" dirty="0">
                <a:solidFill>
                  <a:schemeClr val="accent6"/>
                </a:solidFill>
                <a:latin typeface="Work Sans Medium" pitchFamily="2" charset="0"/>
              </a:rPr>
              <a:t>Kaupunki on innovaatioalusta, joka tarjoaa erilaisia mahdollisuuksia innovaatiotoiminnalle. Innovaatioalustat ovat toiminnallisia kokonaisuuksia, joissa kaupunkiyhteisö synnyttää yhdessä uusia ratkaisuja ja uutta liiketoimintaa. Uusia tuotteita ja palveluita luodaan ja testataan todellisissa kaupunkiympäristöissä.</a:t>
            </a:r>
          </a:p>
          <a:p>
            <a:pPr>
              <a:defRPr/>
            </a:pPr>
            <a:r>
              <a:rPr lang="fi-FI" sz="1000" dirty="0">
                <a:solidFill>
                  <a:schemeClr val="accent6"/>
                </a:solidFill>
                <a:latin typeface="Work Sans Medium" pitchFamily="2" charset="0"/>
              </a:rPr>
              <a:t>Innovaatiotoiminnan muotoja Espoossa ovat esimerkiksi:</a:t>
            </a:r>
          </a:p>
          <a:p>
            <a:pPr marL="171450" indent="-171450">
              <a:buFont typeface="Arial" panose="020B0604020202020204" pitchFamily="34" charset="0"/>
              <a:buChar char="•"/>
              <a:defRPr/>
            </a:pPr>
            <a:r>
              <a:rPr lang="fi-FI" sz="1000" dirty="0" err="1">
                <a:solidFill>
                  <a:schemeClr val="accent6"/>
                </a:solidFill>
                <a:latin typeface="Work Sans Medium" pitchFamily="2" charset="0"/>
              </a:rPr>
              <a:t>Testbed</a:t>
            </a:r>
            <a:r>
              <a:rPr lang="fi-FI" sz="1000" dirty="0">
                <a:solidFill>
                  <a:schemeClr val="accent6"/>
                </a:solidFill>
                <a:latin typeface="Work Sans Medium" pitchFamily="2" charset="0"/>
              </a:rPr>
              <a:t>-toiminta</a:t>
            </a:r>
          </a:p>
          <a:p>
            <a:pPr marL="171450" indent="-171450">
              <a:buFont typeface="Arial" panose="020B0604020202020204" pitchFamily="34" charset="0"/>
              <a:buChar char="•"/>
              <a:defRPr/>
            </a:pPr>
            <a:r>
              <a:rPr lang="fi-FI" sz="1000" dirty="0">
                <a:solidFill>
                  <a:schemeClr val="accent6"/>
                </a:solidFill>
                <a:latin typeface="Work Sans Medium" pitchFamily="2" charset="0"/>
              </a:rPr>
              <a:t>Kokeilutoiminta</a:t>
            </a:r>
          </a:p>
          <a:p>
            <a:pPr marL="171450" indent="-171450">
              <a:buFont typeface="Arial" panose="020B0604020202020204" pitchFamily="34" charset="0"/>
              <a:buChar char="•"/>
              <a:defRPr/>
            </a:pPr>
            <a:r>
              <a:rPr lang="fi-FI" sz="1000" dirty="0">
                <a:solidFill>
                  <a:schemeClr val="accent6"/>
                </a:solidFill>
                <a:latin typeface="Work Sans Medium" pitchFamily="2" charset="0"/>
              </a:rPr>
              <a:t>Innovaatiokilpailut</a:t>
            </a:r>
          </a:p>
          <a:p>
            <a:pPr marL="171450" indent="-171450">
              <a:buFont typeface="Arial" panose="020B0604020202020204" pitchFamily="34" charset="0"/>
              <a:buChar char="•"/>
              <a:defRPr/>
            </a:pPr>
            <a:r>
              <a:rPr lang="fi-FI" sz="1000" dirty="0">
                <a:solidFill>
                  <a:schemeClr val="accent6"/>
                </a:solidFill>
                <a:latin typeface="Work Sans Medium" pitchFamily="2" charset="0"/>
              </a:rPr>
              <a:t>Hackathonit </a:t>
            </a:r>
          </a:p>
          <a:p>
            <a:pPr marL="171450" indent="-171450">
              <a:buFont typeface="Arial" panose="020B0604020202020204" pitchFamily="34" charset="0"/>
              <a:buChar char="•"/>
              <a:defRPr/>
            </a:pPr>
            <a:r>
              <a:rPr lang="fi-FI" sz="1000" dirty="0">
                <a:solidFill>
                  <a:schemeClr val="accent6"/>
                </a:solidFill>
                <a:latin typeface="Work Sans Medium" pitchFamily="2" charset="0"/>
              </a:rPr>
              <a:t>Design Sprintit</a:t>
            </a:r>
          </a:p>
          <a:p>
            <a:pPr marL="171450" indent="-171450">
              <a:buFont typeface="Arial" panose="020B0604020202020204" pitchFamily="34" charset="0"/>
              <a:buChar char="•"/>
              <a:defRPr/>
            </a:pPr>
            <a:r>
              <a:rPr lang="fi-FI" sz="1000" dirty="0">
                <a:solidFill>
                  <a:schemeClr val="accent6"/>
                </a:solidFill>
                <a:latin typeface="Work Sans Medium" pitchFamily="2" charset="0"/>
              </a:rPr>
              <a:t>Innovaatiokeskittymät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i-FI" sz="1000" b="1" i="0" u="none" strike="noStrike" kern="1200" cap="none" spc="0" normalizeH="0" baseline="0" noProof="0" dirty="0">
              <a:ln>
                <a:noFill/>
              </a:ln>
              <a:solidFill>
                <a:srgbClr val="4C2A85"/>
              </a:solidFill>
              <a:effectLst/>
              <a:uLnTx/>
              <a:uFillTx/>
              <a:latin typeface="Campton Book"/>
              <a:ea typeface="+mn-ea"/>
              <a:cs typeface="+mn-cs"/>
            </a:endParaRPr>
          </a:p>
        </p:txBody>
      </p:sp>
      <p:pic>
        <p:nvPicPr>
          <p:cNvPr id="25" name="Graphic 24" descr="Nuoli innovaatiotoiminnan eri muodoista innovaatiotoiminnan jatkopolkuihin.">
            <a:extLst>
              <a:ext uri="{FF2B5EF4-FFF2-40B4-BE49-F238E27FC236}">
                <a16:creationId xmlns:a16="http://schemas.microsoft.com/office/drawing/2014/main" id="{6C09A86E-F63A-48BC-B6A6-5CB3396270FC}"/>
              </a:ext>
            </a:extLst>
          </p:cNvPr>
          <p:cNvPicPr>
            <a:picLocks noChangeAspect="1"/>
          </p:cNvPicPr>
          <p:nvPr/>
        </p:nvPicPr>
        <p:blipFill>
          <a:blip r:embed="rId17">
            <a:extLst>
              <a:ext uri="{96DAC541-7B7A-43D3-8B79-37D633B846F1}">
                <asvg:svgBlip xmlns:asvg="http://schemas.microsoft.com/office/drawing/2016/SVG/main" r:embed="rId18"/>
              </a:ext>
            </a:extLst>
          </a:blip>
          <a:stretch>
            <a:fillRect/>
          </a:stretch>
        </p:blipFill>
        <p:spPr>
          <a:xfrm>
            <a:off x="9326782" y="4699109"/>
            <a:ext cx="695325" cy="90135"/>
          </a:xfrm>
          <a:prstGeom prst="rect">
            <a:avLst/>
          </a:prstGeom>
        </p:spPr>
      </p:pic>
      <p:sp>
        <p:nvSpPr>
          <p:cNvPr id="53" name="TextBox 52">
            <a:extLst>
              <a:ext uri="{FF2B5EF4-FFF2-40B4-BE49-F238E27FC236}">
                <a16:creationId xmlns:a16="http://schemas.microsoft.com/office/drawing/2014/main" id="{F7E0632A-523A-4080-B269-E481784675B5}"/>
              </a:ext>
            </a:extLst>
          </p:cNvPr>
          <p:cNvSpPr txBox="1"/>
          <p:nvPr/>
        </p:nvSpPr>
        <p:spPr>
          <a:xfrm>
            <a:off x="10149084" y="4608793"/>
            <a:ext cx="1203228" cy="1169551"/>
          </a:xfrm>
          <a:prstGeom prst="rect">
            <a:avLst/>
          </a:prstGeom>
          <a:noFill/>
        </p:spPr>
        <p:txBody>
          <a:bodyPr wrap="square" rtlCol="0">
            <a:spAutoFit/>
          </a:bodyPr>
          <a:lstStyle/>
          <a:p>
            <a:pPr algn="ctr"/>
            <a:r>
              <a:rPr lang="en-US" sz="1400" err="1">
                <a:solidFill>
                  <a:schemeClr val="accent6"/>
                </a:solidFill>
                <a:latin typeface="Lato Bold" panose="020F0802020204030203" pitchFamily="34" charset="0"/>
              </a:rPr>
              <a:t>Innovaatio-toiminnan</a:t>
            </a:r>
            <a:r>
              <a:rPr lang="en-US" sz="1400">
                <a:solidFill>
                  <a:schemeClr val="accent6"/>
                </a:solidFill>
                <a:latin typeface="Lato Bold" panose="020F0802020204030203" pitchFamily="34" charset="0"/>
              </a:rPr>
              <a:t> </a:t>
            </a:r>
            <a:r>
              <a:rPr lang="en-US" sz="1400" err="1">
                <a:solidFill>
                  <a:schemeClr val="accent6"/>
                </a:solidFill>
                <a:latin typeface="Lato Bold" panose="020F0802020204030203" pitchFamily="34" charset="0"/>
              </a:rPr>
              <a:t>jatkopolut</a:t>
            </a:r>
            <a:r>
              <a:rPr lang="en-US" sz="1400">
                <a:solidFill>
                  <a:schemeClr val="accent6"/>
                </a:solidFill>
                <a:latin typeface="Lato Bold" panose="020F0802020204030203" pitchFamily="34" charset="0"/>
              </a:rPr>
              <a:t> </a:t>
            </a:r>
            <a:r>
              <a:rPr lang="en-US" sz="1400" err="1">
                <a:solidFill>
                  <a:schemeClr val="accent6"/>
                </a:solidFill>
                <a:latin typeface="Lato Bold" panose="020F0802020204030203" pitchFamily="34" charset="0"/>
              </a:rPr>
              <a:t>kaupunki-yhteisössä</a:t>
            </a:r>
            <a:endParaRPr lang="fi-FI" sz="1400">
              <a:solidFill>
                <a:schemeClr val="accent6"/>
              </a:solidFill>
              <a:latin typeface="Lato Bold" panose="020F0802020204030203" pitchFamily="34" charset="0"/>
            </a:endParaRPr>
          </a:p>
        </p:txBody>
      </p:sp>
      <p:pic>
        <p:nvPicPr>
          <p:cNvPr id="54" name="Graphic 53" descr="Kuvake innovaatiotoiminnan jatkopoluista, jossa on syttynyt hehkulamppu.">
            <a:extLst>
              <a:ext uri="{FF2B5EF4-FFF2-40B4-BE49-F238E27FC236}">
                <a16:creationId xmlns:a16="http://schemas.microsoft.com/office/drawing/2014/main" id="{2F580A5F-B25F-469A-85C6-568412172EAD}"/>
              </a:ext>
            </a:extLst>
          </p:cNvPr>
          <p:cNvPicPr>
            <a:picLocks noChangeAspect="1"/>
          </p:cNvPicPr>
          <p:nvPr/>
        </p:nvPicPr>
        <p:blipFill>
          <a:blip r:embed="rId19">
            <a:extLst>
              <a:ext uri="{96DAC541-7B7A-43D3-8B79-37D633B846F1}">
                <asvg:svgBlip xmlns:asvg="http://schemas.microsoft.com/office/drawing/2016/SVG/main" r:embed="rId20"/>
              </a:ext>
            </a:extLst>
          </a:blip>
          <a:stretch>
            <a:fillRect/>
          </a:stretch>
        </p:blipFill>
        <p:spPr>
          <a:xfrm>
            <a:off x="10458855" y="3892301"/>
            <a:ext cx="521491" cy="643398"/>
          </a:xfrm>
          <a:prstGeom prst="rect">
            <a:avLst/>
          </a:prstGeom>
        </p:spPr>
      </p:pic>
    </p:spTree>
    <p:extLst>
      <p:ext uri="{BB962C8B-B14F-4D97-AF65-F5344CB8AC3E}">
        <p14:creationId xmlns:p14="http://schemas.microsoft.com/office/powerpoint/2010/main" val="126125340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 name="Text Placeholder 2">
            <a:extLst>
              <a:ext uri="{FF2B5EF4-FFF2-40B4-BE49-F238E27FC236}">
                <a16:creationId xmlns:a16="http://schemas.microsoft.com/office/drawing/2014/main" id="{4B2CB4C4-25CB-46B7-BEDE-A75958458019}"/>
              </a:ext>
            </a:extLst>
          </p:cNvPr>
          <p:cNvSpPr txBox="1">
            <a:spLocks noGrp="1"/>
          </p:cNvSpPr>
          <p:nvPr>
            <p:ph type="title" idx="4294967295"/>
          </p:nvPr>
        </p:nvSpPr>
        <p:spPr>
          <a:xfrm>
            <a:off x="246213" y="241880"/>
            <a:ext cx="11658375" cy="38798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fi-FI" sz="2000" b="0" i="0" u="none" strike="noStrike" kern="1200" cap="none" spc="0" normalizeH="0" baseline="0" noProof="0">
                <a:ln>
                  <a:noFill/>
                </a:ln>
                <a:solidFill>
                  <a:schemeClr val="accent6"/>
                </a:solidFill>
                <a:effectLst/>
                <a:uLnTx/>
                <a:uFillTx/>
                <a:latin typeface="Lato Black" panose="020F0A02020204030203" pitchFamily="34" charset="0"/>
                <a:ea typeface="+mn-ea"/>
                <a:cs typeface="+mn-cs"/>
              </a:rPr>
              <a:t>Innovaatiokilpailun jatkopolut 3/4</a:t>
            </a:r>
          </a:p>
        </p:txBody>
      </p:sp>
      <p:sp>
        <p:nvSpPr>
          <p:cNvPr id="45" name="TextBox 44">
            <a:extLst>
              <a:ext uri="{FF2B5EF4-FFF2-40B4-BE49-F238E27FC236}">
                <a16:creationId xmlns:a16="http://schemas.microsoft.com/office/drawing/2014/main" id="{29C0EB45-75FA-40C7-89FE-8A222161A300}"/>
              </a:ext>
            </a:extLst>
          </p:cNvPr>
          <p:cNvSpPr txBox="1"/>
          <p:nvPr/>
        </p:nvSpPr>
        <p:spPr>
          <a:xfrm>
            <a:off x="422122" y="2448228"/>
            <a:ext cx="1203228" cy="954107"/>
          </a:xfrm>
          <a:prstGeom prst="rect">
            <a:avLst/>
          </a:prstGeom>
          <a:noFill/>
        </p:spPr>
        <p:txBody>
          <a:bodyPr wrap="square" rtlCol="0">
            <a:spAutoFit/>
          </a:bodyPr>
          <a:lstStyle/>
          <a:p>
            <a:pPr algn="ctr"/>
            <a:r>
              <a:rPr lang="en-US" sz="1400" dirty="0" err="1">
                <a:solidFill>
                  <a:schemeClr val="accent6"/>
                </a:solidFill>
                <a:latin typeface="Lato Bold" panose="020F0802020204030203" pitchFamily="34" charset="0"/>
              </a:rPr>
              <a:t>Innovaatio-kilpailun</a:t>
            </a:r>
            <a:r>
              <a:rPr lang="en-US" sz="1400" dirty="0">
                <a:solidFill>
                  <a:schemeClr val="accent6"/>
                </a:solidFill>
                <a:latin typeface="Lato Bold" panose="020F0802020204030203" pitchFamily="34" charset="0"/>
              </a:rPr>
              <a:t> </a:t>
            </a:r>
            <a:r>
              <a:rPr lang="en-US" sz="1400" dirty="0" err="1">
                <a:solidFill>
                  <a:schemeClr val="accent6"/>
                </a:solidFill>
                <a:latin typeface="Lato Bold" panose="020F0802020204030203" pitchFamily="34" charset="0"/>
              </a:rPr>
              <a:t>jatkopolut</a:t>
            </a:r>
            <a:r>
              <a:rPr lang="en-US" sz="1400" dirty="0">
                <a:solidFill>
                  <a:schemeClr val="accent6"/>
                </a:solidFill>
                <a:latin typeface="Lato Bold" panose="020F0802020204030203" pitchFamily="34" charset="0"/>
              </a:rPr>
              <a:t> </a:t>
            </a:r>
            <a:r>
              <a:rPr lang="en-US" sz="1400" dirty="0" err="1">
                <a:solidFill>
                  <a:schemeClr val="accent6"/>
                </a:solidFill>
                <a:latin typeface="Lato Bold" panose="020F0802020204030203" pitchFamily="34" charset="0"/>
              </a:rPr>
              <a:t>osallistujille</a:t>
            </a:r>
            <a:endParaRPr lang="fi-FI" sz="1400" dirty="0">
              <a:solidFill>
                <a:schemeClr val="accent6"/>
              </a:solidFill>
              <a:latin typeface="Lato Bold" panose="020F0802020204030203" pitchFamily="34" charset="0"/>
            </a:endParaRPr>
          </a:p>
        </p:txBody>
      </p:sp>
      <p:pic>
        <p:nvPicPr>
          <p:cNvPr id="52" name="Graphic 51" descr="Himmennetty nuoli Innovaatiokilpailun jatkopoluista kehittäjiin.">
            <a:extLst>
              <a:ext uri="{FF2B5EF4-FFF2-40B4-BE49-F238E27FC236}">
                <a16:creationId xmlns:a16="http://schemas.microsoft.com/office/drawing/2014/main" id="{93F389CB-14EB-4D50-A4CE-798613BBB9F9}"/>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48769" y="1361974"/>
            <a:ext cx="514350" cy="628650"/>
          </a:xfrm>
          <a:prstGeom prst="rect">
            <a:avLst/>
          </a:prstGeom>
        </p:spPr>
      </p:pic>
      <p:sp>
        <p:nvSpPr>
          <p:cNvPr id="44" name="TextBox 43">
            <a:extLst>
              <a:ext uri="{FF2B5EF4-FFF2-40B4-BE49-F238E27FC236}">
                <a16:creationId xmlns:a16="http://schemas.microsoft.com/office/drawing/2014/main" id="{EDC3CED6-51FE-4EA6-A654-AC04EC422B01}"/>
              </a:ext>
            </a:extLst>
          </p:cNvPr>
          <p:cNvSpPr txBox="1"/>
          <p:nvPr/>
        </p:nvSpPr>
        <p:spPr>
          <a:xfrm>
            <a:off x="1493727" y="1408342"/>
            <a:ext cx="1203228" cy="307777"/>
          </a:xfrm>
          <a:prstGeom prst="rect">
            <a:avLst/>
          </a:prstGeom>
          <a:noFill/>
        </p:spPr>
        <p:txBody>
          <a:bodyPr wrap="square" lIns="91440" tIns="45720" rIns="91440" bIns="45720" rtlCol="0" anchor="t">
            <a:spAutoFit/>
          </a:bodyPr>
          <a:lstStyle/>
          <a:p>
            <a:pPr algn="ctr"/>
            <a:r>
              <a:rPr lang="en-US" sz="1400" err="1">
                <a:solidFill>
                  <a:srgbClr val="C9D4DD"/>
                </a:solidFill>
                <a:latin typeface="Lato Bold"/>
              </a:rPr>
              <a:t>Kehittäjät</a:t>
            </a:r>
            <a:endParaRPr lang="fi-FI" sz="1400" err="1">
              <a:solidFill>
                <a:srgbClr val="C9D4DD"/>
              </a:solidFill>
              <a:latin typeface="Lato Bold" panose="020F0802020204030203" pitchFamily="34" charset="0"/>
            </a:endParaRPr>
          </a:p>
        </p:txBody>
      </p:sp>
      <p:pic>
        <p:nvPicPr>
          <p:cNvPr id="43" name="Graphic 42" descr="Himmennetty kuvake yrityksestä.">
            <a:extLst>
              <a:ext uri="{FF2B5EF4-FFF2-40B4-BE49-F238E27FC236}">
                <a16:creationId xmlns:a16="http://schemas.microsoft.com/office/drawing/2014/main" id="{C2ABFD82-5EC2-42BF-806F-A5A84BABC386}"/>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673990" y="797453"/>
            <a:ext cx="888476" cy="642037"/>
          </a:xfrm>
          <a:prstGeom prst="rect">
            <a:avLst/>
          </a:prstGeom>
        </p:spPr>
      </p:pic>
      <p:pic>
        <p:nvPicPr>
          <p:cNvPr id="29" name="Graphic 28" descr="Himmennetty oikaiseva katkonuoli kehiittäjistä innovaatiotoiminnan jatkopolkuihin.">
            <a:extLst>
              <a:ext uri="{FF2B5EF4-FFF2-40B4-BE49-F238E27FC236}">
                <a16:creationId xmlns:a16="http://schemas.microsoft.com/office/drawing/2014/main" id="{4BF94ADA-C035-452E-BDB7-93B8D42D8FBE}"/>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2859903" y="1147765"/>
            <a:ext cx="8772525" cy="2066925"/>
          </a:xfrm>
          <a:prstGeom prst="rect">
            <a:avLst/>
          </a:prstGeom>
        </p:spPr>
      </p:pic>
      <p:pic>
        <p:nvPicPr>
          <p:cNvPr id="34" name="Graphic 33" descr="Himmennetty nuoli kehittäjistä jatkopolkuihin tai muihin kilpailuihin.">
            <a:extLst>
              <a:ext uri="{FF2B5EF4-FFF2-40B4-BE49-F238E27FC236}">
                <a16:creationId xmlns:a16="http://schemas.microsoft.com/office/drawing/2014/main" id="{E38BC714-3EA5-4698-8589-033740BF0933}"/>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1809588" y="1991667"/>
            <a:ext cx="552450" cy="352425"/>
          </a:xfrm>
          <a:prstGeom prst="rect">
            <a:avLst/>
          </a:prstGeom>
        </p:spPr>
      </p:pic>
      <p:pic>
        <p:nvPicPr>
          <p:cNvPr id="31" name="Graphic 30" descr="Nuoli innovaation jatkopoluista kaupungin henkilöstöön.">
            <a:extLst>
              <a:ext uri="{FF2B5EF4-FFF2-40B4-BE49-F238E27FC236}">
                <a16:creationId xmlns:a16="http://schemas.microsoft.com/office/drawing/2014/main" id="{DEFC6D3D-86CD-4588-8EB9-67A4D8BA20F3}"/>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928804" y="3360002"/>
            <a:ext cx="361950" cy="361950"/>
          </a:xfrm>
          <a:prstGeom prst="rect">
            <a:avLst/>
          </a:prstGeom>
        </p:spPr>
      </p:pic>
      <p:sp>
        <p:nvSpPr>
          <p:cNvPr id="80" name="TextBox 79">
            <a:extLst>
              <a:ext uri="{FF2B5EF4-FFF2-40B4-BE49-F238E27FC236}">
                <a16:creationId xmlns:a16="http://schemas.microsoft.com/office/drawing/2014/main" id="{98D81B6A-0E71-4429-AEAD-B04E02318A70}"/>
              </a:ext>
            </a:extLst>
          </p:cNvPr>
          <p:cNvSpPr txBox="1"/>
          <p:nvPr/>
        </p:nvSpPr>
        <p:spPr>
          <a:xfrm>
            <a:off x="1343833" y="3784441"/>
            <a:ext cx="1203228" cy="523220"/>
          </a:xfrm>
          <a:prstGeom prst="rect">
            <a:avLst/>
          </a:prstGeom>
          <a:noFill/>
        </p:spPr>
        <p:txBody>
          <a:bodyPr wrap="square" rtlCol="0">
            <a:spAutoFit/>
          </a:bodyPr>
          <a:lstStyle/>
          <a:p>
            <a:pPr algn="ctr"/>
            <a:r>
              <a:rPr lang="en-US" sz="1400" err="1">
                <a:solidFill>
                  <a:schemeClr val="accent6"/>
                </a:solidFill>
                <a:latin typeface="Lato Bold" panose="020F0802020204030203" pitchFamily="34" charset="0"/>
              </a:rPr>
              <a:t>Kaupungin</a:t>
            </a:r>
            <a:r>
              <a:rPr lang="en-US" sz="1400">
                <a:solidFill>
                  <a:schemeClr val="accent6"/>
                </a:solidFill>
                <a:latin typeface="Lato Bold" panose="020F0802020204030203" pitchFamily="34" charset="0"/>
              </a:rPr>
              <a:t> </a:t>
            </a:r>
            <a:r>
              <a:rPr lang="en-US" sz="1400" err="1">
                <a:solidFill>
                  <a:schemeClr val="accent6"/>
                </a:solidFill>
                <a:latin typeface="Lato Bold" panose="020F0802020204030203" pitchFamily="34" charset="0"/>
              </a:rPr>
              <a:t>henkilöstö</a:t>
            </a:r>
            <a:endParaRPr lang="fi-FI" sz="1400">
              <a:solidFill>
                <a:schemeClr val="accent6"/>
              </a:solidFill>
              <a:latin typeface="Lato Bold" panose="020F0802020204030203" pitchFamily="34" charset="0"/>
            </a:endParaRPr>
          </a:p>
        </p:txBody>
      </p:sp>
      <p:pic>
        <p:nvPicPr>
          <p:cNvPr id="79" name="Graphic 78" descr="Kuvake kaupungin henkilöstöstä.">
            <a:extLst>
              <a:ext uri="{FF2B5EF4-FFF2-40B4-BE49-F238E27FC236}">
                <a16:creationId xmlns:a16="http://schemas.microsoft.com/office/drawing/2014/main" id="{E926936D-574E-4875-A1FC-1419139C9B4E}"/>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1624156" y="3312377"/>
            <a:ext cx="571500" cy="457200"/>
          </a:xfrm>
          <a:prstGeom prst="rect">
            <a:avLst/>
          </a:prstGeom>
        </p:spPr>
      </p:pic>
      <p:pic>
        <p:nvPicPr>
          <p:cNvPr id="38" name="Graphic 37" descr="Himmennetty nuoli kaupungin henkilöstöstä jatkokilpailuihin tai muihin kilpailuihin.">
            <a:extLst>
              <a:ext uri="{FF2B5EF4-FFF2-40B4-BE49-F238E27FC236}">
                <a16:creationId xmlns:a16="http://schemas.microsoft.com/office/drawing/2014/main" id="{AAA1A92A-4CDE-4880-824C-07F68A0E5BDD}"/>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flipV="1">
            <a:off x="1811821" y="2428054"/>
            <a:ext cx="547984" cy="352424"/>
          </a:xfrm>
          <a:prstGeom prst="rect">
            <a:avLst/>
          </a:prstGeom>
        </p:spPr>
      </p:pic>
      <p:sp>
        <p:nvSpPr>
          <p:cNvPr id="56" name="TextBox 55">
            <a:extLst>
              <a:ext uri="{FF2B5EF4-FFF2-40B4-BE49-F238E27FC236}">
                <a16:creationId xmlns:a16="http://schemas.microsoft.com/office/drawing/2014/main" id="{7F365FE2-3CBB-4778-8CEE-C0B3C2D6E873}"/>
              </a:ext>
            </a:extLst>
          </p:cNvPr>
          <p:cNvSpPr txBox="1"/>
          <p:nvPr/>
        </p:nvSpPr>
        <p:spPr>
          <a:xfrm>
            <a:off x="2404335" y="2081046"/>
            <a:ext cx="1494828" cy="523220"/>
          </a:xfrm>
          <a:prstGeom prst="rect">
            <a:avLst/>
          </a:prstGeom>
          <a:noFill/>
        </p:spPr>
        <p:txBody>
          <a:bodyPr wrap="square" rtlCol="0">
            <a:spAutoFit/>
          </a:bodyPr>
          <a:lstStyle/>
          <a:p>
            <a:r>
              <a:rPr lang="en-US" sz="1400" err="1">
                <a:solidFill>
                  <a:srgbClr val="C9D4DD"/>
                </a:solidFill>
                <a:latin typeface="Lato Bold" panose="020F0802020204030203" pitchFamily="34" charset="0"/>
              </a:rPr>
              <a:t>Jatkokilpailut</a:t>
            </a:r>
            <a:r>
              <a:rPr lang="en-US" sz="1400">
                <a:solidFill>
                  <a:srgbClr val="C9D4DD"/>
                </a:solidFill>
                <a:latin typeface="Lato Bold" panose="020F0802020204030203" pitchFamily="34" charset="0"/>
              </a:rPr>
              <a:t> / </a:t>
            </a:r>
            <a:r>
              <a:rPr lang="en-US" sz="1400" err="1">
                <a:solidFill>
                  <a:srgbClr val="C9D4DD"/>
                </a:solidFill>
                <a:latin typeface="Lato Bold" panose="020F0802020204030203" pitchFamily="34" charset="0"/>
              </a:rPr>
              <a:t>muut</a:t>
            </a:r>
            <a:r>
              <a:rPr lang="en-US" sz="1400">
                <a:solidFill>
                  <a:srgbClr val="C9D4DD"/>
                </a:solidFill>
                <a:latin typeface="Lato Bold" panose="020F0802020204030203" pitchFamily="34" charset="0"/>
              </a:rPr>
              <a:t> </a:t>
            </a:r>
            <a:r>
              <a:rPr lang="en-US" sz="1400" err="1">
                <a:solidFill>
                  <a:srgbClr val="C9D4DD"/>
                </a:solidFill>
                <a:latin typeface="Lato Bold" panose="020F0802020204030203" pitchFamily="34" charset="0"/>
              </a:rPr>
              <a:t>kilpailut</a:t>
            </a:r>
            <a:endParaRPr lang="fi-FI" sz="1400">
              <a:solidFill>
                <a:srgbClr val="C9D4DD"/>
              </a:solidFill>
              <a:latin typeface="Lato Bold" panose="020F0802020204030203" pitchFamily="34" charset="0"/>
            </a:endParaRPr>
          </a:p>
        </p:txBody>
      </p:sp>
      <p:pic>
        <p:nvPicPr>
          <p:cNvPr id="6" name="Graphic 5" descr="Himmeä katkonuoli kaupungin henkilöstöstä seuraavaan vaiheeseen.">
            <a:extLst>
              <a:ext uri="{FF2B5EF4-FFF2-40B4-BE49-F238E27FC236}">
                <a16:creationId xmlns:a16="http://schemas.microsoft.com/office/drawing/2014/main" id="{A6D481E4-BEE8-47DE-8D2B-E882F8DB849E}"/>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2358447" y="3696512"/>
            <a:ext cx="361950" cy="95250"/>
          </a:xfrm>
          <a:prstGeom prst="rect">
            <a:avLst/>
          </a:prstGeom>
        </p:spPr>
      </p:pic>
      <p:sp>
        <p:nvSpPr>
          <p:cNvPr id="57" name="TextBox 56">
            <a:extLst>
              <a:ext uri="{FF2B5EF4-FFF2-40B4-BE49-F238E27FC236}">
                <a16:creationId xmlns:a16="http://schemas.microsoft.com/office/drawing/2014/main" id="{D4A09F31-AC15-49EB-97BF-04DC872164B9}"/>
              </a:ext>
            </a:extLst>
          </p:cNvPr>
          <p:cNvSpPr txBox="1"/>
          <p:nvPr/>
        </p:nvSpPr>
        <p:spPr>
          <a:xfrm>
            <a:off x="2729106" y="3455038"/>
            <a:ext cx="1494828" cy="523220"/>
          </a:xfrm>
          <a:prstGeom prst="rect">
            <a:avLst/>
          </a:prstGeom>
          <a:noFill/>
        </p:spPr>
        <p:txBody>
          <a:bodyPr wrap="square" rtlCol="0">
            <a:spAutoFit/>
          </a:bodyPr>
          <a:lstStyle/>
          <a:p>
            <a:r>
              <a:rPr lang="en-US" sz="1400" err="1">
                <a:solidFill>
                  <a:srgbClr val="C9D4DD"/>
                </a:solidFill>
                <a:latin typeface="Lato Bold" panose="020F0802020204030203" pitchFamily="34" charset="0"/>
              </a:rPr>
              <a:t>Yrityksen</a:t>
            </a:r>
            <a:r>
              <a:rPr lang="en-US" sz="1400">
                <a:solidFill>
                  <a:srgbClr val="C9D4DD"/>
                </a:solidFill>
                <a:latin typeface="Lato Bold" panose="020F0802020204030203" pitchFamily="34" charset="0"/>
              </a:rPr>
              <a:t> </a:t>
            </a:r>
            <a:r>
              <a:rPr lang="en-US" sz="1400" err="1">
                <a:solidFill>
                  <a:srgbClr val="C9D4DD"/>
                </a:solidFill>
                <a:latin typeface="Lato Bold" panose="020F0802020204030203" pitchFamily="34" charset="0"/>
              </a:rPr>
              <a:t>perustaminen</a:t>
            </a:r>
            <a:endParaRPr lang="fi-FI" sz="1400">
              <a:solidFill>
                <a:srgbClr val="C9D4DD"/>
              </a:solidFill>
              <a:latin typeface="Lato Bold" panose="020F0802020204030203" pitchFamily="34" charset="0"/>
            </a:endParaRPr>
          </a:p>
        </p:txBody>
      </p:sp>
      <p:pic>
        <p:nvPicPr>
          <p:cNvPr id="32" name="Graphic 31" descr="Nuoli kaupungin henkilöstöstä vaiheeseen &quot;kehitystä tehdään muun työn ohessa&quot;.">
            <a:extLst>
              <a:ext uri="{FF2B5EF4-FFF2-40B4-BE49-F238E27FC236}">
                <a16:creationId xmlns:a16="http://schemas.microsoft.com/office/drawing/2014/main" id="{B68F3377-9612-43DC-9469-39417039763E}"/>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1980469" y="4520700"/>
            <a:ext cx="361950" cy="361950"/>
          </a:xfrm>
          <a:prstGeom prst="rect">
            <a:avLst/>
          </a:prstGeom>
        </p:spPr>
      </p:pic>
      <p:sp>
        <p:nvSpPr>
          <p:cNvPr id="81" name="TextBox 80">
            <a:extLst>
              <a:ext uri="{FF2B5EF4-FFF2-40B4-BE49-F238E27FC236}">
                <a16:creationId xmlns:a16="http://schemas.microsoft.com/office/drawing/2014/main" id="{7E20FB4E-31A9-4C18-8417-5A05D7929C89}"/>
              </a:ext>
            </a:extLst>
          </p:cNvPr>
          <p:cNvSpPr txBox="1"/>
          <p:nvPr/>
        </p:nvSpPr>
        <p:spPr>
          <a:xfrm>
            <a:off x="2535875" y="4710994"/>
            <a:ext cx="1494828" cy="738664"/>
          </a:xfrm>
          <a:prstGeom prst="rect">
            <a:avLst/>
          </a:prstGeom>
          <a:noFill/>
        </p:spPr>
        <p:txBody>
          <a:bodyPr wrap="square" rtlCol="0">
            <a:spAutoFit/>
          </a:bodyPr>
          <a:lstStyle/>
          <a:p>
            <a:r>
              <a:rPr lang="en-US" sz="1400" err="1">
                <a:solidFill>
                  <a:schemeClr val="accent6"/>
                </a:solidFill>
                <a:latin typeface="Lato Bold" panose="020F0802020204030203" pitchFamily="34" charset="0"/>
              </a:rPr>
              <a:t>Kehitystä</a:t>
            </a:r>
            <a:r>
              <a:rPr lang="en-US" sz="1400">
                <a:solidFill>
                  <a:schemeClr val="accent6"/>
                </a:solidFill>
                <a:latin typeface="Lato Bold" panose="020F0802020204030203" pitchFamily="34" charset="0"/>
              </a:rPr>
              <a:t> tehdään </a:t>
            </a:r>
            <a:r>
              <a:rPr lang="en-US" sz="1400" err="1">
                <a:solidFill>
                  <a:schemeClr val="accent6"/>
                </a:solidFill>
                <a:latin typeface="Lato Bold" panose="020F0802020204030203" pitchFamily="34" charset="0"/>
              </a:rPr>
              <a:t>muun</a:t>
            </a:r>
            <a:r>
              <a:rPr lang="en-US" sz="1400">
                <a:solidFill>
                  <a:schemeClr val="accent6"/>
                </a:solidFill>
                <a:latin typeface="Lato Bold" panose="020F0802020204030203" pitchFamily="34" charset="0"/>
              </a:rPr>
              <a:t> </a:t>
            </a:r>
            <a:r>
              <a:rPr lang="en-US" sz="1400" err="1">
                <a:solidFill>
                  <a:schemeClr val="accent6"/>
                </a:solidFill>
                <a:latin typeface="Lato Bold" panose="020F0802020204030203" pitchFamily="34" charset="0"/>
              </a:rPr>
              <a:t>työn</a:t>
            </a:r>
            <a:r>
              <a:rPr lang="en-US" sz="1400">
                <a:solidFill>
                  <a:schemeClr val="accent6"/>
                </a:solidFill>
                <a:latin typeface="Lato Bold" panose="020F0802020204030203" pitchFamily="34" charset="0"/>
              </a:rPr>
              <a:t> </a:t>
            </a:r>
            <a:r>
              <a:rPr lang="en-US" sz="1400" err="1">
                <a:solidFill>
                  <a:schemeClr val="accent6"/>
                </a:solidFill>
                <a:latin typeface="Lato Bold" panose="020F0802020204030203" pitchFamily="34" charset="0"/>
              </a:rPr>
              <a:t>ohessa</a:t>
            </a:r>
            <a:endParaRPr lang="fi-FI" sz="1400">
              <a:solidFill>
                <a:schemeClr val="accent6"/>
              </a:solidFill>
              <a:latin typeface="Lato Bold" panose="020F0802020204030203" pitchFamily="34" charset="0"/>
            </a:endParaRPr>
          </a:p>
        </p:txBody>
      </p:sp>
      <p:grpSp>
        <p:nvGrpSpPr>
          <p:cNvPr id="18" name="Graphic 9" descr="Nuoli vaiheesta&quot;kehitystä tehdään muun työn ohessa&quot; seuraavaan vaiheeseen.">
            <a:extLst>
              <a:ext uri="{FF2B5EF4-FFF2-40B4-BE49-F238E27FC236}">
                <a16:creationId xmlns:a16="http://schemas.microsoft.com/office/drawing/2014/main" id="{6BDD8806-8BD4-46D5-9E6B-64E9AB9A9525}"/>
              </a:ext>
            </a:extLst>
          </p:cNvPr>
          <p:cNvGrpSpPr/>
          <p:nvPr/>
        </p:nvGrpSpPr>
        <p:grpSpPr>
          <a:xfrm>
            <a:off x="3365364" y="5675907"/>
            <a:ext cx="1696460" cy="793522"/>
            <a:chOff x="3365364" y="5675907"/>
            <a:chExt cx="1696460" cy="793522"/>
          </a:xfrm>
        </p:grpSpPr>
        <p:sp>
          <p:nvSpPr>
            <p:cNvPr id="19" name="Freeform: Shape 18">
              <a:extLst>
                <a:ext uri="{FF2B5EF4-FFF2-40B4-BE49-F238E27FC236}">
                  <a16:creationId xmlns:a16="http://schemas.microsoft.com/office/drawing/2014/main" id="{E47ECFCB-AE18-4F93-974F-14B71BCABF18}"/>
                </a:ext>
              </a:extLst>
            </p:cNvPr>
            <p:cNvSpPr/>
            <p:nvPr/>
          </p:nvSpPr>
          <p:spPr>
            <a:xfrm>
              <a:off x="3365364" y="5675907"/>
              <a:ext cx="1645331" cy="793522"/>
            </a:xfrm>
            <a:custGeom>
              <a:avLst/>
              <a:gdLst>
                <a:gd name="connsiteX0" fmla="*/ 1645332 w 1645331"/>
                <a:gd name="connsiteY0" fmla="*/ 634000 h 793522"/>
                <a:gd name="connsiteX1" fmla="*/ 1645332 w 1645331"/>
                <a:gd name="connsiteY1" fmla="*/ 749551 h 793522"/>
                <a:gd name="connsiteX2" fmla="*/ 1601361 w 1645331"/>
                <a:gd name="connsiteY2" fmla="*/ 793522 h 793522"/>
                <a:gd name="connsiteX3" fmla="*/ 146229 w 1645331"/>
                <a:gd name="connsiteY3" fmla="*/ 793522 h 793522"/>
                <a:gd name="connsiteX4" fmla="*/ 0 w 1645331"/>
                <a:gd name="connsiteY4" fmla="*/ 647293 h 793522"/>
                <a:gd name="connsiteX5" fmla="*/ 0 w 1645331"/>
                <a:gd name="connsiteY5" fmla="*/ 0 h 7935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45331" h="793522">
                  <a:moveTo>
                    <a:pt x="1645332" y="634000"/>
                  </a:moveTo>
                  <a:lnTo>
                    <a:pt x="1645332" y="749551"/>
                  </a:lnTo>
                  <a:cubicBezTo>
                    <a:pt x="1645332" y="774093"/>
                    <a:pt x="1625903" y="793522"/>
                    <a:pt x="1601361" y="793522"/>
                  </a:cubicBezTo>
                  <a:lnTo>
                    <a:pt x="146229" y="793522"/>
                  </a:lnTo>
                  <a:cubicBezTo>
                    <a:pt x="65445" y="793522"/>
                    <a:pt x="0" y="728077"/>
                    <a:pt x="0" y="647293"/>
                  </a:cubicBezTo>
                  <a:lnTo>
                    <a:pt x="0" y="0"/>
                  </a:lnTo>
                </a:path>
              </a:pathLst>
            </a:custGeom>
            <a:noFill/>
            <a:ln w="19521" cap="rnd">
              <a:solidFill>
                <a:srgbClr val="000000"/>
              </a:solidFill>
              <a:custDash>
                <a:ds d="6513210" sp="325658"/>
              </a:custDash>
              <a:miter/>
            </a:ln>
          </p:spPr>
          <p:txBody>
            <a:bodyPr rtlCol="0" anchor="ctr"/>
            <a:lstStyle/>
            <a:p>
              <a:endParaRPr lang="fi-FI"/>
            </a:p>
          </p:txBody>
        </p:sp>
        <p:sp>
          <p:nvSpPr>
            <p:cNvPr id="20" name="Freeform: Shape 19">
              <a:extLst>
                <a:ext uri="{FF2B5EF4-FFF2-40B4-BE49-F238E27FC236}">
                  <a16:creationId xmlns:a16="http://schemas.microsoft.com/office/drawing/2014/main" id="{E168C213-1988-43F0-9847-A9DE6F3F533F}"/>
                </a:ext>
              </a:extLst>
            </p:cNvPr>
            <p:cNvSpPr/>
            <p:nvPr/>
          </p:nvSpPr>
          <p:spPr>
            <a:xfrm>
              <a:off x="4959113" y="6196656"/>
              <a:ext cx="102712" cy="131058"/>
            </a:xfrm>
            <a:custGeom>
              <a:avLst/>
              <a:gdLst>
                <a:gd name="connsiteX0" fmla="*/ 454 w 102712"/>
                <a:gd name="connsiteY0" fmla="*/ 129612 h 131058"/>
                <a:gd name="connsiteX1" fmla="*/ 50561 w 102712"/>
                <a:gd name="connsiteY1" fmla="*/ 767 h 131058"/>
                <a:gd name="connsiteX2" fmla="*/ 52606 w 102712"/>
                <a:gd name="connsiteY2" fmla="*/ 767 h 131058"/>
                <a:gd name="connsiteX3" fmla="*/ 102712 w 102712"/>
                <a:gd name="connsiteY3" fmla="*/ 129612 h 131058"/>
                <a:gd name="connsiteX4" fmla="*/ 101690 w 102712"/>
                <a:gd name="connsiteY4" fmla="*/ 130635 h 131058"/>
                <a:gd name="connsiteX5" fmla="*/ 454 w 102712"/>
                <a:gd name="connsiteY5" fmla="*/ 130635 h 131058"/>
                <a:gd name="connsiteX6" fmla="*/ 454 w 102712"/>
                <a:gd name="connsiteY6" fmla="*/ 129612 h 1310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2712" h="131058">
                  <a:moveTo>
                    <a:pt x="454" y="129612"/>
                  </a:moveTo>
                  <a:lnTo>
                    <a:pt x="50561" y="767"/>
                  </a:lnTo>
                  <a:cubicBezTo>
                    <a:pt x="50561" y="-256"/>
                    <a:pt x="51583" y="-256"/>
                    <a:pt x="52606" y="767"/>
                  </a:cubicBezTo>
                  <a:lnTo>
                    <a:pt x="102712" y="129612"/>
                  </a:lnTo>
                  <a:cubicBezTo>
                    <a:pt x="102712" y="130635"/>
                    <a:pt x="102712" y="130635"/>
                    <a:pt x="101690" y="130635"/>
                  </a:cubicBezTo>
                  <a:lnTo>
                    <a:pt x="454" y="130635"/>
                  </a:lnTo>
                  <a:cubicBezTo>
                    <a:pt x="454" y="131657"/>
                    <a:pt x="-568" y="130635"/>
                    <a:pt x="454" y="129612"/>
                  </a:cubicBezTo>
                  <a:close/>
                </a:path>
              </a:pathLst>
            </a:custGeom>
            <a:solidFill>
              <a:srgbClr val="C9D4DD"/>
            </a:solidFill>
            <a:ln w="19521" cap="rnd">
              <a:solidFill>
                <a:srgbClr val="000000"/>
              </a:solidFill>
              <a:custDash>
                <a:ds d="6513210" sp="325658"/>
              </a:custDash>
              <a:miter/>
            </a:ln>
          </p:spPr>
          <p:txBody>
            <a:bodyPr rtlCol="0" anchor="ctr"/>
            <a:lstStyle/>
            <a:p>
              <a:endParaRPr lang="fi-FI"/>
            </a:p>
          </p:txBody>
        </p:sp>
      </p:grpSp>
      <p:sp>
        <p:nvSpPr>
          <p:cNvPr id="49" name="Rounded Rectangle 48">
            <a:extLst>
              <a:ext uri="{FF2B5EF4-FFF2-40B4-BE49-F238E27FC236}">
                <a16:creationId xmlns:a16="http://schemas.microsoft.com/office/drawing/2014/main" id="{79285069-69C4-8246-9D12-1ECAEE40391F}"/>
              </a:ext>
            </a:extLst>
          </p:cNvPr>
          <p:cNvSpPr/>
          <p:nvPr/>
        </p:nvSpPr>
        <p:spPr>
          <a:xfrm>
            <a:off x="4085348" y="1519305"/>
            <a:ext cx="2048400" cy="4607858"/>
          </a:xfrm>
          <a:prstGeom prst="roundRect">
            <a:avLst>
              <a:gd name="adj" fmla="val 1594"/>
            </a:avLst>
          </a:prstGeom>
          <a:solidFill>
            <a:srgbClr val="FDE6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lang="fi-FI" sz="1100" dirty="0">
                <a:solidFill>
                  <a:schemeClr val="accent6"/>
                </a:solidFill>
                <a:latin typeface="Lato Black" panose="020F0A02020204030203" pitchFamily="34" charset="0"/>
              </a:rPr>
              <a:t>Linjatyönä, kaupunki innovoijana</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i-FI" sz="1000" b="1" i="0" u="none" strike="noStrike" kern="1200" cap="none" spc="0" normalizeH="0" baseline="0" noProof="0" dirty="0">
              <a:ln>
                <a:noFill/>
              </a:ln>
              <a:solidFill>
                <a:srgbClr val="4C2A85"/>
              </a:solidFill>
              <a:effectLst/>
              <a:uLnTx/>
              <a:uFillTx/>
              <a:latin typeface="Campton Book"/>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i-FI" sz="1000" dirty="0">
                <a:solidFill>
                  <a:schemeClr val="accent6"/>
                </a:solidFill>
                <a:latin typeface="Work Sans Medium" pitchFamily="2" charset="0"/>
              </a:rPr>
              <a:t>Parhaimmillaan kehittäminen on jatkuvaa ja innovaatiotoiminta juurtuu yksiköiden toimintatavaksi. Jos innovaatiokilpailun jälkeen ratkaisun kehittämistä jatketaan linjatyönä, on hyvä laatia kehittämiselle suunnitelma ja huomioida työajan resursointi. </a:t>
            </a:r>
          </a:p>
        </p:txBody>
      </p:sp>
      <p:pic>
        <p:nvPicPr>
          <p:cNvPr id="7" name="Graphic 6" descr="Nuoli vaiheesta &quot;Linjatyönä, kaupunki innovoijana&quot; seuraavaan vaiheeseen.">
            <a:extLst>
              <a:ext uri="{FF2B5EF4-FFF2-40B4-BE49-F238E27FC236}">
                <a16:creationId xmlns:a16="http://schemas.microsoft.com/office/drawing/2014/main" id="{3419DF0D-EC6C-4FAA-948A-24D65137F58E}"/>
              </a:ext>
            </a:extLst>
          </p:cNvPr>
          <p:cNvPicPr>
            <a:picLocks noChangeAspect="1"/>
          </p:cNvPicPr>
          <p:nvPr/>
        </p:nvPicPr>
        <p:blipFill>
          <a:blip r:embed="rId17">
            <a:extLst>
              <a:ext uri="{96DAC541-7B7A-43D3-8B79-37D633B846F1}">
                <asvg:svgBlip xmlns:asvg="http://schemas.microsoft.com/office/drawing/2016/SVG/main" r:embed="rId18"/>
              </a:ext>
            </a:extLst>
          </a:blip>
          <a:stretch>
            <a:fillRect/>
          </a:stretch>
        </p:blipFill>
        <p:spPr>
          <a:xfrm>
            <a:off x="6022295" y="2824284"/>
            <a:ext cx="262537" cy="112516"/>
          </a:xfrm>
          <a:prstGeom prst="rect">
            <a:avLst/>
          </a:prstGeom>
        </p:spPr>
      </p:pic>
      <p:sp>
        <p:nvSpPr>
          <p:cNvPr id="53" name="Rounded Rectangle 52">
            <a:extLst>
              <a:ext uri="{FF2B5EF4-FFF2-40B4-BE49-F238E27FC236}">
                <a16:creationId xmlns:a16="http://schemas.microsoft.com/office/drawing/2014/main" id="{FF5A175A-C289-1F4E-8EC9-60657C1261B8}"/>
              </a:ext>
            </a:extLst>
          </p:cNvPr>
          <p:cNvSpPr/>
          <p:nvPr/>
        </p:nvSpPr>
        <p:spPr>
          <a:xfrm>
            <a:off x="6354094" y="1519305"/>
            <a:ext cx="2234270" cy="2394128"/>
          </a:xfrm>
          <a:prstGeom prst="roundRect">
            <a:avLst>
              <a:gd name="adj" fmla="val 1594"/>
            </a:avLst>
          </a:prstGeom>
          <a:solidFill>
            <a:srgbClr val="FDE6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defRPr/>
            </a:pPr>
            <a:r>
              <a:rPr lang="fi-FI" sz="1100" dirty="0">
                <a:solidFill>
                  <a:schemeClr val="accent6"/>
                </a:solidFill>
                <a:latin typeface="Lato Black" panose="020F0A02020204030203" pitchFamily="34" charset="0"/>
              </a:rPr>
              <a:t>Tunnustus kehitystyöstä</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i-FI" sz="1000" b="0" i="0" u="none" strike="noStrike" kern="1200" cap="none" spc="0" normalizeH="0" baseline="0" noProof="0" dirty="0">
              <a:ln>
                <a:noFill/>
              </a:ln>
              <a:solidFill>
                <a:srgbClr val="4C2A85"/>
              </a:solidFill>
              <a:effectLst/>
              <a:uLnTx/>
              <a:uFillTx/>
              <a:latin typeface="Campton Book"/>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i-FI" sz="1000" dirty="0">
                <a:solidFill>
                  <a:schemeClr val="accent6"/>
                </a:solidFill>
                <a:latin typeface="Work Sans Medium" pitchFamily="2" charset="0"/>
              </a:rPr>
              <a:t>Uuden ratkaisun kehittäminen on usein ponnistus, josta on hyvä antaa tunnustusta kehittämiseen osallistuneelle tiimille. Tunnustukset tehdystä työstä motivoivat ja kannustavat innovaatiotoimintaan myös jatkossa. Espoossa voidaan hyödyntää esimerkiksi kertapalkkioita, mutta myös pienemmät tunnustukset ovat tärkeitä. </a:t>
            </a:r>
          </a:p>
        </p:txBody>
      </p:sp>
      <p:pic>
        <p:nvPicPr>
          <p:cNvPr id="35" name="Graphic 34" descr="Nuoli vaiheesta &quot;Tunnustus kehitystyöstä&quot; seuraavaan vaiheeseen.">
            <a:extLst>
              <a:ext uri="{FF2B5EF4-FFF2-40B4-BE49-F238E27FC236}">
                <a16:creationId xmlns:a16="http://schemas.microsoft.com/office/drawing/2014/main" id="{8B1C68CF-2D77-416F-8270-CBFC949BE0C4}"/>
              </a:ext>
            </a:extLst>
          </p:cNvPr>
          <p:cNvPicPr>
            <a:picLocks noChangeAspect="1"/>
          </p:cNvPicPr>
          <p:nvPr/>
        </p:nvPicPr>
        <p:blipFill>
          <a:blip r:embed="rId17">
            <a:extLst>
              <a:ext uri="{96DAC541-7B7A-43D3-8B79-37D633B846F1}">
                <asvg:svgBlip xmlns:asvg="http://schemas.microsoft.com/office/drawing/2016/SVG/main" r:embed="rId18"/>
              </a:ext>
            </a:extLst>
          </a:blip>
          <a:stretch>
            <a:fillRect/>
          </a:stretch>
        </p:blipFill>
        <p:spPr>
          <a:xfrm>
            <a:off x="8484141" y="2824284"/>
            <a:ext cx="262537" cy="112516"/>
          </a:xfrm>
          <a:prstGeom prst="rect">
            <a:avLst/>
          </a:prstGeom>
        </p:spPr>
      </p:pic>
      <p:grpSp>
        <p:nvGrpSpPr>
          <p:cNvPr id="15" name="Graphic 9" descr="Nuoli vaiheesta&quot;kehitystä tehdään muun työn ohessa&quot; seuraavaan vaiheeseen.">
            <a:extLst>
              <a:ext uri="{FF2B5EF4-FFF2-40B4-BE49-F238E27FC236}">
                <a16:creationId xmlns:a16="http://schemas.microsoft.com/office/drawing/2014/main" id="{6BDD8806-8BD4-46D5-9E6B-64E9AB9A9525}"/>
              </a:ext>
            </a:extLst>
          </p:cNvPr>
          <p:cNvGrpSpPr/>
          <p:nvPr/>
        </p:nvGrpSpPr>
        <p:grpSpPr>
          <a:xfrm>
            <a:off x="4821519" y="6196656"/>
            <a:ext cx="2299783" cy="272773"/>
            <a:chOff x="4821519" y="6196656"/>
            <a:chExt cx="2299783" cy="272773"/>
          </a:xfrm>
        </p:grpSpPr>
        <p:sp>
          <p:nvSpPr>
            <p:cNvPr id="16" name="Freeform: Shape 15">
              <a:extLst>
                <a:ext uri="{FF2B5EF4-FFF2-40B4-BE49-F238E27FC236}">
                  <a16:creationId xmlns:a16="http://schemas.microsoft.com/office/drawing/2014/main" id="{158D3747-1E48-4736-BEEC-ADB996DB52E2}"/>
                </a:ext>
              </a:extLst>
            </p:cNvPr>
            <p:cNvSpPr/>
            <p:nvPr/>
          </p:nvSpPr>
          <p:spPr>
            <a:xfrm>
              <a:off x="4821519" y="6309907"/>
              <a:ext cx="2248654" cy="159522"/>
            </a:xfrm>
            <a:custGeom>
              <a:avLst/>
              <a:gdLst>
                <a:gd name="connsiteX0" fmla="*/ 0 w 2248654"/>
                <a:gd name="connsiteY0" fmla="*/ 159522 h 159522"/>
                <a:gd name="connsiteX1" fmla="*/ 2204684 w 2248654"/>
                <a:gd name="connsiteY1" fmla="*/ 159522 h 159522"/>
                <a:gd name="connsiteX2" fmla="*/ 2248654 w 2248654"/>
                <a:gd name="connsiteY2" fmla="*/ 115552 h 159522"/>
                <a:gd name="connsiteX3" fmla="*/ 2248654 w 2248654"/>
                <a:gd name="connsiteY3" fmla="*/ 0 h 159522"/>
              </a:gdLst>
              <a:ahLst/>
              <a:cxnLst>
                <a:cxn ang="0">
                  <a:pos x="connsiteX0" y="connsiteY0"/>
                </a:cxn>
                <a:cxn ang="0">
                  <a:pos x="connsiteX1" y="connsiteY1"/>
                </a:cxn>
                <a:cxn ang="0">
                  <a:pos x="connsiteX2" y="connsiteY2"/>
                </a:cxn>
                <a:cxn ang="0">
                  <a:pos x="connsiteX3" y="connsiteY3"/>
                </a:cxn>
              </a:cxnLst>
              <a:rect l="l" t="t" r="r" b="b"/>
              <a:pathLst>
                <a:path w="2248654" h="159522">
                  <a:moveTo>
                    <a:pt x="0" y="159522"/>
                  </a:moveTo>
                  <a:lnTo>
                    <a:pt x="2204684" y="159522"/>
                  </a:lnTo>
                  <a:cubicBezTo>
                    <a:pt x="2229226" y="159522"/>
                    <a:pt x="2248654" y="140093"/>
                    <a:pt x="2248654" y="115552"/>
                  </a:cubicBezTo>
                  <a:lnTo>
                    <a:pt x="2248654" y="0"/>
                  </a:lnTo>
                </a:path>
              </a:pathLst>
            </a:custGeom>
            <a:noFill/>
            <a:ln w="19521" cap="rnd">
              <a:solidFill>
                <a:srgbClr val="000000"/>
              </a:solidFill>
              <a:custDash>
                <a:ds d="6513210" sp="325658"/>
              </a:custDash>
              <a:miter/>
            </a:ln>
          </p:spPr>
          <p:txBody>
            <a:bodyPr rtlCol="0" anchor="ctr"/>
            <a:lstStyle/>
            <a:p>
              <a:endParaRPr lang="fi-FI"/>
            </a:p>
          </p:txBody>
        </p:sp>
        <p:sp>
          <p:nvSpPr>
            <p:cNvPr id="17" name="Freeform: Shape 16">
              <a:extLst>
                <a:ext uri="{FF2B5EF4-FFF2-40B4-BE49-F238E27FC236}">
                  <a16:creationId xmlns:a16="http://schemas.microsoft.com/office/drawing/2014/main" id="{48E53672-8615-4B41-B364-7C8D6D837DDB}"/>
                </a:ext>
              </a:extLst>
            </p:cNvPr>
            <p:cNvSpPr/>
            <p:nvPr/>
          </p:nvSpPr>
          <p:spPr>
            <a:xfrm>
              <a:off x="7019044" y="6196656"/>
              <a:ext cx="102258" cy="131058"/>
            </a:xfrm>
            <a:custGeom>
              <a:avLst/>
              <a:gdLst>
                <a:gd name="connsiteX0" fmla="*/ 0 w 102258"/>
                <a:gd name="connsiteY0" fmla="*/ 129612 h 131058"/>
                <a:gd name="connsiteX1" fmla="*/ 50107 w 102258"/>
                <a:gd name="connsiteY1" fmla="*/ 767 h 131058"/>
                <a:gd name="connsiteX2" fmla="*/ 52152 w 102258"/>
                <a:gd name="connsiteY2" fmla="*/ 767 h 131058"/>
                <a:gd name="connsiteX3" fmla="*/ 102258 w 102258"/>
                <a:gd name="connsiteY3" fmla="*/ 129612 h 131058"/>
                <a:gd name="connsiteX4" fmla="*/ 101236 w 102258"/>
                <a:gd name="connsiteY4" fmla="*/ 130635 h 131058"/>
                <a:gd name="connsiteX5" fmla="*/ 0 w 102258"/>
                <a:gd name="connsiteY5" fmla="*/ 130635 h 131058"/>
                <a:gd name="connsiteX6" fmla="*/ 0 w 102258"/>
                <a:gd name="connsiteY6" fmla="*/ 129612 h 1310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2258" h="131058">
                  <a:moveTo>
                    <a:pt x="0" y="129612"/>
                  </a:moveTo>
                  <a:lnTo>
                    <a:pt x="50107" y="767"/>
                  </a:lnTo>
                  <a:cubicBezTo>
                    <a:pt x="50107" y="-256"/>
                    <a:pt x="51129" y="-256"/>
                    <a:pt x="52152" y="767"/>
                  </a:cubicBezTo>
                  <a:lnTo>
                    <a:pt x="102258" y="129612"/>
                  </a:lnTo>
                  <a:cubicBezTo>
                    <a:pt x="102258" y="130635"/>
                    <a:pt x="102258" y="130635"/>
                    <a:pt x="101236" y="130635"/>
                  </a:cubicBezTo>
                  <a:lnTo>
                    <a:pt x="0" y="130635"/>
                  </a:lnTo>
                  <a:cubicBezTo>
                    <a:pt x="0" y="131657"/>
                    <a:pt x="0" y="130635"/>
                    <a:pt x="0" y="129612"/>
                  </a:cubicBezTo>
                  <a:close/>
                </a:path>
              </a:pathLst>
            </a:custGeom>
            <a:solidFill>
              <a:srgbClr val="C9D4DD"/>
            </a:solidFill>
            <a:ln w="19521" cap="rnd">
              <a:solidFill>
                <a:srgbClr val="000000"/>
              </a:solidFill>
              <a:custDash>
                <a:ds d="6513210" sp="325658"/>
              </a:custDash>
              <a:miter/>
            </a:ln>
          </p:spPr>
          <p:txBody>
            <a:bodyPr rtlCol="0" anchor="ctr"/>
            <a:lstStyle/>
            <a:p>
              <a:endParaRPr lang="fi-FI"/>
            </a:p>
          </p:txBody>
        </p:sp>
      </p:grpSp>
      <p:sp>
        <p:nvSpPr>
          <p:cNvPr id="54" name="Rounded Rectangle 53">
            <a:extLst>
              <a:ext uri="{FF2B5EF4-FFF2-40B4-BE49-F238E27FC236}">
                <a16:creationId xmlns:a16="http://schemas.microsoft.com/office/drawing/2014/main" id="{C7BF2B52-CB86-CA4B-9F28-91E65E787EB5}"/>
              </a:ext>
            </a:extLst>
          </p:cNvPr>
          <p:cNvSpPr/>
          <p:nvPr/>
        </p:nvSpPr>
        <p:spPr>
          <a:xfrm>
            <a:off x="6327204" y="4057333"/>
            <a:ext cx="2239998" cy="2078682"/>
          </a:xfrm>
          <a:prstGeom prst="roundRect">
            <a:avLst>
              <a:gd name="adj" fmla="val 1594"/>
            </a:avLst>
          </a:prstGeom>
          <a:solidFill>
            <a:srgbClr val="FDE6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lang="fi-FI" sz="1100" dirty="0">
                <a:solidFill>
                  <a:schemeClr val="accent6"/>
                </a:solidFill>
                <a:latin typeface="Lato Black" panose="020F0A02020204030203" pitchFamily="34" charset="0"/>
              </a:rPr>
              <a:t>Kehitys </a:t>
            </a:r>
            <a:r>
              <a:rPr lang="fi-FI" sz="1100" dirty="0" err="1">
                <a:solidFill>
                  <a:schemeClr val="accent6"/>
                </a:solidFill>
                <a:latin typeface="Lato Black" panose="020F0A02020204030203" pitchFamily="34" charset="0"/>
              </a:rPr>
              <a:t>projektoidaan</a:t>
            </a:r>
            <a:endParaRPr lang="fi-FI" sz="1100" dirty="0">
              <a:solidFill>
                <a:schemeClr val="accent6"/>
              </a:solidFill>
              <a:latin typeface="Lato Black" panose="020F0A02020204030203"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i-FI" sz="1000" b="0" i="0" u="none" strike="noStrike" kern="1200" cap="none" spc="0" normalizeH="0" baseline="0" noProof="0" dirty="0">
              <a:ln>
                <a:noFill/>
              </a:ln>
              <a:solidFill>
                <a:srgbClr val="4C2A85"/>
              </a:solidFill>
              <a:effectLst/>
              <a:uLnTx/>
              <a:uFillTx/>
              <a:latin typeface="Campton Book"/>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i-FI" sz="1000" dirty="0">
                <a:solidFill>
                  <a:schemeClr val="accent6"/>
                </a:solidFill>
                <a:latin typeface="Work Sans Medium" pitchFamily="2" charset="0"/>
              </a:rPr>
              <a:t>Kehitystyö usein </a:t>
            </a:r>
            <a:r>
              <a:rPr lang="fi-FI" sz="1000" dirty="0" err="1">
                <a:solidFill>
                  <a:schemeClr val="accent6"/>
                </a:solidFill>
                <a:latin typeface="Work Sans Medium" pitchFamily="2" charset="0"/>
              </a:rPr>
              <a:t>projektoidaan</a:t>
            </a:r>
            <a:r>
              <a:rPr lang="fi-FI" sz="1000" dirty="0">
                <a:solidFill>
                  <a:schemeClr val="accent6"/>
                </a:solidFill>
                <a:latin typeface="Work Sans Medium" pitchFamily="2" charset="0"/>
              </a:rPr>
              <a:t>, jolloin sille muodostetaan erillinen budjetti ja resursointi sekä määritetään aikataulu. </a:t>
            </a:r>
            <a:r>
              <a:rPr lang="fi-FI" sz="1000" dirty="0" err="1">
                <a:solidFill>
                  <a:schemeClr val="accent6"/>
                </a:solidFill>
                <a:latin typeface="Work Sans Medium" pitchFamily="2" charset="0"/>
              </a:rPr>
              <a:t>Projektointi</a:t>
            </a:r>
            <a:r>
              <a:rPr lang="fi-FI" sz="1000" dirty="0">
                <a:solidFill>
                  <a:schemeClr val="accent6"/>
                </a:solidFill>
                <a:latin typeface="Work Sans Medium" pitchFamily="2" charset="0"/>
              </a:rPr>
              <a:t> on hyvä tapa varmistaa, että asia etenee suunnitelmallisesti. Espoon projektijohtamisen </a:t>
            </a:r>
            <a:r>
              <a:rPr lang="fi-FI" sz="1000" dirty="0" err="1">
                <a:solidFill>
                  <a:schemeClr val="accent6"/>
                </a:solidFill>
                <a:latin typeface="Work Sans Medium" pitchFamily="2" charset="0"/>
              </a:rPr>
              <a:t>Espro</a:t>
            </a:r>
            <a:r>
              <a:rPr lang="fi-FI" sz="1000" dirty="0">
                <a:solidFill>
                  <a:schemeClr val="accent6"/>
                </a:solidFill>
                <a:latin typeface="Work Sans Medium" pitchFamily="2" charset="0"/>
              </a:rPr>
              <a:t>-malli antaa ohjeita ja työkaluja kehittämisen </a:t>
            </a:r>
            <a:r>
              <a:rPr lang="fi-FI" sz="1000" dirty="0" err="1">
                <a:solidFill>
                  <a:schemeClr val="accent6"/>
                </a:solidFill>
                <a:latin typeface="Work Sans Medium" pitchFamily="2" charset="0"/>
              </a:rPr>
              <a:t>projektoimiseen</a:t>
            </a:r>
            <a:r>
              <a:rPr lang="fi-FI" sz="1000" dirty="0">
                <a:solidFill>
                  <a:schemeClr val="accent6"/>
                </a:solidFill>
                <a:latin typeface="Work Sans Medium" pitchFamily="2" charset="0"/>
              </a:rPr>
              <a:t>. </a:t>
            </a:r>
          </a:p>
        </p:txBody>
      </p:sp>
      <p:grpSp>
        <p:nvGrpSpPr>
          <p:cNvPr id="12" name="Graphic 9" descr="Nuoli vaiheesta&quot;kehitystä tehdään muun työn ohessa&quot; seuraavaan vaiheeseen.">
            <a:extLst>
              <a:ext uri="{FF2B5EF4-FFF2-40B4-BE49-F238E27FC236}">
                <a16:creationId xmlns:a16="http://schemas.microsoft.com/office/drawing/2014/main" id="{6BDD8806-8BD4-46D5-9E6B-64E9AB9A9525}"/>
              </a:ext>
            </a:extLst>
          </p:cNvPr>
          <p:cNvGrpSpPr/>
          <p:nvPr/>
        </p:nvGrpSpPr>
        <p:grpSpPr>
          <a:xfrm>
            <a:off x="6908606" y="6196656"/>
            <a:ext cx="2299783" cy="272773"/>
            <a:chOff x="6908606" y="6196656"/>
            <a:chExt cx="2299783" cy="272773"/>
          </a:xfrm>
        </p:grpSpPr>
        <p:sp>
          <p:nvSpPr>
            <p:cNvPr id="13" name="Freeform: Shape 12">
              <a:extLst>
                <a:ext uri="{FF2B5EF4-FFF2-40B4-BE49-F238E27FC236}">
                  <a16:creationId xmlns:a16="http://schemas.microsoft.com/office/drawing/2014/main" id="{FB5A325C-C673-4F91-B58C-7FFBD3ECB24A}"/>
                </a:ext>
              </a:extLst>
            </p:cNvPr>
            <p:cNvSpPr/>
            <p:nvPr/>
          </p:nvSpPr>
          <p:spPr>
            <a:xfrm>
              <a:off x="6908606" y="6309907"/>
              <a:ext cx="2249676" cy="159522"/>
            </a:xfrm>
            <a:custGeom>
              <a:avLst/>
              <a:gdLst>
                <a:gd name="connsiteX0" fmla="*/ 0 w 2249676"/>
                <a:gd name="connsiteY0" fmla="*/ 159522 h 159522"/>
                <a:gd name="connsiteX1" fmla="*/ 2205706 w 2249676"/>
                <a:gd name="connsiteY1" fmla="*/ 159522 h 159522"/>
                <a:gd name="connsiteX2" fmla="*/ 2249677 w 2249676"/>
                <a:gd name="connsiteY2" fmla="*/ 115552 h 159522"/>
                <a:gd name="connsiteX3" fmla="*/ 2249677 w 2249676"/>
                <a:gd name="connsiteY3" fmla="*/ 0 h 159522"/>
              </a:gdLst>
              <a:ahLst/>
              <a:cxnLst>
                <a:cxn ang="0">
                  <a:pos x="connsiteX0" y="connsiteY0"/>
                </a:cxn>
                <a:cxn ang="0">
                  <a:pos x="connsiteX1" y="connsiteY1"/>
                </a:cxn>
                <a:cxn ang="0">
                  <a:pos x="connsiteX2" y="connsiteY2"/>
                </a:cxn>
                <a:cxn ang="0">
                  <a:pos x="connsiteX3" y="connsiteY3"/>
                </a:cxn>
              </a:cxnLst>
              <a:rect l="l" t="t" r="r" b="b"/>
              <a:pathLst>
                <a:path w="2249676" h="159522">
                  <a:moveTo>
                    <a:pt x="0" y="159522"/>
                  </a:moveTo>
                  <a:lnTo>
                    <a:pt x="2205706" y="159522"/>
                  </a:lnTo>
                  <a:cubicBezTo>
                    <a:pt x="2230248" y="159522"/>
                    <a:pt x="2249677" y="140093"/>
                    <a:pt x="2249677" y="115552"/>
                  </a:cubicBezTo>
                  <a:lnTo>
                    <a:pt x="2249677" y="0"/>
                  </a:lnTo>
                </a:path>
              </a:pathLst>
            </a:custGeom>
            <a:noFill/>
            <a:ln w="19521" cap="rnd">
              <a:solidFill>
                <a:srgbClr val="000000"/>
              </a:solidFill>
              <a:custDash>
                <a:ds d="6513210" sp="325658"/>
              </a:custDash>
              <a:miter/>
            </a:ln>
          </p:spPr>
          <p:txBody>
            <a:bodyPr rtlCol="0" anchor="ctr"/>
            <a:lstStyle/>
            <a:p>
              <a:endParaRPr lang="fi-FI"/>
            </a:p>
          </p:txBody>
        </p:sp>
        <p:sp>
          <p:nvSpPr>
            <p:cNvPr id="14" name="Freeform: Shape 13">
              <a:extLst>
                <a:ext uri="{FF2B5EF4-FFF2-40B4-BE49-F238E27FC236}">
                  <a16:creationId xmlns:a16="http://schemas.microsoft.com/office/drawing/2014/main" id="{411A4E90-A1AF-4741-8B8B-64FB67B5EA50}"/>
                </a:ext>
              </a:extLst>
            </p:cNvPr>
            <p:cNvSpPr/>
            <p:nvPr/>
          </p:nvSpPr>
          <p:spPr>
            <a:xfrm>
              <a:off x="9106131" y="6196656"/>
              <a:ext cx="102258" cy="131058"/>
            </a:xfrm>
            <a:custGeom>
              <a:avLst/>
              <a:gdLst>
                <a:gd name="connsiteX0" fmla="*/ 0 w 102258"/>
                <a:gd name="connsiteY0" fmla="*/ 129612 h 131058"/>
                <a:gd name="connsiteX1" fmla="*/ 50106 w 102258"/>
                <a:gd name="connsiteY1" fmla="*/ 767 h 131058"/>
                <a:gd name="connsiteX2" fmla="*/ 52151 w 102258"/>
                <a:gd name="connsiteY2" fmla="*/ 767 h 131058"/>
                <a:gd name="connsiteX3" fmla="*/ 102258 w 102258"/>
                <a:gd name="connsiteY3" fmla="*/ 129612 h 131058"/>
                <a:gd name="connsiteX4" fmla="*/ 101235 w 102258"/>
                <a:gd name="connsiteY4" fmla="*/ 130635 h 131058"/>
                <a:gd name="connsiteX5" fmla="*/ 0 w 102258"/>
                <a:gd name="connsiteY5" fmla="*/ 130635 h 131058"/>
                <a:gd name="connsiteX6" fmla="*/ 0 w 102258"/>
                <a:gd name="connsiteY6" fmla="*/ 129612 h 1310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2258" h="131058">
                  <a:moveTo>
                    <a:pt x="0" y="129612"/>
                  </a:moveTo>
                  <a:lnTo>
                    <a:pt x="50106" y="767"/>
                  </a:lnTo>
                  <a:cubicBezTo>
                    <a:pt x="50106" y="-256"/>
                    <a:pt x="51129" y="-256"/>
                    <a:pt x="52151" y="767"/>
                  </a:cubicBezTo>
                  <a:lnTo>
                    <a:pt x="102258" y="129612"/>
                  </a:lnTo>
                  <a:cubicBezTo>
                    <a:pt x="102258" y="130635"/>
                    <a:pt x="102258" y="130635"/>
                    <a:pt x="101235" y="130635"/>
                  </a:cubicBezTo>
                  <a:lnTo>
                    <a:pt x="0" y="130635"/>
                  </a:lnTo>
                  <a:cubicBezTo>
                    <a:pt x="0" y="131657"/>
                    <a:pt x="0" y="130635"/>
                    <a:pt x="0" y="129612"/>
                  </a:cubicBezTo>
                  <a:close/>
                </a:path>
              </a:pathLst>
            </a:custGeom>
            <a:solidFill>
              <a:srgbClr val="C9D4DD"/>
            </a:solidFill>
            <a:ln w="19521" cap="rnd">
              <a:solidFill>
                <a:srgbClr val="000000"/>
              </a:solidFill>
              <a:custDash>
                <a:ds d="6513210" sp="325658"/>
              </a:custDash>
              <a:miter/>
            </a:ln>
          </p:spPr>
          <p:txBody>
            <a:bodyPr rtlCol="0" anchor="ctr"/>
            <a:lstStyle/>
            <a:p>
              <a:endParaRPr lang="fi-FI"/>
            </a:p>
          </p:txBody>
        </p:sp>
      </p:grpSp>
      <p:pic>
        <p:nvPicPr>
          <p:cNvPr id="37" name="Graphic 36" descr="Nuoli vaiheesta &quot;Kehitys projektoidaan&quot; seuraavaan vaiheeseen.">
            <a:extLst>
              <a:ext uri="{FF2B5EF4-FFF2-40B4-BE49-F238E27FC236}">
                <a16:creationId xmlns:a16="http://schemas.microsoft.com/office/drawing/2014/main" id="{54C306F7-34EC-44CC-B21A-69BEF01DF01F}"/>
              </a:ext>
            </a:extLst>
          </p:cNvPr>
          <p:cNvPicPr>
            <a:picLocks noChangeAspect="1"/>
          </p:cNvPicPr>
          <p:nvPr/>
        </p:nvPicPr>
        <p:blipFill>
          <a:blip r:embed="rId17">
            <a:extLst>
              <a:ext uri="{96DAC541-7B7A-43D3-8B79-37D633B846F1}">
                <asvg:svgBlip xmlns:asvg="http://schemas.microsoft.com/office/drawing/2016/SVG/main" r:embed="rId18"/>
              </a:ext>
            </a:extLst>
          </a:blip>
          <a:stretch>
            <a:fillRect/>
          </a:stretch>
        </p:blipFill>
        <p:spPr>
          <a:xfrm>
            <a:off x="8484141" y="4954534"/>
            <a:ext cx="262537" cy="112516"/>
          </a:xfrm>
          <a:prstGeom prst="rect">
            <a:avLst/>
          </a:prstGeom>
        </p:spPr>
      </p:pic>
      <p:sp>
        <p:nvSpPr>
          <p:cNvPr id="55" name="Rounded Rectangle 54">
            <a:extLst>
              <a:ext uri="{FF2B5EF4-FFF2-40B4-BE49-F238E27FC236}">
                <a16:creationId xmlns:a16="http://schemas.microsoft.com/office/drawing/2014/main" id="{91B74016-FFBF-1F49-8C34-52236BD93BE1}"/>
              </a:ext>
            </a:extLst>
          </p:cNvPr>
          <p:cNvSpPr/>
          <p:nvPr/>
        </p:nvSpPr>
        <p:spPr>
          <a:xfrm>
            <a:off x="8760657" y="1528157"/>
            <a:ext cx="2138330" cy="4607858"/>
          </a:xfrm>
          <a:prstGeom prst="roundRect">
            <a:avLst>
              <a:gd name="adj" fmla="val 1594"/>
            </a:avLst>
          </a:prstGeom>
          <a:solidFill>
            <a:srgbClr val="FDE6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R="0" lvl="0" indent="0" fontAlgn="auto">
              <a:lnSpc>
                <a:spcPct val="100000"/>
              </a:lnSpc>
              <a:spcBef>
                <a:spcPts val="0"/>
              </a:spcBef>
              <a:spcAft>
                <a:spcPts val="0"/>
              </a:spcAft>
              <a:buClrTx/>
              <a:buSzTx/>
              <a:buFontTx/>
              <a:buNone/>
              <a:tabLst/>
              <a:defRPr/>
            </a:pPr>
            <a:r>
              <a:rPr lang="fi-FI" sz="1100" dirty="0">
                <a:solidFill>
                  <a:schemeClr val="accent6"/>
                </a:solidFill>
                <a:latin typeface="Lato Black" panose="020F0A02020204030203" pitchFamily="34" charset="0"/>
              </a:rPr>
              <a:t>Innovaatiotoiminnan eri muodot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i-FI" sz="1000" b="0" i="0" u="none" strike="noStrike" kern="1200" cap="none" spc="0" normalizeH="0" baseline="0" noProof="0" dirty="0">
              <a:ln>
                <a:noFill/>
              </a:ln>
              <a:solidFill>
                <a:srgbClr val="4C2A85"/>
              </a:solidFill>
              <a:effectLst/>
              <a:uLnTx/>
              <a:uFillTx/>
              <a:latin typeface="Campton Book"/>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i-FI" sz="1000" dirty="0">
                <a:solidFill>
                  <a:schemeClr val="accent6"/>
                </a:solidFill>
                <a:latin typeface="Work Sans Medium" pitchFamily="2" charset="0"/>
              </a:rPr>
              <a:t>Kaupunki on innovaatioalusta, joka tarjoaa erilaisia mahdollisuuksia innovaatiotoiminnalle. Innovaatioalustat ovat toiminnallisia kokonaisuuksia, joissa kaupunkiyhteisö synnyttää yhdessä uusia ratkaisuja ja uutta liiketoimintaa. Uusia tuotteita ja palveluita luodaan ja testataan todellisissa kaupunkiympäristöissä.</a:t>
            </a:r>
          </a:p>
          <a:p>
            <a:pPr marL="0" marR="0" lvl="0" indent="0" algn="l" defTabSz="914400" rtl="0" eaLnBrk="1" fontAlgn="auto" latinLnBrk="0" hangingPunct="1">
              <a:lnSpc>
                <a:spcPct val="100000"/>
              </a:lnSpc>
              <a:spcBef>
                <a:spcPts val="0"/>
              </a:spcBef>
              <a:spcAft>
                <a:spcPts val="0"/>
              </a:spcAft>
              <a:buClrTx/>
              <a:buSzTx/>
              <a:buFontTx/>
              <a:buNone/>
              <a:tabLst/>
              <a:defRPr/>
            </a:pPr>
            <a:r>
              <a:rPr lang="fi-FI" sz="1000" dirty="0">
                <a:solidFill>
                  <a:schemeClr val="accent6"/>
                </a:solidFill>
                <a:latin typeface="Work Sans Medium" pitchFamily="2" charset="0"/>
              </a:rPr>
              <a:t>Innovaatiotoiminnan muotoja Espoossa ovat esimerkiksi:</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i-FI" sz="1000" dirty="0" err="1">
                <a:solidFill>
                  <a:schemeClr val="accent6"/>
                </a:solidFill>
                <a:latin typeface="Work Sans Medium" pitchFamily="2" charset="0"/>
              </a:rPr>
              <a:t>Testbed</a:t>
            </a:r>
            <a:r>
              <a:rPr lang="fi-FI" sz="1000" dirty="0">
                <a:solidFill>
                  <a:schemeClr val="accent6"/>
                </a:solidFill>
                <a:latin typeface="Work Sans Medium" pitchFamily="2" charset="0"/>
              </a:rPr>
              <a:t>-toiminta</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i-FI" sz="1000" dirty="0">
                <a:solidFill>
                  <a:schemeClr val="accent6"/>
                </a:solidFill>
                <a:latin typeface="Work Sans Medium" pitchFamily="2" charset="0"/>
              </a:rPr>
              <a:t>Kokeilutoiminta</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i-FI" sz="1000" dirty="0">
                <a:solidFill>
                  <a:schemeClr val="accent6"/>
                </a:solidFill>
                <a:latin typeface="Work Sans Medium" pitchFamily="2" charset="0"/>
              </a:rPr>
              <a:t>Innovaatiokilpailut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i-FI" sz="1000" dirty="0">
                <a:solidFill>
                  <a:schemeClr val="accent6"/>
                </a:solidFill>
                <a:latin typeface="Work Sans Medium" pitchFamily="2" charset="0"/>
              </a:rPr>
              <a:t>Hackathonit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i-FI" sz="1000" dirty="0">
                <a:solidFill>
                  <a:schemeClr val="accent6"/>
                </a:solidFill>
                <a:latin typeface="Work Sans Medium" pitchFamily="2" charset="0"/>
              </a:rPr>
              <a:t>Design Sprintit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i-FI" sz="1000" dirty="0">
                <a:solidFill>
                  <a:schemeClr val="accent6"/>
                </a:solidFill>
                <a:latin typeface="Work Sans Medium" pitchFamily="2" charset="0"/>
              </a:rPr>
              <a:t>Innovaatiokeskittymät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i-FI" sz="1000" b="1" i="0" u="none" strike="noStrike" kern="1200" cap="none" spc="0" normalizeH="0" baseline="0" noProof="0" dirty="0">
              <a:ln>
                <a:noFill/>
              </a:ln>
              <a:solidFill>
                <a:srgbClr val="4C2A85"/>
              </a:solidFill>
              <a:effectLst/>
              <a:uLnTx/>
              <a:uFillTx/>
              <a:latin typeface="Campton Book"/>
              <a:ea typeface="+mn-ea"/>
              <a:cs typeface="+mn-cs"/>
            </a:endParaRPr>
          </a:p>
        </p:txBody>
      </p:sp>
      <p:pic>
        <p:nvPicPr>
          <p:cNvPr id="36" name="Graphic 35" descr="Nuoli vaiheesta &quot;Innovaatiotoiminnan eri muodot&quot; seuraavaan vaiheeseen.">
            <a:extLst>
              <a:ext uri="{FF2B5EF4-FFF2-40B4-BE49-F238E27FC236}">
                <a16:creationId xmlns:a16="http://schemas.microsoft.com/office/drawing/2014/main" id="{841AAE37-0699-4F37-B8DF-677C11552B05}"/>
              </a:ext>
            </a:extLst>
          </p:cNvPr>
          <p:cNvPicPr>
            <a:picLocks noChangeAspect="1"/>
          </p:cNvPicPr>
          <p:nvPr/>
        </p:nvPicPr>
        <p:blipFill>
          <a:blip r:embed="rId17">
            <a:extLst>
              <a:ext uri="{96DAC541-7B7A-43D3-8B79-37D633B846F1}">
                <asvg:svgBlip xmlns:asvg="http://schemas.microsoft.com/office/drawing/2016/SVG/main" r:embed="rId18"/>
              </a:ext>
            </a:extLst>
          </a:blip>
          <a:stretch>
            <a:fillRect/>
          </a:stretch>
        </p:blipFill>
        <p:spPr>
          <a:xfrm>
            <a:off x="10795262" y="3788926"/>
            <a:ext cx="262537" cy="112516"/>
          </a:xfrm>
          <a:prstGeom prst="rect">
            <a:avLst/>
          </a:prstGeom>
        </p:spPr>
      </p:pic>
      <p:sp>
        <p:nvSpPr>
          <p:cNvPr id="89" name="TextBox 88">
            <a:extLst>
              <a:ext uri="{FF2B5EF4-FFF2-40B4-BE49-F238E27FC236}">
                <a16:creationId xmlns:a16="http://schemas.microsoft.com/office/drawing/2014/main" id="{02ED1012-3754-41B1-9776-04AB5E5DBD53}"/>
              </a:ext>
            </a:extLst>
          </p:cNvPr>
          <p:cNvSpPr txBox="1"/>
          <p:nvPr/>
        </p:nvSpPr>
        <p:spPr>
          <a:xfrm>
            <a:off x="10905377" y="4076494"/>
            <a:ext cx="1203228" cy="1169551"/>
          </a:xfrm>
          <a:prstGeom prst="rect">
            <a:avLst/>
          </a:prstGeom>
          <a:noFill/>
        </p:spPr>
        <p:txBody>
          <a:bodyPr wrap="square" rtlCol="0">
            <a:spAutoFit/>
          </a:bodyPr>
          <a:lstStyle/>
          <a:p>
            <a:pPr algn="ctr"/>
            <a:r>
              <a:rPr lang="en-US" sz="1400" err="1">
                <a:solidFill>
                  <a:schemeClr val="accent6"/>
                </a:solidFill>
                <a:latin typeface="Lato Bold" panose="020F0802020204030203" pitchFamily="34" charset="0"/>
              </a:rPr>
              <a:t>Innovaatio-toiminnan</a:t>
            </a:r>
            <a:r>
              <a:rPr lang="en-US" sz="1400">
                <a:solidFill>
                  <a:schemeClr val="accent6"/>
                </a:solidFill>
                <a:latin typeface="Lato Bold" panose="020F0802020204030203" pitchFamily="34" charset="0"/>
              </a:rPr>
              <a:t> </a:t>
            </a:r>
            <a:r>
              <a:rPr lang="en-US" sz="1400" err="1">
                <a:solidFill>
                  <a:schemeClr val="accent6"/>
                </a:solidFill>
                <a:latin typeface="Lato Bold" panose="020F0802020204030203" pitchFamily="34" charset="0"/>
              </a:rPr>
              <a:t>jatkopolut</a:t>
            </a:r>
            <a:r>
              <a:rPr lang="en-US" sz="1400">
                <a:solidFill>
                  <a:schemeClr val="accent6"/>
                </a:solidFill>
                <a:latin typeface="Lato Bold" panose="020F0802020204030203" pitchFamily="34" charset="0"/>
              </a:rPr>
              <a:t> </a:t>
            </a:r>
            <a:r>
              <a:rPr lang="en-US" sz="1400" err="1">
                <a:solidFill>
                  <a:schemeClr val="accent6"/>
                </a:solidFill>
                <a:latin typeface="Lato Bold" panose="020F0802020204030203" pitchFamily="34" charset="0"/>
              </a:rPr>
              <a:t>kaupunki-yhteisössä</a:t>
            </a:r>
            <a:endParaRPr lang="fi-FI" sz="1400">
              <a:solidFill>
                <a:schemeClr val="accent6"/>
              </a:solidFill>
              <a:latin typeface="Lato Bold" panose="020F0802020204030203" pitchFamily="34" charset="0"/>
            </a:endParaRPr>
          </a:p>
        </p:txBody>
      </p:sp>
      <p:pic>
        <p:nvPicPr>
          <p:cNvPr id="90" name="Graphic 89" descr="Kuvake innovaatiotoiminnan jatkopoluista, jossa on syttynyt hehkulamppu.">
            <a:extLst>
              <a:ext uri="{FF2B5EF4-FFF2-40B4-BE49-F238E27FC236}">
                <a16:creationId xmlns:a16="http://schemas.microsoft.com/office/drawing/2014/main" id="{0E15259F-DE31-46EA-B90E-A146730C789A}"/>
              </a:ext>
            </a:extLst>
          </p:cNvPr>
          <p:cNvPicPr>
            <a:picLocks noChangeAspect="1"/>
          </p:cNvPicPr>
          <p:nvPr/>
        </p:nvPicPr>
        <p:blipFill>
          <a:blip r:embed="rId19">
            <a:extLst>
              <a:ext uri="{96DAC541-7B7A-43D3-8B79-37D633B846F1}">
                <asvg:svgBlip xmlns:asvg="http://schemas.microsoft.com/office/drawing/2016/SVG/main" r:embed="rId20"/>
              </a:ext>
            </a:extLst>
          </a:blip>
          <a:stretch>
            <a:fillRect/>
          </a:stretch>
        </p:blipFill>
        <p:spPr>
          <a:xfrm>
            <a:off x="11304933" y="3360002"/>
            <a:ext cx="521491" cy="643398"/>
          </a:xfrm>
          <a:prstGeom prst="rect">
            <a:avLst/>
          </a:prstGeom>
        </p:spPr>
      </p:pic>
    </p:spTree>
    <p:extLst>
      <p:ext uri="{BB962C8B-B14F-4D97-AF65-F5344CB8AC3E}">
        <p14:creationId xmlns:p14="http://schemas.microsoft.com/office/powerpoint/2010/main" val="263343393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 name="Text Placeholder 2">
            <a:extLst>
              <a:ext uri="{FF2B5EF4-FFF2-40B4-BE49-F238E27FC236}">
                <a16:creationId xmlns:a16="http://schemas.microsoft.com/office/drawing/2014/main" id="{EB8B068D-F0B9-43DC-87C7-72DE72F62F93}"/>
              </a:ext>
            </a:extLst>
          </p:cNvPr>
          <p:cNvSpPr txBox="1">
            <a:spLocks noGrp="1"/>
          </p:cNvSpPr>
          <p:nvPr>
            <p:ph type="title" idx="4294967295"/>
          </p:nvPr>
        </p:nvSpPr>
        <p:spPr>
          <a:xfrm>
            <a:off x="246213" y="241880"/>
            <a:ext cx="11658375" cy="38798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fi-FI" sz="2000" b="0" i="0" u="none" strike="noStrike" kern="1200" cap="none" spc="0" normalizeH="0" baseline="0" noProof="0">
                <a:ln>
                  <a:noFill/>
                </a:ln>
                <a:solidFill>
                  <a:schemeClr val="accent6"/>
                </a:solidFill>
                <a:effectLst/>
                <a:uLnTx/>
                <a:uFillTx/>
                <a:latin typeface="Lato Black" panose="020F0A02020204030203" pitchFamily="34" charset="0"/>
                <a:ea typeface="+mn-ea"/>
                <a:cs typeface="+mn-cs"/>
              </a:rPr>
              <a:t>Innovaatiokilpailun jatkopolut 4/4</a:t>
            </a:r>
          </a:p>
        </p:txBody>
      </p:sp>
      <p:sp>
        <p:nvSpPr>
          <p:cNvPr id="86" name="TextBox 85">
            <a:extLst>
              <a:ext uri="{FF2B5EF4-FFF2-40B4-BE49-F238E27FC236}">
                <a16:creationId xmlns:a16="http://schemas.microsoft.com/office/drawing/2014/main" id="{8EDC5800-8322-44C5-8BD0-003BD2BE997D}"/>
              </a:ext>
            </a:extLst>
          </p:cNvPr>
          <p:cNvSpPr txBox="1"/>
          <p:nvPr/>
        </p:nvSpPr>
        <p:spPr>
          <a:xfrm>
            <a:off x="422122" y="2648365"/>
            <a:ext cx="1203228" cy="954107"/>
          </a:xfrm>
          <a:prstGeom prst="rect">
            <a:avLst/>
          </a:prstGeom>
          <a:noFill/>
        </p:spPr>
        <p:txBody>
          <a:bodyPr wrap="square" rtlCol="0">
            <a:spAutoFit/>
          </a:bodyPr>
          <a:lstStyle/>
          <a:p>
            <a:pPr algn="ctr"/>
            <a:r>
              <a:rPr lang="en-US" sz="1400" dirty="0" err="1">
                <a:solidFill>
                  <a:schemeClr val="accent6"/>
                </a:solidFill>
                <a:latin typeface="Lato Bold" panose="020F0802020204030203" pitchFamily="34" charset="0"/>
              </a:rPr>
              <a:t>Innovaatio-kilpailun</a:t>
            </a:r>
            <a:r>
              <a:rPr lang="en-US" sz="1400" dirty="0">
                <a:solidFill>
                  <a:schemeClr val="accent6"/>
                </a:solidFill>
                <a:latin typeface="Lato Bold" panose="020F0802020204030203" pitchFamily="34" charset="0"/>
              </a:rPr>
              <a:t> </a:t>
            </a:r>
            <a:r>
              <a:rPr lang="en-US" sz="1400" dirty="0" err="1">
                <a:solidFill>
                  <a:schemeClr val="accent6"/>
                </a:solidFill>
                <a:latin typeface="Lato Bold" panose="020F0802020204030203" pitchFamily="34" charset="0"/>
              </a:rPr>
              <a:t>jatkopolut</a:t>
            </a:r>
            <a:r>
              <a:rPr lang="en-US" sz="1400" dirty="0">
                <a:solidFill>
                  <a:schemeClr val="accent6"/>
                </a:solidFill>
                <a:latin typeface="Lato Bold" panose="020F0802020204030203" pitchFamily="34" charset="0"/>
              </a:rPr>
              <a:t> </a:t>
            </a:r>
            <a:r>
              <a:rPr lang="en-US" sz="1400" dirty="0" err="1">
                <a:solidFill>
                  <a:schemeClr val="accent6"/>
                </a:solidFill>
                <a:latin typeface="Lato Bold" panose="020F0802020204030203" pitchFamily="34" charset="0"/>
              </a:rPr>
              <a:t>osallistujille</a:t>
            </a:r>
            <a:endParaRPr lang="fi-FI" sz="1400" dirty="0">
              <a:solidFill>
                <a:schemeClr val="accent6"/>
              </a:solidFill>
              <a:latin typeface="Lato Bold" panose="020F0802020204030203" pitchFamily="34" charset="0"/>
            </a:endParaRPr>
          </a:p>
        </p:txBody>
      </p:sp>
      <p:pic>
        <p:nvPicPr>
          <p:cNvPr id="90" name="Graphic 89" descr="Nuoli innovaation jatkopoluista kehittäjiin.">
            <a:extLst>
              <a:ext uri="{FF2B5EF4-FFF2-40B4-BE49-F238E27FC236}">
                <a16:creationId xmlns:a16="http://schemas.microsoft.com/office/drawing/2014/main" id="{214791B4-2DF2-4566-B5F9-4A57597B7904}"/>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63359" y="1485662"/>
            <a:ext cx="876300" cy="1009650"/>
          </a:xfrm>
          <a:prstGeom prst="rect">
            <a:avLst/>
          </a:prstGeom>
        </p:spPr>
      </p:pic>
      <p:sp>
        <p:nvSpPr>
          <p:cNvPr id="85" name="TextBox 84">
            <a:extLst>
              <a:ext uri="{FF2B5EF4-FFF2-40B4-BE49-F238E27FC236}">
                <a16:creationId xmlns:a16="http://schemas.microsoft.com/office/drawing/2014/main" id="{20F5075C-9140-4155-AA73-A4DB8B079919}"/>
              </a:ext>
            </a:extLst>
          </p:cNvPr>
          <p:cNvSpPr txBox="1"/>
          <p:nvPr/>
        </p:nvSpPr>
        <p:spPr>
          <a:xfrm>
            <a:off x="1813980" y="1683644"/>
            <a:ext cx="1203228" cy="307777"/>
          </a:xfrm>
          <a:prstGeom prst="rect">
            <a:avLst/>
          </a:prstGeom>
          <a:noFill/>
        </p:spPr>
        <p:txBody>
          <a:bodyPr wrap="square" lIns="91440" tIns="45720" rIns="91440" bIns="45720" rtlCol="0" anchor="t">
            <a:spAutoFit/>
          </a:bodyPr>
          <a:lstStyle/>
          <a:p>
            <a:pPr algn="ctr"/>
            <a:r>
              <a:rPr lang="en-US" sz="1400" err="1">
                <a:solidFill>
                  <a:schemeClr val="accent6"/>
                </a:solidFill>
                <a:latin typeface="Lato Bold"/>
              </a:rPr>
              <a:t>Kehittäjät</a:t>
            </a:r>
            <a:endParaRPr lang="fi-FI" sz="1400" err="1">
              <a:solidFill>
                <a:schemeClr val="accent6"/>
              </a:solidFill>
              <a:latin typeface="Lato Bold" panose="020F0802020204030203" pitchFamily="34" charset="0"/>
            </a:endParaRPr>
          </a:p>
        </p:txBody>
      </p:sp>
      <p:pic>
        <p:nvPicPr>
          <p:cNvPr id="83" name="Graphic 82" descr="Kuvake yrityksestä.">
            <a:extLst>
              <a:ext uri="{FF2B5EF4-FFF2-40B4-BE49-F238E27FC236}">
                <a16:creationId xmlns:a16="http://schemas.microsoft.com/office/drawing/2014/main" id="{13A6462E-EF8A-401A-86E0-A80CB119C9B5}"/>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2001845" y="1092700"/>
            <a:ext cx="827499" cy="584117"/>
          </a:xfrm>
          <a:prstGeom prst="rect">
            <a:avLst/>
          </a:prstGeom>
        </p:spPr>
      </p:pic>
      <p:pic>
        <p:nvPicPr>
          <p:cNvPr id="12" name="Graphic 11" descr="Himmennetty oikaiseva katkonuoli kehittäjistä innovaatiotoiminnan jatkopolkuihin.">
            <a:extLst>
              <a:ext uri="{FF2B5EF4-FFF2-40B4-BE49-F238E27FC236}">
                <a16:creationId xmlns:a16="http://schemas.microsoft.com/office/drawing/2014/main" id="{C548A3FC-BE97-4046-8583-1713962D3257}"/>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3110252" y="1502448"/>
            <a:ext cx="8210550" cy="1028700"/>
          </a:xfrm>
          <a:prstGeom prst="rect">
            <a:avLst/>
          </a:prstGeom>
        </p:spPr>
      </p:pic>
      <p:pic>
        <p:nvPicPr>
          <p:cNvPr id="32" name="Graphic 31" descr="Nuoli kehittäjistä jatkopolkuhin tai muihin kilpailuihin.">
            <a:extLst>
              <a:ext uri="{FF2B5EF4-FFF2-40B4-BE49-F238E27FC236}">
                <a16:creationId xmlns:a16="http://schemas.microsoft.com/office/drawing/2014/main" id="{47282910-0AC9-4510-AE70-DDB467731D3D}"/>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rot="10800000" flipH="1">
            <a:off x="2139748" y="2072925"/>
            <a:ext cx="409083" cy="363629"/>
          </a:xfrm>
          <a:prstGeom prst="rect">
            <a:avLst/>
          </a:prstGeom>
        </p:spPr>
      </p:pic>
      <p:grpSp>
        <p:nvGrpSpPr>
          <p:cNvPr id="7" name="Group 6" descr="Nuoli kaupungin henkilöstöstä jatkopolkuhin tai muihin kilpailuihin.">
            <a:extLst>
              <a:ext uri="{FF2B5EF4-FFF2-40B4-BE49-F238E27FC236}">
                <a16:creationId xmlns:a16="http://schemas.microsoft.com/office/drawing/2014/main" id="{CDCB1DE5-F362-492A-9A68-9F2E2D347C6E}"/>
              </a:ext>
            </a:extLst>
          </p:cNvPr>
          <p:cNvGrpSpPr/>
          <p:nvPr/>
        </p:nvGrpSpPr>
        <p:grpSpPr>
          <a:xfrm>
            <a:off x="2152922" y="2518058"/>
            <a:ext cx="390286" cy="749617"/>
            <a:chOff x="2152922" y="2518058"/>
            <a:chExt cx="390286" cy="749617"/>
          </a:xfrm>
        </p:grpSpPr>
        <p:sp>
          <p:nvSpPr>
            <p:cNvPr id="5" name="Freeform: Shape 4">
              <a:extLst>
                <a:ext uri="{FF2B5EF4-FFF2-40B4-BE49-F238E27FC236}">
                  <a16:creationId xmlns:a16="http://schemas.microsoft.com/office/drawing/2014/main" id="{AFB03027-2D52-4BD1-9E6C-51A02323D537}"/>
                </a:ext>
              </a:extLst>
            </p:cNvPr>
            <p:cNvSpPr/>
            <p:nvPr/>
          </p:nvSpPr>
          <p:spPr>
            <a:xfrm>
              <a:off x="2152922" y="2556158"/>
              <a:ext cx="296227" cy="711517"/>
            </a:xfrm>
            <a:custGeom>
              <a:avLst/>
              <a:gdLst>
                <a:gd name="connsiteX0" fmla="*/ 0 w 296227"/>
                <a:gd name="connsiteY0" fmla="*/ 711518 h 711517"/>
                <a:gd name="connsiteX1" fmla="*/ 2858 w 296227"/>
                <a:gd name="connsiteY1" fmla="*/ 31432 h 711517"/>
                <a:gd name="connsiteX2" fmla="*/ 35243 w 296227"/>
                <a:gd name="connsiteY2" fmla="*/ 0 h 711517"/>
                <a:gd name="connsiteX3" fmla="*/ 296228 w 296227"/>
                <a:gd name="connsiteY3" fmla="*/ 0 h 711517"/>
              </a:gdLst>
              <a:ahLst/>
              <a:cxnLst>
                <a:cxn ang="0">
                  <a:pos x="connsiteX0" y="connsiteY0"/>
                </a:cxn>
                <a:cxn ang="0">
                  <a:pos x="connsiteX1" y="connsiteY1"/>
                </a:cxn>
                <a:cxn ang="0">
                  <a:pos x="connsiteX2" y="connsiteY2"/>
                </a:cxn>
                <a:cxn ang="0">
                  <a:pos x="connsiteX3" y="connsiteY3"/>
                </a:cxn>
              </a:cxnLst>
              <a:rect l="l" t="t" r="r" b="b"/>
              <a:pathLst>
                <a:path w="296227" h="711517">
                  <a:moveTo>
                    <a:pt x="0" y="711518"/>
                  </a:moveTo>
                  <a:lnTo>
                    <a:pt x="2858" y="31432"/>
                  </a:lnTo>
                  <a:cubicBezTo>
                    <a:pt x="2858" y="14288"/>
                    <a:pt x="17145" y="0"/>
                    <a:pt x="35243" y="0"/>
                  </a:cubicBezTo>
                  <a:lnTo>
                    <a:pt x="296228" y="0"/>
                  </a:lnTo>
                </a:path>
              </a:pathLst>
            </a:custGeom>
            <a:noFill/>
            <a:ln w="14200" cap="rnd">
              <a:solidFill>
                <a:srgbClr val="000000"/>
              </a:solidFill>
              <a:custDash>
                <a:ds d="6101925" sp="508493"/>
              </a:custDash>
              <a:miter/>
            </a:ln>
          </p:spPr>
          <p:txBody>
            <a:bodyPr rtlCol="0" anchor="ctr"/>
            <a:lstStyle/>
            <a:p>
              <a:endParaRPr lang="fi-FI"/>
            </a:p>
          </p:txBody>
        </p:sp>
        <p:sp>
          <p:nvSpPr>
            <p:cNvPr id="6" name="Freeform: Shape 5">
              <a:extLst>
                <a:ext uri="{FF2B5EF4-FFF2-40B4-BE49-F238E27FC236}">
                  <a16:creationId xmlns:a16="http://schemas.microsoft.com/office/drawing/2014/main" id="{C0442A60-1BBA-46D8-8F21-443D598425D2}"/>
                </a:ext>
              </a:extLst>
            </p:cNvPr>
            <p:cNvSpPr/>
            <p:nvPr/>
          </p:nvSpPr>
          <p:spPr>
            <a:xfrm>
              <a:off x="2448197" y="2518058"/>
              <a:ext cx="95011" cy="75247"/>
            </a:xfrm>
            <a:custGeom>
              <a:avLst/>
              <a:gdLst>
                <a:gd name="connsiteX0" fmla="*/ 952 w 95011"/>
                <a:gd name="connsiteY0" fmla="*/ 75248 h 75247"/>
                <a:gd name="connsiteX1" fmla="*/ 94297 w 95011"/>
                <a:gd name="connsiteY1" fmla="*/ 38100 h 75247"/>
                <a:gd name="connsiteX2" fmla="*/ 94297 w 95011"/>
                <a:gd name="connsiteY2" fmla="*/ 37148 h 75247"/>
                <a:gd name="connsiteX3" fmla="*/ 952 w 95011"/>
                <a:gd name="connsiteY3" fmla="*/ 0 h 75247"/>
                <a:gd name="connsiteX4" fmla="*/ 0 w 95011"/>
                <a:gd name="connsiteY4" fmla="*/ 952 h 75247"/>
                <a:gd name="connsiteX5" fmla="*/ 952 w 95011"/>
                <a:gd name="connsiteY5" fmla="*/ 75248 h 75247"/>
                <a:gd name="connsiteX6" fmla="*/ 952 w 95011"/>
                <a:gd name="connsiteY6" fmla="*/ 75248 h 752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5011" h="75247">
                  <a:moveTo>
                    <a:pt x="952" y="75248"/>
                  </a:moveTo>
                  <a:lnTo>
                    <a:pt x="94297" y="38100"/>
                  </a:lnTo>
                  <a:cubicBezTo>
                    <a:pt x="95250" y="38100"/>
                    <a:pt x="95250" y="37148"/>
                    <a:pt x="94297" y="37148"/>
                  </a:cubicBezTo>
                  <a:lnTo>
                    <a:pt x="952" y="0"/>
                  </a:lnTo>
                  <a:cubicBezTo>
                    <a:pt x="952" y="0"/>
                    <a:pt x="0" y="0"/>
                    <a:pt x="0" y="952"/>
                  </a:cubicBezTo>
                  <a:lnTo>
                    <a:pt x="952" y="75248"/>
                  </a:lnTo>
                  <a:cubicBezTo>
                    <a:pt x="952" y="75248"/>
                    <a:pt x="952" y="75248"/>
                    <a:pt x="952" y="75248"/>
                  </a:cubicBezTo>
                  <a:close/>
                </a:path>
              </a:pathLst>
            </a:custGeom>
            <a:solidFill>
              <a:srgbClr val="C9D4DD"/>
            </a:solidFill>
            <a:ln w="14200" cap="rnd">
              <a:solidFill>
                <a:srgbClr val="000000"/>
              </a:solidFill>
              <a:custDash>
                <a:ds d="5084940" sp="254250"/>
              </a:custDash>
              <a:miter/>
            </a:ln>
          </p:spPr>
          <p:txBody>
            <a:bodyPr rtlCol="0" anchor="ctr"/>
            <a:lstStyle/>
            <a:p>
              <a:endParaRPr lang="fi-FI"/>
            </a:p>
          </p:txBody>
        </p:sp>
      </p:grpSp>
      <p:sp>
        <p:nvSpPr>
          <p:cNvPr id="89" name="TextBox 88">
            <a:extLst>
              <a:ext uri="{FF2B5EF4-FFF2-40B4-BE49-F238E27FC236}">
                <a16:creationId xmlns:a16="http://schemas.microsoft.com/office/drawing/2014/main" id="{B41F7896-41FB-40B2-8B8D-E6EB65E17EE5}"/>
              </a:ext>
            </a:extLst>
          </p:cNvPr>
          <p:cNvSpPr txBox="1"/>
          <p:nvPr/>
        </p:nvSpPr>
        <p:spPr>
          <a:xfrm>
            <a:off x="2610670" y="2180432"/>
            <a:ext cx="1494828" cy="523220"/>
          </a:xfrm>
          <a:prstGeom prst="rect">
            <a:avLst/>
          </a:prstGeom>
          <a:noFill/>
        </p:spPr>
        <p:txBody>
          <a:bodyPr wrap="square" rtlCol="0">
            <a:spAutoFit/>
          </a:bodyPr>
          <a:lstStyle/>
          <a:p>
            <a:r>
              <a:rPr lang="en-US" sz="1400" dirty="0" err="1">
                <a:solidFill>
                  <a:schemeClr val="accent6"/>
                </a:solidFill>
                <a:latin typeface="Lato Bold" panose="020F0802020204030203" pitchFamily="34" charset="0"/>
              </a:rPr>
              <a:t>Jatkokilpailut</a:t>
            </a:r>
            <a:r>
              <a:rPr lang="en-US" sz="1400" dirty="0">
                <a:solidFill>
                  <a:schemeClr val="accent6"/>
                </a:solidFill>
                <a:latin typeface="Lato Bold" panose="020F0802020204030203" pitchFamily="34" charset="0"/>
              </a:rPr>
              <a:t> / </a:t>
            </a:r>
            <a:r>
              <a:rPr lang="en-US" sz="1400" dirty="0" err="1">
                <a:solidFill>
                  <a:schemeClr val="accent6"/>
                </a:solidFill>
                <a:latin typeface="Lato Bold" panose="020F0802020204030203" pitchFamily="34" charset="0"/>
              </a:rPr>
              <a:t>muut</a:t>
            </a:r>
            <a:r>
              <a:rPr lang="en-US" sz="1400" dirty="0">
                <a:solidFill>
                  <a:schemeClr val="accent6"/>
                </a:solidFill>
                <a:latin typeface="Lato Bold" panose="020F0802020204030203" pitchFamily="34" charset="0"/>
              </a:rPr>
              <a:t> </a:t>
            </a:r>
            <a:r>
              <a:rPr lang="en-US" sz="1400" dirty="0" err="1">
                <a:solidFill>
                  <a:schemeClr val="accent6"/>
                </a:solidFill>
                <a:latin typeface="Lato Bold" panose="020F0802020204030203" pitchFamily="34" charset="0"/>
              </a:rPr>
              <a:t>kilpailut</a:t>
            </a:r>
            <a:endParaRPr lang="fi-FI" sz="1400" dirty="0">
              <a:solidFill>
                <a:schemeClr val="accent6"/>
              </a:solidFill>
              <a:latin typeface="Lato Bold" panose="020F0802020204030203" pitchFamily="34" charset="0"/>
            </a:endParaRPr>
          </a:p>
        </p:txBody>
      </p:sp>
      <p:sp>
        <p:nvSpPr>
          <p:cNvPr id="49" name="Rounded Rectangle 48">
            <a:extLst>
              <a:ext uri="{FF2B5EF4-FFF2-40B4-BE49-F238E27FC236}">
                <a16:creationId xmlns:a16="http://schemas.microsoft.com/office/drawing/2014/main" id="{79285069-69C4-8246-9D12-1ECAEE40391F}"/>
              </a:ext>
            </a:extLst>
          </p:cNvPr>
          <p:cNvSpPr/>
          <p:nvPr/>
        </p:nvSpPr>
        <p:spPr>
          <a:xfrm>
            <a:off x="4181146" y="2140856"/>
            <a:ext cx="4236097" cy="1326577"/>
          </a:xfrm>
          <a:prstGeom prst="roundRect">
            <a:avLst>
              <a:gd name="adj" fmla="val 1594"/>
            </a:avLst>
          </a:prstGeom>
          <a:solidFill>
            <a:srgbClr val="FDE6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fi-FI" sz="1100" dirty="0">
                <a:solidFill>
                  <a:schemeClr val="accent6"/>
                </a:solidFill>
                <a:latin typeface="Lato Black" panose="020F0A02020204030203" pitchFamily="34" charset="0"/>
              </a:rPr>
              <a:t>Jatkokilpailut / muut kilpailut</a:t>
            </a:r>
          </a:p>
          <a:p>
            <a:pPr lvl="0"/>
            <a:endParaRPr lang="fi-FI" sz="1100" dirty="0">
              <a:solidFill>
                <a:schemeClr val="accent6"/>
              </a:solidFill>
              <a:latin typeface="Lato Black" panose="020F0A02020204030203" pitchFamily="34" charset="0"/>
            </a:endParaRPr>
          </a:p>
          <a:p>
            <a:r>
              <a:rPr lang="fi-FI" sz="1000" dirty="0">
                <a:solidFill>
                  <a:schemeClr val="accent6"/>
                </a:solidFill>
                <a:latin typeface="Work Sans Medium" pitchFamily="2" charset="0"/>
              </a:rPr>
              <a:t>Esimerkiksi Laatukeskuksen </a:t>
            </a:r>
            <a:r>
              <a:rPr lang="fi-FI" sz="1000" dirty="0">
                <a:solidFill>
                  <a:schemeClr val="accent6"/>
                </a:solidFill>
                <a:latin typeface="Work Sans Medium" pitchFamily="2" charset="0"/>
                <a:hlinkClick r:id="rId11">
                  <a:extLst>
                    <a:ext uri="{A12FA001-AC4F-418D-AE19-62706E023703}">
                      <ahyp:hlinkClr xmlns:ahyp="http://schemas.microsoft.com/office/drawing/2018/hyperlinkcolor" val="tx"/>
                    </a:ext>
                  </a:extLst>
                </a:hlinkClick>
              </a:rPr>
              <a:t>vuoden laatuinnovaatiokilpailu</a:t>
            </a:r>
            <a:r>
              <a:rPr lang="fi-FI" sz="1000" dirty="0">
                <a:solidFill>
                  <a:schemeClr val="accent6"/>
                </a:solidFill>
                <a:latin typeface="Work Sans Medium" pitchFamily="2" charset="0"/>
              </a:rPr>
              <a:t> ja kansainvälinen </a:t>
            </a:r>
            <a:r>
              <a:rPr lang="fi-FI" sz="1000" dirty="0" err="1">
                <a:solidFill>
                  <a:schemeClr val="accent6"/>
                </a:solidFill>
                <a:latin typeface="Work Sans Medium" pitchFamily="2" charset="0"/>
                <a:hlinkClick r:id="rId12">
                  <a:extLst>
                    <a:ext uri="{A12FA001-AC4F-418D-AE19-62706E023703}">
                      <ahyp:hlinkClr xmlns:ahyp="http://schemas.microsoft.com/office/drawing/2018/hyperlinkcolor" val="tx"/>
                    </a:ext>
                  </a:extLst>
                </a:hlinkClick>
              </a:rPr>
              <a:t>Quality</a:t>
            </a:r>
            <a:r>
              <a:rPr lang="fi-FI" sz="1000" dirty="0">
                <a:solidFill>
                  <a:schemeClr val="accent6"/>
                </a:solidFill>
                <a:latin typeface="Work Sans Medium" pitchFamily="2" charset="0"/>
                <a:hlinkClick r:id="rId12">
                  <a:extLst>
                    <a:ext uri="{A12FA001-AC4F-418D-AE19-62706E023703}">
                      <ahyp:hlinkClr xmlns:ahyp="http://schemas.microsoft.com/office/drawing/2018/hyperlinkcolor" val="tx"/>
                    </a:ext>
                  </a:extLst>
                </a:hlinkClick>
              </a:rPr>
              <a:t> Innovation </a:t>
            </a:r>
            <a:r>
              <a:rPr lang="fi-FI" sz="1000" dirty="0" err="1">
                <a:solidFill>
                  <a:schemeClr val="accent6"/>
                </a:solidFill>
                <a:latin typeface="Work Sans Medium" pitchFamily="2" charset="0"/>
                <a:hlinkClick r:id="rId12">
                  <a:extLst>
                    <a:ext uri="{A12FA001-AC4F-418D-AE19-62706E023703}">
                      <ahyp:hlinkClr xmlns:ahyp="http://schemas.microsoft.com/office/drawing/2018/hyperlinkcolor" val="tx"/>
                    </a:ext>
                  </a:extLst>
                </a:hlinkClick>
              </a:rPr>
              <a:t>Award</a:t>
            </a:r>
            <a:r>
              <a:rPr lang="fi-FI" sz="1000" dirty="0">
                <a:solidFill>
                  <a:schemeClr val="accent6"/>
                </a:solidFill>
                <a:latin typeface="Work Sans Medium" pitchFamily="2" charset="0"/>
                <a:hlinkClick r:id="rId12">
                  <a:extLst>
                    <a:ext uri="{A12FA001-AC4F-418D-AE19-62706E023703}">
                      <ahyp:hlinkClr xmlns:ahyp="http://schemas.microsoft.com/office/drawing/2018/hyperlinkcolor" val="tx"/>
                    </a:ext>
                  </a:extLst>
                </a:hlinkClick>
              </a:rPr>
              <a:t> </a:t>
            </a:r>
            <a:r>
              <a:rPr lang="fi-FI" sz="1000" dirty="0">
                <a:solidFill>
                  <a:schemeClr val="accent6"/>
                </a:solidFill>
                <a:latin typeface="Work Sans Medium" pitchFamily="2" charset="0"/>
              </a:rPr>
              <a:t>-kilpailu.</a:t>
            </a:r>
          </a:p>
        </p:txBody>
      </p:sp>
      <p:pic>
        <p:nvPicPr>
          <p:cNvPr id="8" name="Graphic 7" descr="Nuoli jatkopoluista tai muista kilpailuista innovaatiotoiminnan jatkopolkuihin.">
            <a:extLst>
              <a:ext uri="{FF2B5EF4-FFF2-40B4-BE49-F238E27FC236}">
                <a16:creationId xmlns:a16="http://schemas.microsoft.com/office/drawing/2014/main" id="{50BB41AB-A20B-41D1-A457-593E0B47D0DD}"/>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8554897" y="2870164"/>
            <a:ext cx="2066925" cy="561975"/>
          </a:xfrm>
          <a:prstGeom prst="rect">
            <a:avLst/>
          </a:prstGeom>
        </p:spPr>
      </p:pic>
      <p:sp>
        <p:nvSpPr>
          <p:cNvPr id="104" name="TextBox 103">
            <a:extLst>
              <a:ext uri="{FF2B5EF4-FFF2-40B4-BE49-F238E27FC236}">
                <a16:creationId xmlns:a16="http://schemas.microsoft.com/office/drawing/2014/main" id="{AFC70998-536C-406C-99B8-55BAAF024CD8}"/>
              </a:ext>
            </a:extLst>
          </p:cNvPr>
          <p:cNvSpPr txBox="1"/>
          <p:nvPr/>
        </p:nvSpPr>
        <p:spPr>
          <a:xfrm>
            <a:off x="10705034" y="3468755"/>
            <a:ext cx="1203228" cy="1169551"/>
          </a:xfrm>
          <a:prstGeom prst="rect">
            <a:avLst/>
          </a:prstGeom>
          <a:noFill/>
        </p:spPr>
        <p:txBody>
          <a:bodyPr wrap="square" rtlCol="0">
            <a:spAutoFit/>
          </a:bodyPr>
          <a:lstStyle/>
          <a:p>
            <a:pPr algn="ctr"/>
            <a:r>
              <a:rPr lang="en-US" sz="1400" dirty="0" err="1">
                <a:solidFill>
                  <a:schemeClr val="accent6"/>
                </a:solidFill>
                <a:latin typeface="Lato Bold" panose="020F0802020204030203" pitchFamily="34" charset="0"/>
              </a:rPr>
              <a:t>Innovaatio-toiminnan</a:t>
            </a:r>
            <a:r>
              <a:rPr lang="en-US" sz="1400" dirty="0">
                <a:solidFill>
                  <a:schemeClr val="accent6"/>
                </a:solidFill>
                <a:latin typeface="Lato Bold" panose="020F0802020204030203" pitchFamily="34" charset="0"/>
              </a:rPr>
              <a:t> </a:t>
            </a:r>
            <a:r>
              <a:rPr lang="en-US" sz="1400" dirty="0" err="1">
                <a:solidFill>
                  <a:schemeClr val="accent6"/>
                </a:solidFill>
                <a:latin typeface="Lato Bold" panose="020F0802020204030203" pitchFamily="34" charset="0"/>
              </a:rPr>
              <a:t>jatkopolut</a:t>
            </a:r>
            <a:r>
              <a:rPr lang="en-US" sz="1400" dirty="0">
                <a:solidFill>
                  <a:schemeClr val="accent6"/>
                </a:solidFill>
                <a:latin typeface="Lato Bold" panose="020F0802020204030203" pitchFamily="34" charset="0"/>
              </a:rPr>
              <a:t> </a:t>
            </a:r>
            <a:r>
              <a:rPr lang="en-US" sz="1400" dirty="0" err="1">
                <a:solidFill>
                  <a:schemeClr val="accent6"/>
                </a:solidFill>
                <a:latin typeface="Lato Bold" panose="020F0802020204030203" pitchFamily="34" charset="0"/>
              </a:rPr>
              <a:t>kaupunki-yhteisössä</a:t>
            </a:r>
            <a:endParaRPr lang="fi-FI" sz="1400" dirty="0">
              <a:solidFill>
                <a:schemeClr val="accent6"/>
              </a:solidFill>
              <a:latin typeface="Lato Bold" panose="020F0802020204030203" pitchFamily="34" charset="0"/>
            </a:endParaRPr>
          </a:p>
        </p:txBody>
      </p:sp>
      <p:pic>
        <p:nvPicPr>
          <p:cNvPr id="105" name="Graphic 104" descr="Kuvake innovaatiotoiminnan jatkopoluista, jossa on syttynyt hehkulamppu.">
            <a:extLst>
              <a:ext uri="{FF2B5EF4-FFF2-40B4-BE49-F238E27FC236}">
                <a16:creationId xmlns:a16="http://schemas.microsoft.com/office/drawing/2014/main" id="{3A777166-AFBA-4571-8B56-40C415F1C69D}"/>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11014805" y="2752263"/>
            <a:ext cx="521491" cy="643398"/>
          </a:xfrm>
          <a:prstGeom prst="rect">
            <a:avLst/>
          </a:prstGeom>
        </p:spPr>
      </p:pic>
      <p:pic>
        <p:nvPicPr>
          <p:cNvPr id="25" name="Graphic 24" descr="Nuoli innovaation jatkopoluista kaupungin henkilöstöön.">
            <a:extLst>
              <a:ext uri="{FF2B5EF4-FFF2-40B4-BE49-F238E27FC236}">
                <a16:creationId xmlns:a16="http://schemas.microsoft.com/office/drawing/2014/main" id="{E6074912-2744-489C-BADD-8A257F7A25BB}"/>
              </a:ext>
            </a:extLst>
          </p:cNvPr>
          <p:cNvPicPr>
            <a:picLocks noChangeAspect="1"/>
          </p:cNvPicPr>
          <p:nvPr/>
        </p:nvPicPr>
        <p:blipFill>
          <a:blip r:embed="rId17">
            <a:extLst>
              <a:ext uri="{96DAC541-7B7A-43D3-8B79-37D633B846F1}">
                <asvg:svgBlip xmlns:asvg="http://schemas.microsoft.com/office/drawing/2016/SVG/main" r:embed="rId18"/>
              </a:ext>
            </a:extLst>
          </a:blip>
          <a:stretch>
            <a:fillRect/>
          </a:stretch>
        </p:blipFill>
        <p:spPr>
          <a:xfrm>
            <a:off x="871198" y="3755789"/>
            <a:ext cx="879021" cy="361950"/>
          </a:xfrm>
          <a:prstGeom prst="rect">
            <a:avLst/>
          </a:prstGeom>
        </p:spPr>
      </p:pic>
      <p:sp>
        <p:nvSpPr>
          <p:cNvPr id="88" name="TextBox 87">
            <a:extLst>
              <a:ext uri="{FF2B5EF4-FFF2-40B4-BE49-F238E27FC236}">
                <a16:creationId xmlns:a16="http://schemas.microsoft.com/office/drawing/2014/main" id="{DA40EF0F-3BC4-4A7B-98B7-9BAE8AA16F10}"/>
              </a:ext>
            </a:extLst>
          </p:cNvPr>
          <p:cNvSpPr txBox="1"/>
          <p:nvPr/>
        </p:nvSpPr>
        <p:spPr>
          <a:xfrm>
            <a:off x="1813980" y="3936764"/>
            <a:ext cx="1203228" cy="523220"/>
          </a:xfrm>
          <a:prstGeom prst="rect">
            <a:avLst/>
          </a:prstGeom>
          <a:noFill/>
        </p:spPr>
        <p:txBody>
          <a:bodyPr wrap="square" rtlCol="0">
            <a:spAutoFit/>
          </a:bodyPr>
          <a:lstStyle/>
          <a:p>
            <a:pPr algn="ctr"/>
            <a:r>
              <a:rPr lang="en-US" sz="1400" err="1">
                <a:solidFill>
                  <a:schemeClr val="accent6"/>
                </a:solidFill>
                <a:latin typeface="Lato Bold" panose="020F0802020204030203" pitchFamily="34" charset="0"/>
              </a:rPr>
              <a:t>Kaupungin</a:t>
            </a:r>
            <a:r>
              <a:rPr lang="en-US" sz="1400">
                <a:solidFill>
                  <a:schemeClr val="accent6"/>
                </a:solidFill>
                <a:latin typeface="Lato Bold" panose="020F0802020204030203" pitchFamily="34" charset="0"/>
              </a:rPr>
              <a:t> </a:t>
            </a:r>
            <a:r>
              <a:rPr lang="en-US" sz="1400" err="1">
                <a:solidFill>
                  <a:schemeClr val="accent6"/>
                </a:solidFill>
                <a:latin typeface="Lato Bold" panose="020F0802020204030203" pitchFamily="34" charset="0"/>
              </a:rPr>
              <a:t>henkilöstö</a:t>
            </a:r>
            <a:endParaRPr lang="fi-FI" sz="1400">
              <a:solidFill>
                <a:schemeClr val="accent6"/>
              </a:solidFill>
              <a:latin typeface="Lato Bold" panose="020F0802020204030203" pitchFamily="34" charset="0"/>
            </a:endParaRPr>
          </a:p>
        </p:txBody>
      </p:sp>
      <p:pic>
        <p:nvPicPr>
          <p:cNvPr id="87" name="Graphic 86" descr="Kuvake kaupungin henkilöstöstä.">
            <a:extLst>
              <a:ext uri="{FF2B5EF4-FFF2-40B4-BE49-F238E27FC236}">
                <a16:creationId xmlns:a16="http://schemas.microsoft.com/office/drawing/2014/main" id="{786F8328-2860-4B67-A285-36F62326037D}"/>
              </a:ext>
            </a:extLst>
          </p:cNvPr>
          <p:cNvPicPr>
            <a:picLocks noChangeAspect="1"/>
          </p:cNvPicPr>
          <p:nvPr/>
        </p:nvPicPr>
        <p:blipFill>
          <a:blip r:embed="rId19">
            <a:extLst>
              <a:ext uri="{96DAC541-7B7A-43D3-8B79-37D633B846F1}">
                <asvg:svgBlip xmlns:asvg="http://schemas.microsoft.com/office/drawing/2016/SVG/main" r:embed="rId20"/>
              </a:ext>
            </a:extLst>
          </a:blip>
          <a:stretch>
            <a:fillRect/>
          </a:stretch>
        </p:blipFill>
        <p:spPr>
          <a:xfrm>
            <a:off x="2094303" y="3464700"/>
            <a:ext cx="571500" cy="457200"/>
          </a:xfrm>
          <a:prstGeom prst="rect">
            <a:avLst/>
          </a:prstGeom>
        </p:spPr>
      </p:pic>
      <p:pic>
        <p:nvPicPr>
          <p:cNvPr id="100" name="Graphic 99" descr="Himmeä katkonuoli kaupungin henkilöstöstä seuraavaan vaiheeseen.">
            <a:extLst>
              <a:ext uri="{FF2B5EF4-FFF2-40B4-BE49-F238E27FC236}">
                <a16:creationId xmlns:a16="http://schemas.microsoft.com/office/drawing/2014/main" id="{EAD5B934-70B0-4E76-B696-919D2147C96C}"/>
              </a:ext>
            </a:extLst>
          </p:cNvPr>
          <p:cNvPicPr>
            <a:picLocks noChangeAspect="1"/>
          </p:cNvPicPr>
          <p:nvPr/>
        </p:nvPicPr>
        <p:blipFill>
          <a:blip r:embed="rId21">
            <a:extLst>
              <a:ext uri="{96DAC541-7B7A-43D3-8B79-37D633B846F1}">
                <asvg:svgBlip xmlns:asvg="http://schemas.microsoft.com/office/drawing/2016/SVG/main" r:embed="rId22"/>
              </a:ext>
            </a:extLst>
          </a:blip>
          <a:stretch>
            <a:fillRect/>
          </a:stretch>
        </p:blipFill>
        <p:spPr>
          <a:xfrm>
            <a:off x="3092589" y="4140244"/>
            <a:ext cx="361950" cy="95250"/>
          </a:xfrm>
          <a:prstGeom prst="rect">
            <a:avLst/>
          </a:prstGeom>
        </p:spPr>
      </p:pic>
      <p:sp>
        <p:nvSpPr>
          <p:cNvPr id="99" name="TextBox 98">
            <a:extLst>
              <a:ext uri="{FF2B5EF4-FFF2-40B4-BE49-F238E27FC236}">
                <a16:creationId xmlns:a16="http://schemas.microsoft.com/office/drawing/2014/main" id="{8A2B2ACA-B108-454F-AA14-F1EFB75C5009}"/>
              </a:ext>
            </a:extLst>
          </p:cNvPr>
          <p:cNvSpPr txBox="1"/>
          <p:nvPr/>
        </p:nvSpPr>
        <p:spPr>
          <a:xfrm>
            <a:off x="3463248" y="3898770"/>
            <a:ext cx="1494828" cy="523220"/>
          </a:xfrm>
          <a:prstGeom prst="rect">
            <a:avLst/>
          </a:prstGeom>
          <a:noFill/>
        </p:spPr>
        <p:txBody>
          <a:bodyPr wrap="square" rtlCol="0">
            <a:spAutoFit/>
          </a:bodyPr>
          <a:lstStyle/>
          <a:p>
            <a:r>
              <a:rPr lang="en-US" sz="1400" err="1">
                <a:solidFill>
                  <a:srgbClr val="C9D4DD"/>
                </a:solidFill>
                <a:latin typeface="Lato Bold" panose="020F0802020204030203" pitchFamily="34" charset="0"/>
              </a:rPr>
              <a:t>Yrityksen</a:t>
            </a:r>
            <a:r>
              <a:rPr lang="en-US" sz="1400">
                <a:solidFill>
                  <a:srgbClr val="C9D4DD"/>
                </a:solidFill>
                <a:latin typeface="Lato Bold" panose="020F0802020204030203" pitchFamily="34" charset="0"/>
              </a:rPr>
              <a:t> </a:t>
            </a:r>
            <a:r>
              <a:rPr lang="en-US" sz="1400" err="1">
                <a:solidFill>
                  <a:srgbClr val="C9D4DD"/>
                </a:solidFill>
                <a:latin typeface="Lato Bold" panose="020F0802020204030203" pitchFamily="34" charset="0"/>
              </a:rPr>
              <a:t>perustaminen</a:t>
            </a:r>
            <a:endParaRPr lang="fi-FI" sz="1400">
              <a:solidFill>
                <a:srgbClr val="C9D4DD"/>
              </a:solidFill>
              <a:latin typeface="Lato Bold" panose="020F0802020204030203" pitchFamily="34" charset="0"/>
            </a:endParaRPr>
          </a:p>
        </p:txBody>
      </p:sp>
      <p:pic>
        <p:nvPicPr>
          <p:cNvPr id="98" name="Graphic 97" descr="Himmennetty nuoli kaupungin henkilöstöstä vaiheeseen &quot;kehitystä tehdään muun työn ohessa&quot;.">
            <a:extLst>
              <a:ext uri="{FF2B5EF4-FFF2-40B4-BE49-F238E27FC236}">
                <a16:creationId xmlns:a16="http://schemas.microsoft.com/office/drawing/2014/main" id="{DDAA075B-E654-4935-8F02-DFF7884504F3}"/>
              </a:ext>
            </a:extLst>
          </p:cNvPr>
          <p:cNvPicPr>
            <a:picLocks noChangeAspect="1"/>
          </p:cNvPicPr>
          <p:nvPr/>
        </p:nvPicPr>
        <p:blipFill>
          <a:blip r:embed="rId23">
            <a:extLst>
              <a:ext uri="{96DAC541-7B7A-43D3-8B79-37D633B846F1}">
                <asvg:svgBlip xmlns:asvg="http://schemas.microsoft.com/office/drawing/2016/SVG/main" r:embed="rId24"/>
              </a:ext>
            </a:extLst>
          </a:blip>
          <a:stretch>
            <a:fillRect/>
          </a:stretch>
        </p:blipFill>
        <p:spPr>
          <a:xfrm>
            <a:off x="2360316" y="4766166"/>
            <a:ext cx="552450" cy="352425"/>
          </a:xfrm>
          <a:prstGeom prst="rect">
            <a:avLst/>
          </a:prstGeom>
        </p:spPr>
      </p:pic>
      <p:sp>
        <p:nvSpPr>
          <p:cNvPr id="96" name="TextBox 95">
            <a:extLst>
              <a:ext uri="{FF2B5EF4-FFF2-40B4-BE49-F238E27FC236}">
                <a16:creationId xmlns:a16="http://schemas.microsoft.com/office/drawing/2014/main" id="{EDEE8AA5-872C-4B5A-9D7D-CE2AD4FD7163}"/>
              </a:ext>
            </a:extLst>
          </p:cNvPr>
          <p:cNvSpPr txBox="1"/>
          <p:nvPr/>
        </p:nvSpPr>
        <p:spPr>
          <a:xfrm>
            <a:off x="3017208" y="4749259"/>
            <a:ext cx="1494828" cy="738664"/>
          </a:xfrm>
          <a:prstGeom prst="rect">
            <a:avLst/>
          </a:prstGeom>
          <a:noFill/>
        </p:spPr>
        <p:txBody>
          <a:bodyPr wrap="square" rtlCol="0">
            <a:spAutoFit/>
          </a:bodyPr>
          <a:lstStyle/>
          <a:p>
            <a:r>
              <a:rPr lang="en-US" sz="1400" dirty="0" err="1">
                <a:solidFill>
                  <a:srgbClr val="C9D4DD"/>
                </a:solidFill>
                <a:latin typeface="Lato Bold" panose="020F0802020204030203" pitchFamily="34" charset="0"/>
              </a:rPr>
              <a:t>Kehitystä</a:t>
            </a:r>
            <a:r>
              <a:rPr lang="en-US" sz="1400" dirty="0">
                <a:solidFill>
                  <a:srgbClr val="C9D4DD"/>
                </a:solidFill>
                <a:latin typeface="Lato Bold" panose="020F0802020204030203" pitchFamily="34" charset="0"/>
              </a:rPr>
              <a:t> </a:t>
            </a:r>
            <a:r>
              <a:rPr lang="en-US" sz="1400" dirty="0" err="1">
                <a:solidFill>
                  <a:srgbClr val="C9D4DD"/>
                </a:solidFill>
                <a:latin typeface="Lato Bold" panose="020F0802020204030203" pitchFamily="34" charset="0"/>
              </a:rPr>
              <a:t>tehdään</a:t>
            </a:r>
            <a:r>
              <a:rPr lang="en-US" sz="1400" dirty="0">
                <a:solidFill>
                  <a:srgbClr val="C9D4DD"/>
                </a:solidFill>
                <a:latin typeface="Lato Bold" panose="020F0802020204030203" pitchFamily="34" charset="0"/>
              </a:rPr>
              <a:t> </a:t>
            </a:r>
            <a:r>
              <a:rPr lang="en-US" sz="1400" dirty="0" err="1">
                <a:solidFill>
                  <a:srgbClr val="C9D4DD"/>
                </a:solidFill>
                <a:latin typeface="Lato Bold" panose="020F0802020204030203" pitchFamily="34" charset="0"/>
              </a:rPr>
              <a:t>muun</a:t>
            </a:r>
            <a:r>
              <a:rPr lang="en-US" sz="1400" dirty="0">
                <a:solidFill>
                  <a:srgbClr val="C9D4DD"/>
                </a:solidFill>
                <a:latin typeface="Lato Bold" panose="020F0802020204030203" pitchFamily="34" charset="0"/>
              </a:rPr>
              <a:t> </a:t>
            </a:r>
            <a:r>
              <a:rPr lang="en-US" sz="1400" dirty="0" err="1">
                <a:solidFill>
                  <a:srgbClr val="C9D4DD"/>
                </a:solidFill>
                <a:latin typeface="Lato Bold" panose="020F0802020204030203" pitchFamily="34" charset="0"/>
              </a:rPr>
              <a:t>työn</a:t>
            </a:r>
            <a:r>
              <a:rPr lang="en-US" sz="1400" dirty="0">
                <a:solidFill>
                  <a:srgbClr val="C9D4DD"/>
                </a:solidFill>
                <a:latin typeface="Lato Bold" panose="020F0802020204030203" pitchFamily="34" charset="0"/>
              </a:rPr>
              <a:t> </a:t>
            </a:r>
            <a:r>
              <a:rPr lang="en-US" sz="1400" dirty="0" err="1">
                <a:solidFill>
                  <a:srgbClr val="C9D4DD"/>
                </a:solidFill>
                <a:latin typeface="Lato Bold" panose="020F0802020204030203" pitchFamily="34" charset="0"/>
              </a:rPr>
              <a:t>ohessa</a:t>
            </a:r>
            <a:endParaRPr lang="fi-FI" sz="1400" dirty="0">
              <a:solidFill>
                <a:srgbClr val="C9D4DD"/>
              </a:solidFill>
              <a:latin typeface="Lato Bold" panose="020F0802020204030203" pitchFamily="34" charset="0"/>
            </a:endParaRPr>
          </a:p>
        </p:txBody>
      </p:sp>
    </p:spTree>
    <p:extLst>
      <p:ext uri="{BB962C8B-B14F-4D97-AF65-F5344CB8AC3E}">
        <p14:creationId xmlns:p14="http://schemas.microsoft.com/office/powerpoint/2010/main" val="214249318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404A3CF6-49A3-4F81-91E9-748C82FB6F90}"/>
              </a:ext>
            </a:extLst>
          </p:cNvPr>
          <p:cNvSpPr>
            <a:spLocks noGrp="1"/>
          </p:cNvSpPr>
          <p:nvPr>
            <p:ph type="title"/>
          </p:nvPr>
        </p:nvSpPr>
        <p:spPr/>
        <p:txBody>
          <a:bodyPr/>
          <a:lstStyle/>
          <a:p>
            <a:r>
              <a:rPr lang="fi-FI" dirty="0"/>
              <a:t>Lopuksi</a:t>
            </a:r>
          </a:p>
        </p:txBody>
      </p:sp>
      <p:sp>
        <p:nvSpPr>
          <p:cNvPr id="3" name="Sisällön paikkamerkki 2">
            <a:extLst>
              <a:ext uri="{FF2B5EF4-FFF2-40B4-BE49-F238E27FC236}">
                <a16:creationId xmlns:a16="http://schemas.microsoft.com/office/drawing/2014/main" id="{53AD22EF-FA9E-420D-BA31-5B394E272E5C}"/>
              </a:ext>
            </a:extLst>
          </p:cNvPr>
          <p:cNvSpPr>
            <a:spLocks noGrp="1"/>
          </p:cNvSpPr>
          <p:nvPr>
            <p:ph idx="1"/>
          </p:nvPr>
        </p:nvSpPr>
        <p:spPr>
          <a:xfrm>
            <a:off x="757173" y="1669998"/>
            <a:ext cx="10670758" cy="4762607"/>
          </a:xfrm>
        </p:spPr>
        <p:txBody>
          <a:bodyPr/>
          <a:lstStyle/>
          <a:p>
            <a:pPr marL="0" indent="0">
              <a:lnSpc>
                <a:spcPct val="90000"/>
              </a:lnSpc>
              <a:spcBef>
                <a:spcPts val="1000"/>
              </a:spcBef>
              <a:spcAft>
                <a:spcPts val="600"/>
              </a:spcAft>
              <a:buNone/>
            </a:pPr>
            <a:r>
              <a:rPr lang="fi-FI" sz="2000" dirty="0">
                <a:latin typeface="Work Sans Regular" pitchFamily="2" charset="0"/>
              </a:rPr>
              <a:t>Kiitos kaikille innovaatioekosysteemin toimijoille hyvästä yhteistyöstä.</a:t>
            </a:r>
          </a:p>
          <a:p>
            <a:pPr marL="0" indent="0">
              <a:lnSpc>
                <a:spcPct val="90000"/>
              </a:lnSpc>
              <a:spcBef>
                <a:spcPts val="1000"/>
              </a:spcBef>
              <a:spcAft>
                <a:spcPts val="600"/>
              </a:spcAft>
              <a:buNone/>
            </a:pPr>
            <a:r>
              <a:rPr lang="fi-FI" sz="2000" dirty="0">
                <a:latin typeface="Work Sans Regular" pitchFamily="2" charset="0"/>
              </a:rPr>
              <a:t>Tervetuloa innovaatiotoiminnan pariin Espooseen!</a:t>
            </a:r>
          </a:p>
          <a:p>
            <a:pPr marL="0" indent="0">
              <a:lnSpc>
                <a:spcPct val="90000"/>
              </a:lnSpc>
              <a:spcBef>
                <a:spcPts val="1000"/>
              </a:spcBef>
              <a:spcAft>
                <a:spcPts val="600"/>
              </a:spcAft>
              <a:buNone/>
            </a:pPr>
            <a:endParaRPr lang="fi-FI" sz="2000" dirty="0">
              <a:latin typeface="Work Sans Regular" pitchFamily="2" charset="0"/>
            </a:endParaRPr>
          </a:p>
          <a:p>
            <a:pPr marL="0" indent="0">
              <a:lnSpc>
                <a:spcPct val="90000"/>
              </a:lnSpc>
              <a:spcBef>
                <a:spcPts val="1000"/>
              </a:spcBef>
              <a:spcAft>
                <a:spcPts val="600"/>
              </a:spcAft>
              <a:buNone/>
            </a:pPr>
            <a:r>
              <a:rPr lang="fi-FI" sz="2000" dirty="0">
                <a:latin typeface="Work Sans Regular" pitchFamily="2" charset="0"/>
              </a:rPr>
              <a:t>Kiitos LINK Design and </a:t>
            </a:r>
            <a:r>
              <a:rPr lang="fi-FI" sz="2000" dirty="0" err="1">
                <a:latin typeface="Work Sans Regular" pitchFamily="2" charset="0"/>
              </a:rPr>
              <a:t>Development</a:t>
            </a:r>
            <a:r>
              <a:rPr lang="fi-FI" sz="2000" dirty="0">
                <a:latin typeface="Work Sans Regular" pitchFamily="2" charset="0"/>
              </a:rPr>
              <a:t> Oy yhteistyöstä hankkeen aikana tuotosten muotoilussa.</a:t>
            </a:r>
          </a:p>
          <a:p>
            <a:pPr marL="0" indent="0">
              <a:lnSpc>
                <a:spcPct val="90000"/>
              </a:lnSpc>
              <a:spcBef>
                <a:spcPts val="1000"/>
              </a:spcBef>
              <a:spcAft>
                <a:spcPts val="600"/>
              </a:spcAft>
              <a:buNone/>
            </a:pPr>
            <a:r>
              <a:rPr lang="fi-FI" sz="2000" dirty="0">
                <a:latin typeface="Work Sans Regular" pitchFamily="2" charset="0"/>
              </a:rPr>
              <a:t>Lisätietoja: Katja Hagman </a:t>
            </a:r>
            <a:r>
              <a:rPr lang="fi-FI" sz="2000" dirty="0">
                <a:latin typeface="Work Sans Regular" pitchFamily="2" charset="0"/>
                <a:hlinkClick r:id="rId2"/>
              </a:rPr>
              <a:t>katja.m.hagman@espoo.fi</a:t>
            </a:r>
            <a:endParaRPr lang="fi-FI" sz="2000" dirty="0">
              <a:latin typeface="Work Sans Regular" pitchFamily="2" charset="0"/>
            </a:endParaRPr>
          </a:p>
          <a:p>
            <a:pPr marL="0" indent="0">
              <a:lnSpc>
                <a:spcPct val="90000"/>
              </a:lnSpc>
              <a:spcBef>
                <a:spcPts val="1000"/>
              </a:spcBef>
              <a:spcAft>
                <a:spcPts val="600"/>
              </a:spcAft>
              <a:buNone/>
            </a:pPr>
            <a:r>
              <a:rPr lang="fi-FI" sz="2000" dirty="0">
                <a:latin typeface="Work Sans Regular" pitchFamily="2" charset="0"/>
              </a:rPr>
              <a:t>Veera Vihula veera.vihula@espoo.fi</a:t>
            </a:r>
          </a:p>
          <a:p>
            <a:pPr marL="0" indent="0">
              <a:lnSpc>
                <a:spcPct val="90000"/>
              </a:lnSpc>
              <a:spcBef>
                <a:spcPts val="1000"/>
              </a:spcBef>
              <a:spcAft>
                <a:spcPts val="600"/>
              </a:spcAft>
              <a:buNone/>
            </a:pPr>
            <a:r>
              <a:rPr lang="fi-FI" sz="2000" dirty="0">
                <a:latin typeface="Work Sans Regular" pitchFamily="2" charset="0"/>
              </a:rPr>
              <a:t>Marianne Julkunen </a:t>
            </a:r>
            <a:r>
              <a:rPr lang="fi-FI" sz="2000" dirty="0">
                <a:latin typeface="Work Sans Regular" pitchFamily="2" charset="0"/>
                <a:hlinkClick r:id="rId3"/>
              </a:rPr>
              <a:t>marianne.julkunen@espoo.fi</a:t>
            </a:r>
            <a:endParaRPr lang="fi-FI" sz="2000" dirty="0">
              <a:latin typeface="Work Sans Regular" pitchFamily="2" charset="0"/>
            </a:endParaRPr>
          </a:p>
          <a:p>
            <a:pPr marL="0" indent="0">
              <a:lnSpc>
                <a:spcPct val="90000"/>
              </a:lnSpc>
              <a:spcBef>
                <a:spcPts val="1000"/>
              </a:spcBef>
              <a:spcAft>
                <a:spcPts val="600"/>
              </a:spcAft>
              <a:buNone/>
            </a:pPr>
            <a:r>
              <a:rPr lang="fi-FI" sz="2000" dirty="0">
                <a:latin typeface="Work Sans Regular" pitchFamily="2" charset="0"/>
              </a:rPr>
              <a:t>Heli </a:t>
            </a:r>
            <a:r>
              <a:rPr lang="fi-FI" sz="2000" dirty="0" err="1">
                <a:latin typeface="Work Sans Regular" pitchFamily="2" charset="0"/>
              </a:rPr>
              <a:t>Hidén</a:t>
            </a:r>
            <a:r>
              <a:rPr lang="fi-FI" sz="2000" dirty="0">
                <a:latin typeface="Work Sans Regular" pitchFamily="2" charset="0"/>
              </a:rPr>
              <a:t> </a:t>
            </a:r>
            <a:r>
              <a:rPr lang="fi-FI" sz="2000" dirty="0">
                <a:latin typeface="Work Sans Regular" pitchFamily="2" charset="0"/>
                <a:hlinkClick r:id="rId4"/>
              </a:rPr>
              <a:t>heli.hiden@espoo.fi</a:t>
            </a:r>
            <a:endParaRPr lang="fi-FI" sz="2000" dirty="0">
              <a:latin typeface="Work Sans Regular" pitchFamily="2" charset="0"/>
            </a:endParaRPr>
          </a:p>
          <a:p>
            <a:pPr marL="0" indent="0">
              <a:lnSpc>
                <a:spcPct val="90000"/>
              </a:lnSpc>
              <a:spcBef>
                <a:spcPts val="1000"/>
              </a:spcBef>
              <a:spcAft>
                <a:spcPts val="600"/>
              </a:spcAft>
              <a:buNone/>
            </a:pPr>
            <a:endParaRPr lang="fi-FI" sz="2000" dirty="0">
              <a:latin typeface="Work Sans Regular" pitchFamily="2" charset="0"/>
            </a:endParaRPr>
          </a:p>
          <a:p>
            <a:pPr marL="0" indent="0">
              <a:lnSpc>
                <a:spcPct val="90000"/>
              </a:lnSpc>
              <a:spcBef>
                <a:spcPts val="1000"/>
              </a:spcBef>
              <a:spcAft>
                <a:spcPts val="600"/>
              </a:spcAft>
              <a:buNone/>
            </a:pPr>
            <a:r>
              <a:rPr lang="fi-FI" sz="2000" dirty="0">
                <a:latin typeface="Work Sans Regular" pitchFamily="2" charset="0"/>
              </a:rPr>
              <a:t>#MakeWithEspoo #6Aika #GrowthEcosystems</a:t>
            </a:r>
          </a:p>
          <a:p>
            <a:pPr marL="0" indent="0">
              <a:lnSpc>
                <a:spcPct val="90000"/>
              </a:lnSpc>
              <a:spcBef>
                <a:spcPts val="1000"/>
              </a:spcBef>
              <a:spcAft>
                <a:spcPts val="600"/>
              </a:spcAft>
              <a:buNone/>
            </a:pPr>
            <a:endParaRPr lang="fi-FI" sz="2000" dirty="0">
              <a:latin typeface="Work Sans Regular" pitchFamily="2" charset="0"/>
            </a:endParaRPr>
          </a:p>
          <a:p>
            <a:endParaRPr lang="fi-FI" dirty="0"/>
          </a:p>
        </p:txBody>
      </p:sp>
      <p:sp>
        <p:nvSpPr>
          <p:cNvPr id="4" name="Dian numeron paikkamerkki 3">
            <a:extLst>
              <a:ext uri="{FF2B5EF4-FFF2-40B4-BE49-F238E27FC236}">
                <a16:creationId xmlns:a16="http://schemas.microsoft.com/office/drawing/2014/main" id="{310FD7BD-BC2E-484E-AE96-942D1B443194}"/>
              </a:ext>
            </a:extLst>
          </p:cNvPr>
          <p:cNvSpPr>
            <a:spLocks noGrp="1"/>
          </p:cNvSpPr>
          <p:nvPr>
            <p:ph type="sldNum" sz="quarter" idx="12"/>
          </p:nvPr>
        </p:nvSpPr>
        <p:spPr/>
        <p:txBody>
          <a:bodyPr/>
          <a:lstStyle/>
          <a:p>
            <a:fld id="{03D2D5F4-4871-4469-8343-ED7F6811B37D}" type="slidenum">
              <a:rPr lang="fi-FI" smtClean="0"/>
              <a:pPr/>
              <a:t>36</a:t>
            </a:fld>
            <a:endParaRPr lang="fi-FI"/>
          </a:p>
        </p:txBody>
      </p:sp>
    </p:spTree>
    <p:extLst>
      <p:ext uri="{BB962C8B-B14F-4D97-AF65-F5344CB8AC3E}">
        <p14:creationId xmlns:p14="http://schemas.microsoft.com/office/powerpoint/2010/main" val="259188760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0050BB"/>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07665421"/>
      </p:ext>
    </p:extLst>
  </p:cSld>
  <p:clrMapOvr>
    <a:masterClrMapping/>
  </p:clrMapOvr>
</p:sld>
</file>

<file path=ppt/theme/theme1.xml><?xml version="1.0" encoding="utf-8"?>
<a:theme xmlns:a="http://schemas.openxmlformats.org/drawingml/2006/main" name="Office Theme">
  <a:themeElements>
    <a:clrScheme name="Custom 1">
      <a:dk1>
        <a:srgbClr val="343D58"/>
      </a:dk1>
      <a:lt1>
        <a:sysClr val="window" lastClr="FFFFFF"/>
      </a:lt1>
      <a:dk2>
        <a:srgbClr val="343D58"/>
      </a:dk2>
      <a:lt2>
        <a:srgbClr val="EBEBEB"/>
      </a:lt2>
      <a:accent1>
        <a:srgbClr val="ED3B56"/>
      </a:accent1>
      <a:accent2>
        <a:srgbClr val="F9C22D"/>
      </a:accent2>
      <a:accent3>
        <a:srgbClr val="41D3BD"/>
      </a:accent3>
      <a:accent4>
        <a:srgbClr val="4C2A85"/>
      </a:accent4>
      <a:accent5>
        <a:srgbClr val="000000"/>
      </a:accent5>
      <a:accent6>
        <a:srgbClr val="000000"/>
      </a:accent6>
      <a:hlink>
        <a:srgbClr val="48A1FA"/>
      </a:hlink>
      <a:folHlink>
        <a:srgbClr val="954F72"/>
      </a:folHlink>
    </a:clrScheme>
    <a:fontScheme name="LINK">
      <a:majorFont>
        <a:latin typeface="Campton Book"/>
        <a:ea typeface=""/>
        <a:cs typeface=""/>
      </a:majorFont>
      <a:minorFont>
        <a:latin typeface="Campton Book"/>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kstisivut ja vapaat pohjat">
  <a:themeElements>
    <a:clrScheme name="Custom 1">
      <a:dk1>
        <a:srgbClr val="343D58"/>
      </a:dk1>
      <a:lt1>
        <a:sysClr val="window" lastClr="FFFFFF"/>
      </a:lt1>
      <a:dk2>
        <a:srgbClr val="343D58"/>
      </a:dk2>
      <a:lt2>
        <a:srgbClr val="EBEBEB"/>
      </a:lt2>
      <a:accent1>
        <a:srgbClr val="ED3B56"/>
      </a:accent1>
      <a:accent2>
        <a:srgbClr val="F9C22D"/>
      </a:accent2>
      <a:accent3>
        <a:srgbClr val="41D3BD"/>
      </a:accent3>
      <a:accent4>
        <a:srgbClr val="4C2A85"/>
      </a:accent4>
      <a:accent5>
        <a:srgbClr val="000000"/>
      </a:accent5>
      <a:accent6>
        <a:srgbClr val="000000"/>
      </a:accent6>
      <a:hlink>
        <a:srgbClr val="48A1FA"/>
      </a:hlink>
      <a:folHlink>
        <a:srgbClr val="954F72"/>
      </a:folHlink>
    </a:clrScheme>
    <a:fontScheme name="LINK">
      <a:majorFont>
        <a:latin typeface="Campton Book"/>
        <a:ea typeface=""/>
        <a:cs typeface=""/>
      </a:majorFont>
      <a:minorFont>
        <a:latin typeface="Campton Book"/>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LINK_esityspohja_2019-04-26" id="{D9BFCCDE-D1F9-4AB2-803A-FD52117D00D9}" vid="{488B1DB8-C3BB-4308-B6C6-CE5CBD83FE63}"/>
    </a:ext>
  </a:extLst>
</a:theme>
</file>

<file path=ppt/theme/theme3.xml><?xml version="1.0" encoding="utf-8"?>
<a:theme xmlns:a="http://schemas.openxmlformats.org/drawingml/2006/main" name="Espoo">
  <a:themeElements>
    <a:clrScheme name="Espoo excel">
      <a:dk1>
        <a:sysClr val="windowText" lastClr="000000"/>
      </a:dk1>
      <a:lt1>
        <a:sysClr val="window" lastClr="FFFFFF"/>
      </a:lt1>
      <a:dk2>
        <a:srgbClr val="C9D4DD"/>
      </a:dk2>
      <a:lt2>
        <a:srgbClr val="091C38"/>
      </a:lt2>
      <a:accent1>
        <a:srgbClr val="0050BB"/>
      </a:accent1>
      <a:accent2>
        <a:srgbClr val="FFC386"/>
      </a:accent2>
      <a:accent3>
        <a:srgbClr val="014B30"/>
      </a:accent3>
      <a:accent4>
        <a:srgbClr val="FF4F57"/>
      </a:accent4>
      <a:accent5>
        <a:srgbClr val="FCA5C7"/>
      </a:accent5>
      <a:accent6>
        <a:srgbClr val="FDE6DB"/>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olidFill>
            <a:srgbClr val="0047B6"/>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dirty="0" err="1" smtClean="0"/>
        </a:defPPr>
      </a:lstStyle>
    </a:txDef>
  </a:objectDefaults>
  <a:extraClrSchemeLst/>
  <a:extLst>
    <a:ext uri="{05A4C25C-085E-4340-85A3-A5531E510DB2}">
      <thm15:themeFamily xmlns:thm15="http://schemas.microsoft.com/office/thememl/2012/main" name="Espoo_esitysmallipohja" id="{CEB87822-BFA0-4520-8563-13F7B04A9023}" vid="{9EF0A56E-54D2-476B-A236-3B8DBAA5C6A4}"/>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0C3693A94647F4EB3F16BC22535A7B6" ma:contentTypeVersion="4" ma:contentTypeDescription="Create a new document." ma:contentTypeScope="" ma:versionID="69c70e61d9c615cfbc469c19e87bea92">
  <xsd:schema xmlns:xsd="http://www.w3.org/2001/XMLSchema" xmlns:xs="http://www.w3.org/2001/XMLSchema" xmlns:p="http://schemas.microsoft.com/office/2006/metadata/properties" xmlns:ns2="f5eafd07-f59a-42f2-8ab4-8c8eaa35402f" xmlns:ns3="bce11a32-1ea6-44c1-895b-7b6221d6783d" targetNamespace="http://schemas.microsoft.com/office/2006/metadata/properties" ma:root="true" ma:fieldsID="15ba09c1a0c900ee74601294da4937ee" ns2:_="" ns3:_="">
    <xsd:import namespace="f5eafd07-f59a-42f2-8ab4-8c8eaa35402f"/>
    <xsd:import namespace="bce11a32-1ea6-44c1-895b-7b6221d6783d"/>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5eafd07-f59a-42f2-8ab4-8c8eaa35402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bce11a32-1ea6-44c1-895b-7b6221d6783d"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8360F02-9BB7-4E85-8707-BBD7CA12F38B}">
  <ds:schemaRefs>
    <ds:schemaRef ds:uri="bce11a32-1ea6-44c1-895b-7b6221d6783d"/>
    <ds:schemaRef ds:uri="f5eafd07-f59a-42f2-8ab4-8c8eaa35402f"/>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8FD9D297-A3AD-40E5-8723-5B0B90D9D593}">
  <ds:schemaRefs>
    <ds:schemaRef ds:uri="f5eafd07-f59a-42f2-8ab4-8c8eaa35402f"/>
    <ds:schemaRef ds:uri="http://schemas.openxmlformats.org/package/2006/metadata/core-properties"/>
    <ds:schemaRef ds:uri="http://purl.org/dc/terms/"/>
    <ds:schemaRef ds:uri="http://schemas.microsoft.com/office/2006/documentManagement/types"/>
    <ds:schemaRef ds:uri="http://schemas.microsoft.com/office/infopath/2007/PartnerControls"/>
    <ds:schemaRef ds:uri="bce11a32-1ea6-44c1-895b-7b6221d6783d"/>
    <ds:schemaRef ds:uri="http://purl.org/dc/elements/1.1/"/>
    <ds:schemaRef ds:uri="http://schemas.microsoft.com/office/2006/metadata/properties"/>
    <ds:schemaRef ds:uri="http://www.w3.org/XML/1998/namespace"/>
    <ds:schemaRef ds:uri="http://purl.org/dc/dcmitype/"/>
  </ds:schemaRefs>
</ds:datastoreItem>
</file>

<file path=customXml/itemProps3.xml><?xml version="1.0" encoding="utf-8"?>
<ds:datastoreItem xmlns:ds="http://schemas.openxmlformats.org/officeDocument/2006/customXml" ds:itemID="{31DBA14C-CC9B-48AD-8368-91A91AE33A45}">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12706</TotalTime>
  <Words>3983</Words>
  <Application>Microsoft Office PowerPoint</Application>
  <PresentationFormat>Laajakuva</PresentationFormat>
  <Paragraphs>506</Paragraphs>
  <Slides>37</Slides>
  <Notes>23</Notes>
  <HiddenSlides>0</HiddenSlides>
  <MMClips>0</MMClips>
  <ScaleCrop>false</ScaleCrop>
  <HeadingPairs>
    <vt:vector size="6" baseType="variant">
      <vt:variant>
        <vt:lpstr>Käytetyt fontit</vt:lpstr>
      </vt:variant>
      <vt:variant>
        <vt:i4>8</vt:i4>
      </vt:variant>
      <vt:variant>
        <vt:lpstr>Teema</vt:lpstr>
      </vt:variant>
      <vt:variant>
        <vt:i4>3</vt:i4>
      </vt:variant>
      <vt:variant>
        <vt:lpstr>Dian otsikot</vt:lpstr>
      </vt:variant>
      <vt:variant>
        <vt:i4>37</vt:i4>
      </vt:variant>
    </vt:vector>
  </HeadingPairs>
  <TitlesOfParts>
    <vt:vector size="48" baseType="lpstr">
      <vt:lpstr>Arial</vt:lpstr>
      <vt:lpstr>Calibri</vt:lpstr>
      <vt:lpstr>Campton Book</vt:lpstr>
      <vt:lpstr>Lato Black</vt:lpstr>
      <vt:lpstr>Lato Bold</vt:lpstr>
      <vt:lpstr>Lato Regular</vt:lpstr>
      <vt:lpstr>Work Sans Medium</vt:lpstr>
      <vt:lpstr>Work Sans Regular</vt:lpstr>
      <vt:lpstr>Office Theme</vt:lpstr>
      <vt:lpstr>Tekstisivut ja vapaat pohjat</vt:lpstr>
      <vt:lpstr>Espoo</vt:lpstr>
      <vt:lpstr>Innovaatiotoiminnan jatkopolut</vt:lpstr>
      <vt:lpstr>Sisällys</vt:lpstr>
      <vt:lpstr>Johdanto</vt:lpstr>
      <vt:lpstr>Kaupunki innovaatioalustana ja innovaatiotoiminnan eri muodot </vt:lpstr>
      <vt:lpstr>Kaupunki innovaatioalustana</vt:lpstr>
      <vt:lpstr>Kaupunki innovaatioalustana</vt:lpstr>
      <vt:lpstr>Testbed-toiminta</vt:lpstr>
      <vt:lpstr>Kokeilutoiminta</vt:lpstr>
      <vt:lpstr>Innovaatiokilpailut</vt:lpstr>
      <vt:lpstr>Hackathonit</vt:lpstr>
      <vt:lpstr>Design Sprintit</vt:lpstr>
      <vt:lpstr>Innovaatiokeskittymät</vt:lpstr>
      <vt:lpstr>Mitä tapahtuu innovaatiotoiminnan jälkeen?</vt:lpstr>
      <vt:lpstr>Innovaatiotoiminnan jatkopolkujen määrittely</vt:lpstr>
      <vt:lpstr>Prosessikuvauksen esittely</vt:lpstr>
      <vt:lpstr>Innovaatiotoiminnan jatkopolut, jatkopolkujen määrittely</vt:lpstr>
      <vt:lpstr>Kaupungin sisäinen keskustelu kaupungin omiin tarpeisiin liittyen, jatkokehittämisen näkökulmasta </vt:lpstr>
      <vt:lpstr>Kaupungin ja kehittäjien yhteinen palaveri  jatkokehittämisen eri vaihtoehdoista ja reunaehdoista</vt:lpstr>
      <vt:lpstr>Innovaatiotoiminnan jatkopolut kaupunkiyhteisössä, kokonaiskuva</vt:lpstr>
      <vt:lpstr>Innovaatiotoiminta jatkuu kaupungin kanssa</vt:lpstr>
      <vt:lpstr>PowerPoint-esitys</vt:lpstr>
      <vt:lpstr>Innovaatiotoiminta jatkuu kaupungin kanssa 1/3</vt:lpstr>
      <vt:lpstr>Innovaatiotoiminta jatkuu kaupungin kanssa 2/3</vt:lpstr>
      <vt:lpstr>Innovaatiotoiminta jatkuu kaupungin kanssa 3/3</vt:lpstr>
      <vt:lpstr>Kehittäjä jatkaa ratkaisun kehittämistä itsenäisesti</vt:lpstr>
      <vt:lpstr>PowerPoint-esitys</vt:lpstr>
      <vt:lpstr>Kehittäjät jatkavat ratkaisun kehittämistä itsenäisesti 1/4</vt:lpstr>
      <vt:lpstr>Kehittäjät jatkavat ratkaisun kehittämistä itsenäisesti 2/4</vt:lpstr>
      <vt:lpstr>Kehittäjät jatkavat ratkaisun kehittämistä itsenäisesti 3/4</vt:lpstr>
      <vt:lpstr>Kehittäjät jatkavat ratkaisun kehittämistä itsenäisesti 4/4</vt:lpstr>
      <vt:lpstr>Innovaatiokilpailut</vt:lpstr>
      <vt:lpstr>Innovaatiokilpailun jatkopolut 1/4</vt:lpstr>
      <vt:lpstr>Innovaatiokilpailun jatkopolut 2/4</vt:lpstr>
      <vt:lpstr>Innovaatiokilpailun jatkopolut 3/4</vt:lpstr>
      <vt:lpstr>Innovaatiokilpailun jatkopolut 4/4</vt:lpstr>
      <vt:lpstr>Lopuksi</vt:lpstr>
      <vt:lpstr>PowerPoint-esitys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6Aika Innovaatiotoiminnan jatkopolut</dc:title>
  <dc:creator>marianne.julkunen@espoo.fi</dc:creator>
  <cp:lastModifiedBy>Julkunen Marianne</cp:lastModifiedBy>
  <cp:revision>1</cp:revision>
  <cp:lastPrinted>2019-01-29T13:58:48Z</cp:lastPrinted>
  <dcterms:created xsi:type="dcterms:W3CDTF">2018-09-04T05:32:40Z</dcterms:created>
  <dcterms:modified xsi:type="dcterms:W3CDTF">2021-06-21T12:53:45Z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0x010100F0C3693A94647F4EB3F16BC22535A7B6</vt:lpwstr>
  </property>
</Properties>
</file>